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4"/>
  </p:notesMasterIdLst>
  <p:handoutMasterIdLst>
    <p:handoutMasterId r:id="rId25"/>
  </p:handoutMasterIdLst>
  <p:sldIdLst>
    <p:sldId id="410" r:id="rId2"/>
    <p:sldId id="432" r:id="rId3"/>
    <p:sldId id="412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2" r:id="rId12"/>
    <p:sldId id="420" r:id="rId13"/>
    <p:sldId id="423" r:id="rId14"/>
    <p:sldId id="424" r:id="rId15"/>
    <p:sldId id="425" r:id="rId16"/>
    <p:sldId id="426" r:id="rId17"/>
    <p:sldId id="427" r:id="rId18"/>
    <p:sldId id="428" r:id="rId19"/>
    <p:sldId id="429" r:id="rId20"/>
    <p:sldId id="433" r:id="rId21"/>
    <p:sldId id="430" r:id="rId22"/>
    <p:sldId id="411" r:id="rId23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FF"/>
    <a:srgbClr val="0000FF"/>
    <a:srgbClr val="2A8635"/>
    <a:srgbClr val="99FFCC"/>
    <a:srgbClr val="C3C7ED"/>
    <a:srgbClr val="F7B9D1"/>
    <a:srgbClr val="CCFFCC"/>
    <a:srgbClr val="E1FFFF"/>
    <a:srgbClr val="F3FFF3"/>
    <a:srgbClr val="FF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140" autoAdjust="0"/>
    <p:restoredTop sz="94444" autoAdjust="0"/>
  </p:normalViewPr>
  <p:slideViewPr>
    <p:cSldViewPr>
      <p:cViewPr>
        <p:scale>
          <a:sx n="60" d="100"/>
          <a:sy n="60" d="100"/>
        </p:scale>
        <p:origin x="-816" y="-276"/>
      </p:cViewPr>
      <p:guideLst>
        <p:guide orient="horz" pos="216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BE27-0032-41A6-B894-A9C7AC78B223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C3203-E0CF-4138-B4D1-48B5DFFDE1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019134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ggggggggggg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9913-C5EA-40EF-8837-11E326574A4D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F4F62-3C76-4EB7-B99E-6C0D7D675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26028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857500" y="3124200"/>
            <a:ext cx="771525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57500" y="5003322"/>
            <a:ext cx="771525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9991526" y="1126472"/>
            <a:ext cx="2286000" cy="4762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303786" y="4133663"/>
            <a:ext cx="3657600" cy="48006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476250" y="0"/>
            <a:ext cx="7620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45420" y="0"/>
            <a:ext cx="13083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238250" y="0"/>
            <a:ext cx="227340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426650" y="0"/>
            <a:ext cx="28785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3293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1430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06764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1583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3335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139232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0"/>
            <a:ext cx="952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762000" y="3429000"/>
            <a:ext cx="161925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637040" y="4866752"/>
            <a:ext cx="801780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363850" y="5500632"/>
            <a:ext cx="17145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080260" y="5788152"/>
            <a:ext cx="34290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381250" y="4495800"/>
            <a:ext cx="45720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656930" y="4928702"/>
            <a:ext cx="7620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40"/>
            <a:ext cx="20955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71500" y="1600200"/>
            <a:ext cx="93345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0" y="2895600"/>
            <a:ext cx="771525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7500" y="5010150"/>
            <a:ext cx="771525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9989820" y="1122807"/>
            <a:ext cx="2286000" cy="47625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9304020" y="4130802"/>
            <a:ext cx="3657600" cy="4800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476250" y="0"/>
            <a:ext cx="7620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45420" y="0"/>
            <a:ext cx="130830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238250" y="0"/>
            <a:ext cx="227340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426650" y="0"/>
            <a:ext cx="28785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3293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1430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764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1583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3335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524000" y="0"/>
            <a:ext cx="9525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762000" y="3429000"/>
            <a:ext cx="161925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55880" y="4866752"/>
            <a:ext cx="801780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363850" y="5500632"/>
            <a:ext cx="17145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080260" y="5791200"/>
            <a:ext cx="34290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348800" y="4479888"/>
            <a:ext cx="45720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137243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675770" y="4928702"/>
            <a:ext cx="7620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571500" y="1600200"/>
            <a:ext cx="45720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337810" y="1600200"/>
            <a:ext cx="45720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3050"/>
            <a:ext cx="942975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71500" y="2362200"/>
            <a:ext cx="45720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464969" y="2362200"/>
            <a:ext cx="45720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571500" y="1569720"/>
            <a:ext cx="45720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429250" y="1569720"/>
            <a:ext cx="45720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>
            <a:off x="25401" y="5890649"/>
            <a:ext cx="1650623" cy="928772"/>
          </a:xfrm>
          <a:prstGeom prst="rtTriangl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H="1">
            <a:off x="9758526" y="5905500"/>
            <a:ext cx="1642979" cy="924470"/>
          </a:xfrm>
          <a:prstGeom prst="rtTriangl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V="1">
            <a:off x="25400" y="38101"/>
            <a:ext cx="1596855" cy="941305"/>
          </a:xfrm>
          <a:prstGeom prst="rtTriangl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H="1" flipV="1">
            <a:off x="9779000" y="25400"/>
            <a:ext cx="1626853" cy="958986"/>
          </a:xfrm>
          <a:prstGeom prst="rtTriangl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inus 8"/>
          <p:cNvSpPr/>
          <p:nvPr userDrawn="1"/>
        </p:nvSpPr>
        <p:spPr>
          <a:xfrm>
            <a:off x="61196" y="93722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inus 9"/>
          <p:cNvSpPr/>
          <p:nvPr userDrawn="1"/>
        </p:nvSpPr>
        <p:spPr>
          <a:xfrm>
            <a:off x="11262933" y="96493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inus 10"/>
          <p:cNvSpPr/>
          <p:nvPr userDrawn="1"/>
        </p:nvSpPr>
        <p:spPr>
          <a:xfrm>
            <a:off x="0" y="78960"/>
            <a:ext cx="11582400" cy="4930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 userDrawn="1"/>
        </p:nvSpPr>
        <p:spPr>
          <a:xfrm>
            <a:off x="0" y="6731295"/>
            <a:ext cx="11582400" cy="5423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9537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003483" y="3143250"/>
            <a:ext cx="6309360" cy="5715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515350" y="274320"/>
            <a:ext cx="1908810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78105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774037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2395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049000" y="0"/>
            <a:ext cx="3810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1442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195560" y="5715000"/>
            <a:ext cx="68580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81000" y="274320"/>
            <a:ext cx="70485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09537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195560" y="5715000"/>
            <a:ext cx="68580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976336" y="3143250"/>
            <a:ext cx="6309360" cy="5715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71525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7248" y="264795"/>
            <a:ext cx="1905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2395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049000" y="0"/>
            <a:ext cx="3810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1442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78105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7740370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095375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571500" y="274638"/>
            <a:ext cx="93345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571500" y="1600200"/>
            <a:ext cx="93345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9738360" y="1033845"/>
            <a:ext cx="2011680" cy="480060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4/2/2020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137783" y="3691520"/>
            <a:ext cx="3200400" cy="45720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9525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2395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049000" y="0"/>
            <a:ext cx="3810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14425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195560" y="5715000"/>
            <a:ext cx="68580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161270" y="5734050"/>
            <a:ext cx="7620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pic>
        <p:nvPicPr>
          <p:cNvPr id="15" name="Picture 14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>
            <a:off x="25401" y="5890649"/>
            <a:ext cx="1650623" cy="928772"/>
          </a:xfrm>
          <a:prstGeom prst="rtTriangl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H="1">
            <a:off x="9758526" y="5905500"/>
            <a:ext cx="1642979" cy="924470"/>
          </a:xfrm>
          <a:prstGeom prst="rtTriangl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V="1">
            <a:off x="25400" y="38101"/>
            <a:ext cx="1596855" cy="941305"/>
          </a:xfrm>
          <a:prstGeom prst="rtTriangl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D:\PresentationFrame\18538245-Elegant-curves-flower-corners-isolated-Stock-Vector-border-flower-frame.jpg"/>
          <p:cNvPicPr>
            <a:picLocks noChangeAspect="1" noChangeArrowheads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64" t="24834" r="18504"/>
          <a:stretch/>
        </p:blipFill>
        <p:spPr bwMode="auto">
          <a:xfrm flipH="1" flipV="1">
            <a:off x="9779000" y="25400"/>
            <a:ext cx="1626853" cy="958986"/>
          </a:xfrm>
          <a:prstGeom prst="rtTriangl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inus 19"/>
          <p:cNvSpPr/>
          <p:nvPr userDrawn="1"/>
        </p:nvSpPr>
        <p:spPr>
          <a:xfrm>
            <a:off x="61196" y="93722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inus 20"/>
          <p:cNvSpPr/>
          <p:nvPr userDrawn="1"/>
        </p:nvSpPr>
        <p:spPr>
          <a:xfrm>
            <a:off x="11262933" y="964937"/>
            <a:ext cx="85099" cy="4969690"/>
          </a:xfrm>
          <a:prstGeom prst="mathMinus">
            <a:avLst>
              <a:gd name="adj1" fmla="val 99438"/>
            </a:avLst>
          </a:prstGeom>
          <a:ln>
            <a:solidFill>
              <a:schemeClr val="accent2"/>
            </a:solidFill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752601"/>
            <a:ext cx="8991600" cy="1752599"/>
          </a:xfrm>
        </p:spPr>
        <p:txBody>
          <a:bodyPr>
            <a:noAutofit/>
          </a:bodyPr>
          <a:lstStyle/>
          <a:p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spc="-3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spc="-300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2A86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spc="-3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2A86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05400" y="533400"/>
            <a:ext cx="29578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spc="50" dirty="0" err="1" smtClean="0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b="1" spc="50" dirty="0" smtClean="0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noFill/>
                </a:ln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spc="50" dirty="0">
              <a:ln w="11430">
                <a:noFill/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5181600"/>
            <a:ext cx="64411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 smtClean="0">
                <a:ln>
                  <a:solidFill>
                    <a:srgbClr val="00206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>
                <a:solidFill>
                  <a:srgbClr val="002060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Image result for pair wor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600200"/>
            <a:ext cx="4632325" cy="27590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1447800"/>
            <a:ext cx="8332470" cy="50292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</a:t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6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১)ই-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ডাউনলোডের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২)ই-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সংরক্ষনের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লাইব্রেরী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কক্ষের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৩)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৪)ই-</a:t>
            </a:r>
            <a:r>
              <a:rPr lang="en-US" sz="4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স্স্থানান্তরযোগ্য</a:t>
            </a:r>
            <a:r>
              <a:rPr lang="en-US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৫)ই-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অনুসন্ধান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সহজতর</a:t>
            </a:r>
            <a:r>
              <a:rPr lang="en-US" sz="4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৬)ই-</a:t>
            </a:r>
            <a:r>
              <a:rPr lang="en-US" sz="4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প্রিন্ট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সাশ্রয়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971800" y="228600"/>
            <a:ext cx="54102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6600" y="457200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99FFCC"/>
                </a:solidFill>
                <a:latin typeface="NikoshBAN" pitchFamily="2" charset="0"/>
                <a:cs typeface="NikoshBAN" pitchFamily="2" charset="0"/>
              </a:rPr>
              <a:t>     ই- </a:t>
            </a:r>
            <a:r>
              <a:rPr lang="en-US" sz="4000" dirty="0" err="1" smtClean="0">
                <a:solidFill>
                  <a:srgbClr val="99FFCC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dirty="0" smtClean="0">
                <a:solidFill>
                  <a:srgbClr val="99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 smtClean="0">
                <a:solidFill>
                  <a:srgbClr val="99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99FFCC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solidFill>
                  <a:srgbClr val="99FF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rgbClr val="99FFCC"/>
                </a:solidFill>
                <a:latin typeface="NikoshBAN" pitchFamily="2" charset="0"/>
                <a:cs typeface="NikoshBAN" pitchFamily="2" charset="0"/>
              </a:rPr>
            </a:br>
            <a:endParaRPr lang="en-US" sz="4000" dirty="0">
              <a:solidFill>
                <a:srgbClr val="99FFCC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609602"/>
            <a:ext cx="7787709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440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40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440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40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40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40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endParaRPr lang="bn-BD" sz="4400" dirty="0">
              <a:ln w="0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876800"/>
            <a:ext cx="10401300" cy="1371600"/>
          </a:xfrm>
        </p:spPr>
        <p:txBody>
          <a:bodyPr>
            <a:normAutofit/>
          </a:bodyPr>
          <a:lstStyle/>
          <a:p>
            <a:pPr algn="l"/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হুবুহু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সচরাচর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PDF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পোর্টেব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ফরম্যাটে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প্রকাশিত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সম্পূর্ন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3200" dirty="0">
              <a:ln w="0"/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866" name="Picture 2" descr="Image result for 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95400"/>
            <a:ext cx="6705600" cy="37147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0" y="457202"/>
            <a:ext cx="51051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0"/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মুদ্রিত</a:t>
            </a:r>
            <a:r>
              <a:rPr lang="en-US" sz="4000" b="1" dirty="0" smtClean="0">
                <a:ln w="0"/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000" b="1" dirty="0" smtClean="0">
                <a:ln w="0"/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0"/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হুবুহু</a:t>
            </a:r>
            <a:r>
              <a:rPr lang="en-US" sz="4000" b="1" dirty="0" smtClean="0">
                <a:ln w="0"/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প্রতিলিপি</a:t>
            </a:r>
            <a:r>
              <a:rPr lang="en-US" sz="4000" dirty="0" smtClean="0">
                <a:ln w="0"/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486400"/>
            <a:ext cx="8839200" cy="914400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5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ন্টারনেটে</a:t>
            </a:r>
            <a:r>
              <a:rPr lang="en-US" sz="5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5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5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এগুলোকে বই-এর </a:t>
            </a:r>
            <a:r>
              <a:rPr lang="en-US" sz="5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52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য়েবসাইট বলা হয়। </a:t>
            </a:r>
            <a:endParaRPr lang="en-US" sz="52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Image result for digital reading ro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066800"/>
            <a:ext cx="7391400" cy="3436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609600"/>
            <a:ext cx="28194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400" dirty="0" smtClean="0">
                <a:latin typeface="NikoshBAN" pitchFamily="2" charset="0"/>
                <a:cs typeface="NikoshBAN" pitchFamily="2" charset="0"/>
              </a:rPr>
            </a:b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62" name="Picture 2" descr="Image result for audio video apps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95400"/>
            <a:ext cx="6858000" cy="3276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438399" y="5181602"/>
            <a:ext cx="8991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চৈৌকস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ই -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এনিমেশন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b="1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5181600"/>
            <a:ext cx="8991600" cy="914400"/>
          </a:xfrm>
        </p:spPr>
        <p:txBody>
          <a:bodyPr>
            <a:noAutofit/>
          </a:bodyPr>
          <a:lstStyle/>
          <a:p>
            <a:pPr algn="l"/>
            <a:r>
              <a:rPr lang="bn-BD" sz="3600" b="1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ই-বুক নিজেই একটি অ্যাপস আকারে প্রকাশিত। অ্যাপস ডাউনলোড করে কম্পিউটার বা মোবাইল ফোনে পড়া যায়।</a:t>
            </a:r>
            <a:endParaRPr lang="bn-BD" sz="3600" b="1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010" name="Picture 2" descr="Image result for EBOOK APPS PI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6477000" cy="342900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62200" y="533400"/>
            <a:ext cx="59699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ই-বুক</a:t>
            </a:r>
            <a:r>
              <a:rPr lang="en-US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bn-BD" sz="4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-অ্যাপস  </a:t>
            </a:r>
            <a:endParaRPr lang="en-US" sz="44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8600" y="685800"/>
            <a:ext cx="2971800" cy="1075394"/>
          </a:xfrm>
        </p:spPr>
        <p:txBody>
          <a:bodyPr>
            <a:normAutofit fontScale="90000"/>
          </a:bodyPr>
          <a:lstStyle/>
          <a:p>
            <a:r>
              <a:rPr lang="en-US" sz="48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4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553200" cy="1143000"/>
          </a:xfrm>
        </p:spPr>
        <p:txBody>
          <a:bodyPr>
            <a:normAutofit fontScale="85000" lnSpcReduction="10000"/>
          </a:bodyPr>
          <a:lstStyle/>
          <a:p>
            <a:endParaRPr lang="en-US" sz="3600" b="1" dirty="0" smtClean="0">
              <a:ln w="0"/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n w="0"/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600" dirty="0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600" dirty="0" err="1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4600" dirty="0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600" dirty="0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4600" dirty="0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4600" dirty="0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600" dirty="0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600" dirty="0" err="1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600" dirty="0" smtClean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4600" dirty="0" smtClean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600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user\Desktop\ROSE\GROUP 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447800"/>
            <a:ext cx="62484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81000"/>
            <a:ext cx="1828800" cy="990600"/>
          </a:xfrm>
        </p:spPr>
        <p:txBody>
          <a:bodyPr>
            <a:normAutofit fontScale="90000"/>
          </a:bodyPr>
          <a:lstStyle/>
          <a:p>
            <a: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800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pc="-150" dirty="0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1295400"/>
            <a:ext cx="8027670" cy="487680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ই-</a:t>
            </a:r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4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2819400"/>
            <a:ext cx="3076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67600" y="2895600"/>
            <a:ext cx="313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7000" y="2133600"/>
            <a:ext cx="3010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বুথ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0400" y="1981200"/>
            <a:ext cx="3472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38100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২) ই-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ক)৪                খ)৫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গ)৬                ঘ)৭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0"/>
            <a:ext cx="97155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54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চৈৌকস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1371600"/>
            <a:ext cx="7086600" cy="3227832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                  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72200" y="1371600"/>
            <a:ext cx="16562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1905000"/>
            <a:ext cx="2340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3600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এনিমেশন</a:t>
            </a: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2200" y="2590800"/>
            <a:ext cx="3363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3200400"/>
            <a:ext cx="17892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 ii </a:t>
            </a:r>
            <a:endParaRPr lang="en-US" sz="320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43200" y="3810000"/>
            <a:ext cx="17924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3124200"/>
            <a:ext cx="16722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32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iii</a:t>
            </a:r>
            <a:endParaRPr 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3886200"/>
            <a:ext cx="2135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(ঘ) </a:t>
            </a:r>
            <a:r>
              <a:rPr lang="en-US" sz="2800" dirty="0" err="1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ii ও iii</a:t>
            </a:r>
            <a:endParaRPr lang="en-US" sz="2800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28600"/>
            <a:ext cx="8763000" cy="6858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                 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পরিচি</a:t>
            </a:r>
            <a:r>
              <a:rPr lang="en-US" sz="4000" dirty="0" err="1" smtClean="0">
                <a:solidFill>
                  <a:srgbClr val="0000FF"/>
                </a:solidFill>
              </a:rPr>
              <a:t>তি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219200"/>
            <a:ext cx="8134350" cy="5155722"/>
          </a:xfrm>
        </p:spPr>
        <p:txBody>
          <a:bodyPr>
            <a:normAutofit lnSpcReduction="10000"/>
          </a:bodyPr>
          <a:lstStyle/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শবনম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মোস্তারী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fontAlgn="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fontAlgn="t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রোড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fontAlgn="t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মোবাইল-01718560401</a:t>
            </a:r>
          </a:p>
          <a:p>
            <a:pPr fontAlgn="t"/>
            <a:r>
              <a:rPr lang="en-US" sz="2400" dirty="0" smtClean="0"/>
              <a:t>shobnoma391@gmail.com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</a:t>
            </a:r>
          </a:p>
          <a:p>
            <a:pPr fontAlgn="t"/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C:\Users\user\Desktop\shobn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914400"/>
            <a:ext cx="2590800" cy="25908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8" t="4296" r="3904" b="7474"/>
          <a:stretch/>
        </p:blipFill>
        <p:spPr>
          <a:xfrm rot="16200000">
            <a:off x="8191500" y="1333500"/>
            <a:ext cx="2286000" cy="2057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43800" y="3581400"/>
            <a:ext cx="358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শ্রেণী 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:-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দশম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অধ্যায়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:- ৫0মি:</a:t>
            </a:r>
          </a:p>
          <a:p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তাং-০১/০৪/২০২০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1828800"/>
            <a:ext cx="7715250" cy="2819400"/>
          </a:xfrm>
        </p:spPr>
        <p:txBody>
          <a:bodyPr/>
          <a:lstStyle/>
          <a:p>
            <a:r>
              <a:rPr lang="en-US" dirty="0" smtClean="0">
                <a:solidFill>
                  <a:srgbClr val="FF00FF"/>
                </a:solidFill>
              </a:rPr>
              <a:t>               </a:t>
            </a:r>
            <a:r>
              <a:rPr lang="en-US" dirty="0" err="1" smtClean="0">
                <a:solidFill>
                  <a:srgbClr val="FF00FF"/>
                </a:solidFill>
              </a:rPr>
              <a:t>সঠিক</a:t>
            </a:r>
            <a:r>
              <a:rPr lang="en-US" dirty="0" smtClean="0">
                <a:solidFill>
                  <a:srgbClr val="FF00FF"/>
                </a:solidFill>
              </a:rPr>
              <a:t> </a:t>
            </a:r>
            <a:r>
              <a:rPr lang="en-US" dirty="0" err="1" smtClean="0">
                <a:solidFill>
                  <a:srgbClr val="FF00FF"/>
                </a:solidFill>
              </a:rPr>
              <a:t>উওর</a:t>
            </a:r>
            <a:r>
              <a:rPr lang="en-US" dirty="0" smtClean="0">
                <a:solidFill>
                  <a:srgbClr val="FF00FF"/>
                </a:solidFill>
              </a:rPr>
              <a:t>:-</a:t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>
                <a:solidFill>
                  <a:srgbClr val="FF00FF"/>
                </a:solidFill>
              </a:rPr>
              <a:t>১)খ</a:t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>
                <a:solidFill>
                  <a:srgbClr val="FF00FF"/>
                </a:solidFill>
              </a:rPr>
              <a:t>২)খ</a:t>
            </a:r>
            <a:br>
              <a:rPr lang="en-US" dirty="0" smtClean="0">
                <a:solidFill>
                  <a:srgbClr val="FF00FF"/>
                </a:solidFill>
              </a:rPr>
            </a:br>
            <a:r>
              <a:rPr lang="en-US" dirty="0" smtClean="0">
                <a:solidFill>
                  <a:srgbClr val="FF00FF"/>
                </a:solidFill>
              </a:rPr>
              <a:t>৩)গ</a:t>
            </a:r>
            <a:endParaRPr lang="en-US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0" y="838200"/>
            <a:ext cx="3288030" cy="1828800"/>
          </a:xfrm>
        </p:spPr>
        <p:txBody>
          <a:bodyPr/>
          <a:lstStyle/>
          <a:p>
            <a:r>
              <a:rPr lang="en-US" sz="4800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4800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r>
              <a:rPr lang="en-US" sz="4800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800" spc="-150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667000"/>
            <a:ext cx="8115300" cy="16002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4495800"/>
            <a:ext cx="6717030" cy="1447800"/>
          </a:xfrm>
        </p:spPr>
        <p:txBody>
          <a:bodyPr>
            <a:normAutofit fontScale="90000"/>
          </a:bodyPr>
          <a:lstStyle/>
          <a:p>
            <a:r>
              <a:rPr lang="en-US" sz="9600" spc="50" dirty="0" err="1" smtClean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spc="50" dirty="0" smtClean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spc="50" dirty="0" err="1" smtClean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spc="50" dirty="0" smtClean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9600" spc="50" dirty="0" smtClean="0">
                <a:ln w="11430">
                  <a:solidFill>
                    <a:srgbClr val="92D05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pic>
        <p:nvPicPr>
          <p:cNvPr id="45058" name="Picture 2" descr="C:\Users\user\Desktop\ROSE\RED TO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685800"/>
            <a:ext cx="6096000" cy="3676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533403"/>
            <a:ext cx="876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4400" b="1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দেখে চিন্তা</a:t>
            </a:r>
            <a:r>
              <a:rPr lang="en-US" sz="4400" b="1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</a:t>
            </a:r>
            <a:r>
              <a:rPr lang="bn-BD" sz="4400" b="1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 ব</a:t>
            </a:r>
            <a:r>
              <a:rPr lang="en-US" sz="4400" b="1" dirty="0" err="1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4400" b="1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4400" b="1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b="1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938" name="Picture 2" descr="C:\Users\user\Desktop\CONTENT DOWN\EBOOK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828800"/>
            <a:ext cx="8001000" cy="3619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609602"/>
            <a:ext cx="93987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6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962" name="Picture 2" descr="C:\Users\user\Desktop\CONTENT DOWN\EBOOK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4267200" cy="3733800"/>
          </a:xfrm>
          <a:prstGeom prst="rect">
            <a:avLst/>
          </a:prstGeom>
          <a:noFill/>
        </p:spPr>
      </p:pic>
      <p:pic>
        <p:nvPicPr>
          <p:cNvPr id="40966" name="Picture 6" descr="Image result for 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600200"/>
            <a:ext cx="5641975" cy="3886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600200" y="57912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791200"/>
            <a:ext cx="2286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533400"/>
            <a:ext cx="49167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5400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76800" y="5410200"/>
            <a:ext cx="16962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b="1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ই-বুক</a:t>
            </a:r>
            <a:endParaRPr lang="en-US" sz="6600" b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1986" name="Picture 2" descr="Image result for E 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447800"/>
            <a:ext cx="762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304800"/>
            <a:ext cx="246093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6600" spc="-150" dirty="0" err="1" smtClean="0">
                <a:ln w="0">
                  <a:solidFill>
                    <a:prstClr val="black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spc="-150" dirty="0">
              <a:ln w="0">
                <a:solidFill>
                  <a:prstClr val="black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2800" y="1219200"/>
            <a:ext cx="6553200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2A863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4800" b="1" dirty="0" smtClean="0">
                <a:ln w="18000">
                  <a:noFill/>
                  <a:prstDash val="solid"/>
                  <a:miter lim="800000"/>
                </a:ln>
                <a:solidFill>
                  <a:srgbClr val="2A863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ই-বুক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2A863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noFill/>
                  <a:prstDash val="solid"/>
                  <a:miter lim="800000"/>
                </a:ln>
                <a:solidFill>
                  <a:srgbClr val="2A863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2A863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noFill/>
                  <a:prstDash val="solid"/>
                  <a:miter lim="800000"/>
                </a:ln>
                <a:solidFill>
                  <a:srgbClr val="2A863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2A863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noFill/>
                  <a:prstDash val="solid"/>
                  <a:miter lim="800000"/>
                </a:ln>
                <a:solidFill>
                  <a:srgbClr val="2A863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2A863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4800" b="1" dirty="0" smtClean="0">
                <a:ln w="18000">
                  <a:noFill/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প্রকার ই-বুক এর বর্ণনা দিতে পারবে।</a:t>
            </a:r>
            <a:endParaRPr lang="en-US" sz="4800" b="1" dirty="0" smtClean="0">
              <a:ln w="18000">
                <a:noFill/>
                <a:prstDash val="solid"/>
                <a:miter lim="800000"/>
              </a:ln>
              <a:solidFill>
                <a:srgbClr val="00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48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ln w="18000">
                  <a:noFill/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8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b="1" dirty="0" smtClean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480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4800602"/>
            <a:ext cx="10820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ই-বুক বা ইলেকট্রনিক বুক হলো মুদ্রিত বইয়ের ইলেকট্রনিক রূপ। কোন বই ইলেকট্রনিক মাধ্যমে প্রকাশ 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8370" name="Picture 2" descr="Image result for E 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990602"/>
            <a:ext cx="7239000" cy="381952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flipV="1">
            <a:off x="3962400" y="457200"/>
            <a:ext cx="2667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95800" y="533400"/>
            <a:ext cx="220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b="1" dirty="0" smtClean="0">
                <a:ln w="0"/>
                <a:latin typeface="NikoshBAN" pitchFamily="2" charset="0"/>
                <a:cs typeface="NikoshBAN" pitchFamily="2" charset="0"/>
              </a:rPr>
              <a:t>ই-বুক</a:t>
            </a:r>
            <a:r>
              <a:rPr lang="en-US" sz="4000" b="1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Image result for smart 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81200"/>
            <a:ext cx="4352925" cy="3886200"/>
          </a:xfrm>
          <a:prstGeom prst="rect">
            <a:avLst/>
          </a:prstGeom>
          <a:noFill/>
        </p:spPr>
      </p:pic>
      <p:pic>
        <p:nvPicPr>
          <p:cNvPr id="60420" name="Picture 4" descr="Image result for laptop ebo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286000"/>
            <a:ext cx="4572000" cy="3603625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057400" y="381000"/>
            <a:ext cx="80010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রিডার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পডা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800" y="5791200"/>
            <a:ext cx="2057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229600" y="5867400"/>
            <a:ext cx="20574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943600"/>
            <a:ext cx="1127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ল্যাবটব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048000" y="5943600"/>
            <a:ext cx="16770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5334000"/>
            <a:ext cx="9688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রিডারের মধ্যে অ্যামাজন ডটক</a:t>
            </a:r>
            <a:r>
              <a:rPr lang="en-US" sz="36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</a:t>
            </a:r>
            <a:r>
              <a:rPr lang="bn-BD" sz="36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কিন্ডল সবচেয়ে জনপ্রিয়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3" r="34938"/>
          <a:stretch/>
        </p:blipFill>
        <p:spPr>
          <a:xfrm>
            <a:off x="2819400" y="1295400"/>
            <a:ext cx="7696200" cy="3620069"/>
          </a:xfrm>
          <a:prstGeom prst="rect">
            <a:avLst/>
          </a:prstGeom>
          <a:ln w="38100" cap="sq" cmpd="thickThin">
            <a:solidFill>
              <a:srgbClr val="E1FF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4953000" y="457200"/>
            <a:ext cx="3942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 জনপ্রিয়</a:t>
            </a:r>
            <a:r>
              <a:rPr lang="en-US" sz="40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রিডার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16517</TotalTime>
  <Words>370</Words>
  <Application>Microsoft Office PowerPoint</Application>
  <PresentationFormat>Custom</PresentationFormat>
  <Paragraphs>85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আজকের  ক্লাসে  সবাইকে  স্বাগতম</vt:lpstr>
      <vt:lpstr>     শিক্ষক পরিচিতি                            পাঠ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                                          ১)ই-বুক ডাউনলোডের মাধ্যমে সাথে সাথে তথ্য পাওয়া যায় ২)ই-বুক সংরক্ষনের জন্য কোন লাইব্রেরী বা কক্ষের কোন প্রয়োজন নাই ৩)কম্পিউটারে ই-বুক  সংরক্ষন করা যায়  ৪)ই-বুক সহজে স্স্থানান্তরযোগ্য  ৫)ই-বুকে তথ্য অনুসন্ধান সহজতর ৬)ই-বুক প্রিন্ট করা যায়, আর্থিক সাশ্রয় হয়।</vt:lpstr>
      <vt:lpstr>Slide 12</vt:lpstr>
      <vt:lpstr>মুদ্রিত বইয়ের  হুবুহু প্রতিলিপি। সচরাচর এগুলো PDF (পোর্টেব ডকুমেন্ট ফরম্যাট) ফরম্যাটে প্রকাশিত হয়। সম্পূর্ন বই একসাথে বা অধ্যায় হিসাবে পাওয়া যায়। </vt:lpstr>
      <vt:lpstr>Slide 14</vt:lpstr>
      <vt:lpstr>                                                                                  স্মার্ট ই-বুক </vt:lpstr>
      <vt:lpstr>Slide 16</vt:lpstr>
      <vt:lpstr>দলগত কাজ </vt:lpstr>
      <vt:lpstr>          মূল্যায়ন </vt:lpstr>
      <vt:lpstr>                                মূল্যায়ন                   ৩)চৈৌকস ই-বুক কোনটি?</vt:lpstr>
      <vt:lpstr>               সঠিক উওর:- ১)খ ২)খ ৩)গ</vt:lpstr>
      <vt:lpstr>    বাড়ির কাজ </vt:lpstr>
      <vt:lpstr>সবাইকে 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3083</cp:revision>
  <dcterms:created xsi:type="dcterms:W3CDTF">2006-08-16T00:00:00Z</dcterms:created>
  <dcterms:modified xsi:type="dcterms:W3CDTF">2020-04-02T05:46:29Z</dcterms:modified>
</cp:coreProperties>
</file>