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58" r:id="rId4"/>
    <p:sldId id="298" r:id="rId5"/>
    <p:sldId id="260" r:id="rId6"/>
    <p:sldId id="285" r:id="rId7"/>
    <p:sldId id="294" r:id="rId8"/>
    <p:sldId id="288" r:id="rId9"/>
    <p:sldId id="299" r:id="rId10"/>
    <p:sldId id="289" r:id="rId11"/>
    <p:sldId id="287" r:id="rId12"/>
    <p:sldId id="292" r:id="rId13"/>
    <p:sldId id="293" r:id="rId14"/>
    <p:sldId id="290" r:id="rId15"/>
    <p:sldId id="291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6887A-ECCD-4F6B-B8CB-46D972ADD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6EBD0-613C-4B2E-86D3-38F7A22D5D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5AF5-8257-4625-AAC2-7329B9A41C08}" type="datetimeFigureOut">
              <a:rPr lang="en-US" smtClean="0"/>
              <a:t>02/4/2020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B4C7F-5229-423F-A63D-1D13B8043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DDB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8BDCE-3780-4DF1-BD37-D780294B1A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DA88-9E38-4EDC-948A-AEFB4461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09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9E9C2-40F6-4A7F-9C49-EFF8BF9AB8E6}" type="datetimeFigureOut">
              <a:rPr lang="en-US" smtClean="0"/>
              <a:t>02/4/2020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DDB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86C4-8936-4707-9B06-1BB03721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82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B02E-6733-4175-B12D-66AC1069D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274F-7D9F-4989-BEF0-E7EE91F9C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F4E2-C3BA-499B-B8F7-221568D0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0E0A-4996-445C-9F2B-33151F10C397}" type="datetime1">
              <a:rPr lang="en-US" smtClean="0"/>
              <a:t>02/4/2020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4834-051E-4577-9697-B1A990A0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4AFD-0DC3-4564-A2D2-33E25688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122A-C7E1-4E17-B9E0-379C60C8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43253-49E6-438F-A48F-D11F4FE10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CC03-A8E3-42AD-A3F9-61AE1389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4031-574B-4B6B-98F1-2CCCF37F5AF6}" type="datetime1">
              <a:rPr lang="en-US" smtClean="0"/>
              <a:t>02/4/2020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40BA-D623-4D76-9131-648938E6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1E40-0D4D-48BF-924A-71D72201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920EA-4385-4482-8022-BAE719645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AD9D3-6DD8-4102-9473-ED3775FB4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1B20-8B2C-4916-B497-FB8B2266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D37-4FF3-42B8-9233-3103A8359EE6}" type="datetime1">
              <a:rPr lang="en-US" smtClean="0"/>
              <a:t>02/4/2020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4C5BE-E298-4648-95FA-CED9DD7B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81DC-DA02-43D5-AE8D-4A7B6952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70E6-1B78-405C-A936-42F38C25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8AEF-F6D8-4391-953C-31A6ADB39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CF2-5CDB-43C0-9433-5D726808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08D6-FBB9-44FA-BE32-FD97CDA1D69D}" type="datetime1">
              <a:rPr lang="en-US" smtClean="0"/>
              <a:t>02/4/2020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606D-8764-49D4-9159-5745EE34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057B0-B363-427B-B79C-68CB59C8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F91B-A651-4185-84EA-15FC2D10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BBB13-C5D7-4838-9945-C11F2568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49B-9D22-43E9-B240-CF273D67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373E-558F-4A2E-AF8C-113D698D0ABC}" type="datetime1">
              <a:rPr lang="en-US" smtClean="0"/>
              <a:t>02/4/2020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7074B-5B80-4E23-8E23-3091A047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AAAA-91D0-44FC-8650-AFCD4701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2ACF-BE02-4FD0-991E-EB65806F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B4EA-179E-4D93-BE37-2919C692F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EDDAA-F072-42E3-BB72-60170FCB8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E84D-FA37-439F-8741-A43CA7B0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086F-54AA-4568-8BCB-32B8FBEFC023}" type="datetime1">
              <a:rPr lang="en-US" smtClean="0"/>
              <a:t>02/4/2020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10734-E5C2-477D-8D3D-72FBE497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9CD3-675A-49E0-9FEF-8C9A300E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C43E-3A5D-4846-B0B0-BAC3E6C4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B323-D37F-43EE-A88B-1A2B5838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C015E-C1F8-415D-8086-A991F454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72331-FD16-4833-AF72-778E0C6BA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6901-3858-491D-A3EC-08D71AC5C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59858-7C3B-4108-9A72-5FC37A1F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ACA-2FE3-40AD-BC43-D8816303199C}" type="datetime1">
              <a:rPr lang="en-US" smtClean="0"/>
              <a:t>02/4/2020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5A16B-E94F-4E2D-8FEC-A97C0A30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FA9D0-1844-443E-958B-94D3E2B6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0A79-7CDA-4A35-923A-95E8FEC3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A52D4-7D19-411C-B49E-04E83A12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76BD-3DD0-4D77-9B82-D842CF1BB2FF}" type="datetime1">
              <a:rPr lang="en-US" smtClean="0"/>
              <a:t>02/4/2020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168E4-4912-48C9-B1E4-C9D3400C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7FFEA-4D3B-4017-898F-B2AD44A9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C34C7-914C-4C34-B301-BAEA4B0A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DF-6BD9-4F6F-9DC2-C222F6C3174C}" type="datetime1">
              <a:rPr lang="en-US" smtClean="0"/>
              <a:t>02/4/2020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03576-373C-4E6C-ACA1-BEF54F90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A475-C00B-4F1F-8DB2-54FCE55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A7C9-0D82-4660-98C9-8E9AC4DB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51D8-EAA7-4053-B5F0-676F196A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6E800-B307-48E5-8C0A-2A72ADFBC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3334D-07E9-41A4-B984-47774ACF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5B4B-3D8A-482E-9FC5-5CEAC00B30C3}" type="datetime1">
              <a:rPr lang="en-US" smtClean="0"/>
              <a:t>02/4/2020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A5898-981B-47AE-93C4-16C1B569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DB299-B01D-48F4-A5CF-9498C5BD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A714-88D4-4F01-9CE3-3DD88FE4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556AF-2023-4D09-B1CD-97073184B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30C3B-9C12-411D-A6AA-FD3A7737E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29881-8876-448B-8AE8-FFED497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DECE-B600-4F3B-83F9-052F94C9E8C1}" type="datetime1">
              <a:rPr lang="en-US" smtClean="0"/>
              <a:t>02/4/2020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BFC25-DFC8-4A77-9D58-5BC729D7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7833E-0F1C-4ACC-92FA-8DFB6054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977E7-056E-4167-837A-34E7238E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170CB-C401-4DFB-BCE1-CF830A57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F25A-59AF-49DC-8F6F-893AC2A79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4E93-CF9F-4B86-BCDE-2D194B5E1A60}" type="datetime1">
              <a:rPr lang="en-US" smtClean="0"/>
              <a:t>02/4/2020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81FE7-FE15-4633-934E-FD51DABDE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86452-7C1E-493D-9530-11CB0E2D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EA0E-0F40-4599-A9DD-F7E0DB2A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art welcome 3 » Clipart Station">
            <a:extLst>
              <a:ext uri="{FF2B5EF4-FFF2-40B4-BE49-F238E27FC236}">
                <a16:creationId xmlns:a16="http://schemas.microsoft.com/office/drawing/2014/main" id="{00DFC42C-C680-4283-983E-B4F549A5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887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animated clip art clipart clipartix 2 - Cliparting.com">
            <a:extLst>
              <a:ext uri="{FF2B5EF4-FFF2-40B4-BE49-F238E27FC236}">
                <a16:creationId xmlns:a16="http://schemas.microsoft.com/office/drawing/2014/main" id="{0EBA8619-BB39-4156-9C0C-CC72FF4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76" y="2476500"/>
            <a:ext cx="2610350" cy="43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EE5277E-8970-4C11-93FA-20191E9B08AD}"/>
              </a:ext>
            </a:extLst>
          </p:cNvPr>
          <p:cNvGrpSpPr/>
          <p:nvPr/>
        </p:nvGrpSpPr>
        <p:grpSpPr>
          <a:xfrm>
            <a:off x="245996" y="1060172"/>
            <a:ext cx="1828443" cy="3663058"/>
            <a:chOff x="-32300" y="954154"/>
            <a:chExt cx="1828443" cy="3663058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16BA556A-F207-41CE-A44D-6D88B315E905}"/>
                </a:ext>
              </a:extLst>
            </p:cNvPr>
            <p:cNvSpPr/>
            <p:nvPr/>
          </p:nvSpPr>
          <p:spPr>
            <a:xfrm rot="18677540">
              <a:off x="623766" y="2694627"/>
              <a:ext cx="1130330" cy="1214424"/>
            </a:xfrm>
            <a:prstGeom prst="teardrop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CC221E29-4A92-4A2B-8BC1-D33A71F12651}"/>
                </a:ext>
              </a:extLst>
            </p:cNvPr>
            <p:cNvSpPr/>
            <p:nvPr/>
          </p:nvSpPr>
          <p:spPr>
            <a:xfrm rot="18677540">
              <a:off x="-6522" y="3347290"/>
              <a:ext cx="1244144" cy="1295700"/>
            </a:xfrm>
            <a:prstGeom prst="teardrop">
              <a:avLst>
                <a:gd name="adj" fmla="val 97071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Connector: Curved 3">
              <a:extLst>
                <a:ext uri="{FF2B5EF4-FFF2-40B4-BE49-F238E27FC236}">
                  <a16:creationId xmlns:a16="http://schemas.microsoft.com/office/drawing/2014/main" id="{C03EE581-AA55-4DCD-912C-823CD9824282}"/>
                </a:ext>
              </a:extLst>
            </p:cNvPr>
            <p:cNvCxnSpPr>
              <a:cxnSpLocks/>
              <a:endCxn id="2" idx="7"/>
            </p:cNvCxnSpPr>
            <p:nvPr/>
          </p:nvCxnSpPr>
          <p:spPr>
            <a:xfrm rot="16200000" flipH="1">
              <a:off x="-16190" y="1354657"/>
              <a:ext cx="1522346" cy="721341"/>
            </a:xfrm>
            <a:prstGeom prst="curvedConnector2">
              <a:avLst/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1D86AF86-62D9-4E68-9F7D-1FA42699AA15}"/>
                </a:ext>
              </a:extLst>
            </p:cNvPr>
            <p:cNvCxnSpPr>
              <a:endCxn id="5" idx="7"/>
            </p:cNvCxnSpPr>
            <p:nvPr/>
          </p:nvCxnSpPr>
          <p:spPr>
            <a:xfrm rot="16200000" flipH="1">
              <a:off x="-623224" y="1961689"/>
              <a:ext cx="2172286" cy="157215"/>
            </a:xfrm>
            <a:prstGeom prst="curvedConnector4">
              <a:avLst>
                <a:gd name="adj1" fmla="val 55083"/>
                <a:gd name="adj2" fmla="val -45406"/>
              </a:avLst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114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শিল্পাচার্য জয়নুল আবেদিনের ৪৩তম ...">
            <a:extLst>
              <a:ext uri="{FF2B5EF4-FFF2-40B4-BE49-F238E27FC236}">
                <a16:creationId xmlns:a16="http://schemas.microsoft.com/office/drawing/2014/main" id="{2715B3F8-10C3-40B7-A692-38794AA1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8" y="134592"/>
            <a:ext cx="3676787" cy="276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রবীন্দ্রনাথ ঠাকুরের কয়েকটি কবিতা ...">
            <a:extLst>
              <a:ext uri="{FF2B5EF4-FFF2-40B4-BE49-F238E27FC236}">
                <a16:creationId xmlns:a16="http://schemas.microsoft.com/office/drawing/2014/main" id="{42B14A61-C606-41AE-AED7-638C45FD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79" y="226032"/>
            <a:ext cx="399926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১০০. কাজী নজরুল ইসলাম - পান্ডুলিপি">
            <a:extLst>
              <a:ext uri="{FF2B5EF4-FFF2-40B4-BE49-F238E27FC236}">
                <a16:creationId xmlns:a16="http://schemas.microsoft.com/office/drawing/2014/main" id="{62C6C66E-7784-43F2-883D-7CEC1DA4D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1634"/>
          <a:stretch/>
        </p:blipFill>
        <p:spPr bwMode="auto">
          <a:xfrm>
            <a:off x="254691" y="3140765"/>
            <a:ext cx="4452731" cy="35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স্যার জগদীশ চন্দ্র বসু – Blog of Towfique">
            <a:extLst>
              <a:ext uri="{FF2B5EF4-FFF2-40B4-BE49-F238E27FC236}">
                <a16:creationId xmlns:a16="http://schemas.microsoft.com/office/drawing/2014/main" id="{58D938A5-CC66-4B83-A988-34884DD8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23" y="953755"/>
            <a:ext cx="3570770" cy="49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নিউটন">
            <a:extLst>
              <a:ext uri="{FF2B5EF4-FFF2-40B4-BE49-F238E27FC236}">
                <a16:creationId xmlns:a16="http://schemas.microsoft.com/office/drawing/2014/main" id="{A74C2856-8BE7-4746-A258-FE9C4761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62" y="3159648"/>
            <a:ext cx="3137576" cy="35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FC6CF3-2458-46BE-AF5B-EAD12FDD7403}"/>
              </a:ext>
            </a:extLst>
          </p:cNvPr>
          <p:cNvSpPr txBox="1"/>
          <p:nvPr/>
        </p:nvSpPr>
        <p:spPr>
          <a:xfrm>
            <a:off x="4547136" y="1206482"/>
            <a:ext cx="343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জয়নুল আবেদিন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82A3D-CE15-43B1-98F4-CA43927C1D62}"/>
              </a:ext>
            </a:extLst>
          </p:cNvPr>
          <p:cNvSpPr txBox="1"/>
          <p:nvPr/>
        </p:nvSpPr>
        <p:spPr>
          <a:xfrm>
            <a:off x="8355651" y="1206482"/>
            <a:ext cx="3114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8818E-44E4-46E1-9002-FF878C044486}"/>
              </a:ext>
            </a:extLst>
          </p:cNvPr>
          <p:cNvSpPr txBox="1"/>
          <p:nvPr/>
        </p:nvSpPr>
        <p:spPr>
          <a:xfrm>
            <a:off x="4866447" y="4408866"/>
            <a:ext cx="382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9648F-A972-405D-82E3-234DE113A6BF}"/>
              </a:ext>
            </a:extLst>
          </p:cNvPr>
          <p:cNvSpPr txBox="1"/>
          <p:nvPr/>
        </p:nvSpPr>
        <p:spPr>
          <a:xfrm>
            <a:off x="8283253" y="4448669"/>
            <a:ext cx="342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আইজাক নিউটন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6DE98-5734-4935-A955-1EC29686564C}"/>
              </a:ext>
            </a:extLst>
          </p:cNvPr>
          <p:cNvSpPr txBox="1"/>
          <p:nvPr/>
        </p:nvSpPr>
        <p:spPr>
          <a:xfrm>
            <a:off x="8716446" y="6034405"/>
            <a:ext cx="3114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8" grpId="0"/>
      <p:bldP spid="8" grpId="1"/>
      <p:bldP spid="9" grpId="0"/>
      <p:bldP spid="9" grpId="1"/>
      <p:bldP spid="10" grpId="0"/>
      <p:bldP spid="10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আজ ২৯শে ডিসেম্বর শিল্পাচার্য জয়নুল ...">
            <a:extLst>
              <a:ext uri="{FF2B5EF4-FFF2-40B4-BE49-F238E27FC236}">
                <a16:creationId xmlns:a16="http://schemas.microsoft.com/office/drawing/2014/main" id="{CBACFD9A-7207-4B89-BA73-B88F1461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1" y="0"/>
            <a:ext cx="11973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৭৬ এর মন্বন্তর' ব্রিটিশদের ...">
            <a:extLst>
              <a:ext uri="{FF2B5EF4-FFF2-40B4-BE49-F238E27FC236}">
                <a16:creationId xmlns:a16="http://schemas.microsoft.com/office/drawing/2014/main" id="{48993A1C-6C7A-4C5F-90FB-7722FADF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" y="101256"/>
            <a:ext cx="56578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44EDE21-1ECF-41AF-9BE7-43E70D20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730"/>
            <a:ext cx="5715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931A3C-59C4-4CC3-BEEE-BBEBB9FB7884}"/>
              </a:ext>
            </a:extLst>
          </p:cNvPr>
          <p:cNvSpPr txBox="1"/>
          <p:nvPr/>
        </p:nvSpPr>
        <p:spPr>
          <a:xfrm>
            <a:off x="3954780" y="5006340"/>
            <a:ext cx="680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১৭৭৬ এর মন্বন্তর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mine 1943', sketch by Zainul Abedin | Artist, Great works of art ...">
            <a:extLst>
              <a:ext uri="{FF2B5EF4-FFF2-40B4-BE49-F238E27FC236}">
                <a16:creationId xmlns:a16="http://schemas.microsoft.com/office/drawing/2014/main" id="{FBAC1292-6EE8-4F64-A135-D70D7BCF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9" y="1746968"/>
            <a:ext cx="621526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ছবিতে জয়নুলের বিখ্যাত কিছু চিত্রকর্ম">
            <a:extLst>
              <a:ext uri="{FF2B5EF4-FFF2-40B4-BE49-F238E27FC236}">
                <a16:creationId xmlns:a16="http://schemas.microsoft.com/office/drawing/2014/main" id="{7FECB7F7-0AF0-4F7C-8264-3209AB3A3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3040"/>
          <a:stretch/>
        </p:blipFill>
        <p:spPr bwMode="auto">
          <a:xfrm>
            <a:off x="6879535" y="2703443"/>
            <a:ext cx="5155095" cy="40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public Day 2018: Special Article by Kumar Rana - Anandabazar">
            <a:extLst>
              <a:ext uri="{FF2B5EF4-FFF2-40B4-BE49-F238E27FC236}">
                <a16:creationId xmlns:a16="http://schemas.microsoft.com/office/drawing/2014/main" id="{F5A51236-2FC0-42B9-9FA1-D0D22421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35" y="104362"/>
            <a:ext cx="5047421" cy="23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terview Preparation Guide Book – Mantram Study Group">
            <a:extLst>
              <a:ext uri="{FF2B5EF4-FFF2-40B4-BE49-F238E27FC236}">
                <a16:creationId xmlns:a16="http://schemas.microsoft.com/office/drawing/2014/main" id="{174E248D-EBB9-40C9-BE41-F7456F36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14" y="99006"/>
            <a:ext cx="1955016" cy="14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আনা ফ্রাঙ্ক: দ্বিতীয় বিশ্বযুদ্ধের ...">
            <a:extLst>
              <a:ext uri="{FF2B5EF4-FFF2-40B4-BE49-F238E27FC236}">
                <a16:creationId xmlns:a16="http://schemas.microsoft.com/office/drawing/2014/main" id="{E8E278DD-CCC1-436A-99A6-A47A7CD7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38" y="1477145"/>
            <a:ext cx="3488994" cy="30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D76EA1-3F5F-4C7A-BFB9-26D72B2D4A00}"/>
              </a:ext>
            </a:extLst>
          </p:cNvPr>
          <p:cNvSpPr/>
          <p:nvPr/>
        </p:nvSpPr>
        <p:spPr>
          <a:xfrm>
            <a:off x="5509715" y="3739177"/>
            <a:ext cx="123564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9D33C1-CC55-45C7-98A9-85EB53A2C122}"/>
              </a:ext>
            </a:extLst>
          </p:cNvPr>
          <p:cNvGrpSpPr/>
          <p:nvPr/>
        </p:nvGrpSpPr>
        <p:grpSpPr>
          <a:xfrm>
            <a:off x="7873064" y="1466081"/>
            <a:ext cx="3962944" cy="4950831"/>
            <a:chOff x="7873064" y="1466081"/>
            <a:chExt cx="3962944" cy="49508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40A99A-45E6-4F90-A61A-0DDDA9305F6A}"/>
                </a:ext>
              </a:extLst>
            </p:cNvPr>
            <p:cNvSpPr/>
            <p:nvPr/>
          </p:nvSpPr>
          <p:spPr>
            <a:xfrm>
              <a:off x="9073716" y="1466081"/>
              <a:ext cx="1657826" cy="523220"/>
            </a:xfrm>
            <a:prstGeom prst="rect">
              <a:avLst/>
            </a:prstGeom>
            <a:noFill/>
            <a:ln cap="rnd" cmpd="sng">
              <a:solidFill>
                <a:srgbClr val="FF0000">
                  <a:alpha val="85000"/>
                </a:srgb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B9A5C-3D15-49DE-8E2C-0E52DE030385}"/>
                </a:ext>
              </a:extLst>
            </p:cNvPr>
            <p:cNvSpPr/>
            <p:nvPr/>
          </p:nvSpPr>
          <p:spPr>
            <a:xfrm>
              <a:off x="9290889" y="2259433"/>
              <a:ext cx="113204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D84042-B221-4CC1-B762-8FEAD513806E}"/>
                </a:ext>
              </a:extLst>
            </p:cNvPr>
            <p:cNvSpPr/>
            <p:nvPr/>
          </p:nvSpPr>
          <p:spPr>
            <a:xfrm>
              <a:off x="8572485" y="3060276"/>
              <a:ext cx="3132589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শহরে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পালিয়ে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আসেন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74C383-A78D-4B83-8426-EDA29CFFF51B}"/>
                </a:ext>
              </a:extLst>
            </p:cNvPr>
            <p:cNvSpPr/>
            <p:nvPr/>
          </p:nvSpPr>
          <p:spPr>
            <a:xfrm>
              <a:off x="8146582" y="3861119"/>
              <a:ext cx="3689426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শহরটিকে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দখল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B00AF8-6D2E-4573-B2E9-D99ACC4B44FF}"/>
                </a:ext>
              </a:extLst>
            </p:cNvPr>
            <p:cNvSpPr/>
            <p:nvPr/>
          </p:nvSpPr>
          <p:spPr>
            <a:xfrm>
              <a:off x="8753113" y="5092849"/>
              <a:ext cx="3082895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আত্মগোপন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061FE8-E56E-41BC-B777-2B2E1158A0E6}"/>
                </a:ext>
              </a:extLst>
            </p:cNvPr>
            <p:cNvSpPr/>
            <p:nvPr/>
          </p:nvSpPr>
          <p:spPr>
            <a:xfrm>
              <a:off x="7873064" y="5893692"/>
              <a:ext cx="3962944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ডায়রীতে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বিশ্বযুদ্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273B5FD-7622-4A21-A9DB-A7DE205EE707}"/>
              </a:ext>
            </a:extLst>
          </p:cNvPr>
          <p:cNvSpPr/>
          <p:nvPr/>
        </p:nvSpPr>
        <p:spPr>
          <a:xfrm>
            <a:off x="2167134" y="51161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E2EDE-C45A-4AB1-93A5-BD41313A2CF7}"/>
              </a:ext>
            </a:extLst>
          </p:cNvPr>
          <p:cNvGrpSpPr/>
          <p:nvPr/>
        </p:nvGrpSpPr>
        <p:grpSpPr>
          <a:xfrm>
            <a:off x="423491" y="443498"/>
            <a:ext cx="4265912" cy="5973335"/>
            <a:chOff x="423491" y="443498"/>
            <a:chExt cx="4265912" cy="59733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EAD4F4-BD9D-4BB7-B20A-DC28AB63F4B7}"/>
                </a:ext>
              </a:extLst>
            </p:cNvPr>
            <p:cNvSpPr/>
            <p:nvPr/>
          </p:nvSpPr>
          <p:spPr>
            <a:xfrm>
              <a:off x="487402" y="443498"/>
              <a:ext cx="4163319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 তুলে ধরা হয়েছিল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3FDE16-1F70-4D75-8ACE-6FD9546CABC7}"/>
                </a:ext>
              </a:extLst>
            </p:cNvPr>
            <p:cNvSpPr/>
            <p:nvPr/>
          </p:nvSpPr>
          <p:spPr>
            <a:xfrm>
              <a:off x="487402" y="1378694"/>
              <a:ext cx="2483372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পড়েন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F556A1-41D5-476D-9718-92B02090C54F}"/>
                </a:ext>
              </a:extLst>
            </p:cNvPr>
            <p:cNvSpPr/>
            <p:nvPr/>
          </p:nvSpPr>
          <p:spPr>
            <a:xfrm>
              <a:off x="487402" y="2385997"/>
              <a:ext cx="319350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DDB89F-7476-4F1A-BFB4-48D4A31A3E0C}"/>
                </a:ext>
              </a:extLst>
            </p:cNvPr>
            <p:cNvSpPr/>
            <p:nvPr/>
          </p:nvSpPr>
          <p:spPr>
            <a:xfrm>
              <a:off x="486926" y="3500896"/>
              <a:ext cx="2924198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ডায়রীটি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প্রকা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D6C33-D1A7-46DF-AFFF-63FF68E5459D}"/>
                </a:ext>
              </a:extLst>
            </p:cNvPr>
            <p:cNvSpPr/>
            <p:nvPr/>
          </p:nvSpPr>
          <p:spPr>
            <a:xfrm>
              <a:off x="487402" y="4615796"/>
              <a:ext cx="3896668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ডায়রীটি 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প্রকাশ করা হয়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9B501E-DD74-430A-94EC-2A6E860978B0}"/>
                </a:ext>
              </a:extLst>
            </p:cNvPr>
            <p:cNvSpPr/>
            <p:nvPr/>
          </p:nvSpPr>
          <p:spPr>
            <a:xfrm>
              <a:off x="423491" y="5893613"/>
              <a:ext cx="4265912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ডায়রীটি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ছাপানো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আনা ফ্রাঙ্কের সেই ডায়েরি থেকে সিনেমা">
            <a:extLst>
              <a:ext uri="{FF2B5EF4-FFF2-40B4-BE49-F238E27FC236}">
                <a16:creationId xmlns:a16="http://schemas.microsoft.com/office/drawing/2014/main" id="{E7FA8D94-0072-4DDB-89D8-F747B134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0" y="293624"/>
            <a:ext cx="4373218" cy="58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Diary of a Young Girl - Wikipedia">
            <a:extLst>
              <a:ext uri="{FF2B5EF4-FFF2-40B4-BE49-F238E27FC236}">
                <a16:creationId xmlns:a16="http://schemas.microsoft.com/office/drawing/2014/main" id="{40228E83-C641-40ED-9639-8C301259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08" y="293624"/>
            <a:ext cx="3551584" cy="56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Ana-Franker Diary by Anna Frank: Buy Online at Best Prices in ...">
            <a:extLst>
              <a:ext uri="{FF2B5EF4-FFF2-40B4-BE49-F238E27FC236}">
                <a16:creationId xmlns:a16="http://schemas.microsoft.com/office/drawing/2014/main" id="{15EADE3D-EF56-437B-9892-2F77BE8037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Ana-Franker Diary by Anna Frank: Buy Online at Best Prices in ...">
            <a:extLst>
              <a:ext uri="{FF2B5EF4-FFF2-40B4-BE49-F238E27FC236}">
                <a16:creationId xmlns:a16="http://schemas.microsoft.com/office/drawing/2014/main" id="{F0607707-7852-453D-8F84-41824332D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Ana-Franker Diary by Anna Frank: Buy Online at Best Prices in ...">
            <a:extLst>
              <a:ext uri="{FF2B5EF4-FFF2-40B4-BE49-F238E27FC236}">
                <a16:creationId xmlns:a16="http://schemas.microsoft.com/office/drawing/2014/main" id="{549ACE2C-A404-4844-A075-F3626145C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আনা ফ্রাঙ্কের ডায়েরি - আনা ফ্রাঙ্ক ...">
            <a:extLst>
              <a:ext uri="{FF2B5EF4-FFF2-40B4-BE49-F238E27FC236}">
                <a16:creationId xmlns:a16="http://schemas.microsoft.com/office/drawing/2014/main" id="{D53C1E2C-C253-4912-B67B-DF2DE8CA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386" y="422308"/>
            <a:ext cx="3327952" cy="55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১৯৭১ এর মুক্তিযুদ্ধের কিছু ছবি। Some ...">
            <a:extLst>
              <a:ext uri="{FF2B5EF4-FFF2-40B4-BE49-F238E27FC236}">
                <a16:creationId xmlns:a16="http://schemas.microsoft.com/office/drawing/2014/main" id="{9BF02E94-5B03-4A60-84B2-6CEA1292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2" y="175632"/>
            <a:ext cx="56016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রিকশাচিত্র: ক্যানভাসে ...">
            <a:extLst>
              <a:ext uri="{FF2B5EF4-FFF2-40B4-BE49-F238E27FC236}">
                <a16:creationId xmlns:a16="http://schemas.microsoft.com/office/drawing/2014/main" id="{B2613F12-80F8-43EF-8B1D-BBB14AED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2" y="3528431"/>
            <a:ext cx="5907043" cy="32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আনোয়ার হোসেনের মুক্তিযুদ্ধের ছবি">
            <a:extLst>
              <a:ext uri="{FF2B5EF4-FFF2-40B4-BE49-F238E27FC236}">
                <a16:creationId xmlns:a16="http://schemas.microsoft.com/office/drawing/2014/main" id="{EAF311D3-733D-4A3A-96B6-F9D11E92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2" y="3604632"/>
            <a:ext cx="5601630" cy="30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রাফ খাতা: রিকশাচিত্র: ক্যানভাসে ...">
            <a:extLst>
              <a:ext uri="{FF2B5EF4-FFF2-40B4-BE49-F238E27FC236}">
                <a16:creationId xmlns:a16="http://schemas.microsoft.com/office/drawing/2014/main" id="{80E221BB-C722-4BA5-9F81-48E26DD1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2" y="175631"/>
            <a:ext cx="5907043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ont touch clipart 8 » Clipart Station">
            <a:extLst>
              <a:ext uri="{FF2B5EF4-FFF2-40B4-BE49-F238E27FC236}">
                <a16:creationId xmlns:a16="http://schemas.microsoft.com/office/drawing/2014/main" id="{550B5B50-EDF5-4A8D-9971-C3AF8B5B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33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হোমওয়ার্ক'-এর চাপ কতটা ভালো?">
            <a:extLst>
              <a:ext uri="{FF2B5EF4-FFF2-40B4-BE49-F238E27FC236}">
                <a16:creationId xmlns:a16="http://schemas.microsoft.com/office/drawing/2014/main" id="{119D08E4-B2F1-42F9-8825-6DC5C3BFD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6829" r="8146" b="8943"/>
          <a:stretch/>
        </p:blipFill>
        <p:spPr bwMode="auto">
          <a:xfrm>
            <a:off x="4286250" y="563135"/>
            <a:ext cx="7649737" cy="57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ank you sign stock illustration. Illustration of note - 90880121">
            <a:extLst>
              <a:ext uri="{FF2B5EF4-FFF2-40B4-BE49-F238E27FC236}">
                <a16:creationId xmlns:a16="http://schemas.microsoft.com/office/drawing/2014/main" id="{0B8E3E0D-F4CF-401C-8A8E-BA64B47F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" y="1588046"/>
            <a:ext cx="11032274" cy="36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0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B006F-AD69-4C6B-8A0E-102C068D8D55}"/>
              </a:ext>
            </a:extLst>
          </p:cNvPr>
          <p:cNvSpPr txBox="1"/>
          <p:nvPr/>
        </p:nvSpPr>
        <p:spPr>
          <a:xfrm>
            <a:off x="325797" y="5826380"/>
            <a:ext cx="8797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97900-C24F-415C-AE8B-8B269FE73CAD}"/>
              </a:ext>
            </a:extLst>
          </p:cNvPr>
          <p:cNvSpPr txBox="1"/>
          <p:nvPr/>
        </p:nvSpPr>
        <p:spPr>
          <a:xfrm>
            <a:off x="5844488" y="430807"/>
            <a:ext cx="6208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 চিন্তা করি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2050" name="Picture 2" descr="মেধা,শ্রম এমনকি জীবন দিয়েও যারা ...">
            <a:extLst>
              <a:ext uri="{FF2B5EF4-FFF2-40B4-BE49-F238E27FC236}">
                <a16:creationId xmlns:a16="http://schemas.microsoft.com/office/drawing/2014/main" id="{33A36194-E721-42D5-96FE-D445ECF1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" y="599770"/>
            <a:ext cx="3241260" cy="49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িবিধ বিন্যাসে আর কত রবীন্দ্র ...">
            <a:extLst>
              <a:ext uri="{FF2B5EF4-FFF2-40B4-BE49-F238E27FC236}">
                <a16:creationId xmlns:a16="http://schemas.microsoft.com/office/drawing/2014/main" id="{5E455A23-E114-4615-B3E3-AE5B8F01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052" y="1437645"/>
            <a:ext cx="2804077" cy="35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ফের বিয়ে করতে যাচ্ছেন তাহসান! | 504723 ...">
            <a:extLst>
              <a:ext uri="{FF2B5EF4-FFF2-40B4-BE49-F238E27FC236}">
                <a16:creationId xmlns:a16="http://schemas.microsoft.com/office/drawing/2014/main" id="{4BF22076-FD26-40B5-9367-F96C87B6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61" y="2259386"/>
            <a:ext cx="4520647" cy="42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লেখকের মৃত্যু - কবিতা গল্প ডটকম">
            <a:extLst>
              <a:ext uri="{FF2B5EF4-FFF2-40B4-BE49-F238E27FC236}">
                <a16:creationId xmlns:a16="http://schemas.microsoft.com/office/drawing/2014/main" id="{900DC878-EF70-4710-B839-594161F6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4"/>
            <a:ext cx="12254742" cy="68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C6E0A8-E487-4CEF-988B-CC07C5E17349}"/>
              </a:ext>
            </a:extLst>
          </p:cNvPr>
          <p:cNvSpPr/>
          <p:nvPr/>
        </p:nvSpPr>
        <p:spPr>
          <a:xfrm>
            <a:off x="4459519" y="2423272"/>
            <a:ext cx="3772404" cy="7511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rgbClr val="FF0000"/>
                </a:solidFill>
                <a:effectLst/>
              </a:rPr>
              <a:t>আজকের পাঠ</a:t>
            </a:r>
            <a:endParaRPr lang="en-US" sz="54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15B8E1-361B-4D36-BB20-007F74F83276}"/>
              </a:ext>
            </a:extLst>
          </p:cNvPr>
          <p:cNvGrpSpPr/>
          <p:nvPr/>
        </p:nvGrpSpPr>
        <p:grpSpPr>
          <a:xfrm>
            <a:off x="830070" y="3252570"/>
            <a:ext cx="6290405" cy="2456893"/>
            <a:chOff x="1919173" y="3219300"/>
            <a:chExt cx="6290405" cy="24568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6EE971-7517-4CCC-8078-6577DFD21F42}"/>
                </a:ext>
              </a:extLst>
            </p:cNvPr>
            <p:cNvSpPr/>
            <p:nvPr/>
          </p:nvSpPr>
          <p:spPr>
            <a:xfrm>
              <a:off x="8024847" y="3219300"/>
              <a:ext cx="1847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6A5340-721D-4A83-A477-66B216A2B3CC}"/>
                </a:ext>
              </a:extLst>
            </p:cNvPr>
            <p:cNvSpPr/>
            <p:nvPr/>
          </p:nvSpPr>
          <p:spPr>
            <a:xfrm>
              <a:off x="1919173" y="3814145"/>
              <a:ext cx="6105674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11500" dirty="0">
                  <a:ln w="0"/>
                  <a:solidFill>
                    <a:srgbClr val="0070C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মেধা শ্রম</a:t>
              </a:r>
              <a:endParaRPr lang="en-US" sz="115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8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C3CF731-FA42-4141-BDEB-08E9E9F416C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525780" y="868680"/>
            <a:chExt cx="7086600" cy="5120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C80553-4A8D-467C-AFEA-EB6B413D0426}"/>
                </a:ext>
              </a:extLst>
            </p:cNvPr>
            <p:cNvSpPr/>
            <p:nvPr/>
          </p:nvSpPr>
          <p:spPr>
            <a:xfrm>
              <a:off x="525780" y="868680"/>
              <a:ext cx="7086600" cy="5120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B57DFD-7D4B-4C72-BAAA-3207D5931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78" y="1773326"/>
              <a:ext cx="1986535" cy="198653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D90EE7-E88E-4FD9-86FC-FC6DC027F22B}"/>
              </a:ext>
            </a:extLst>
          </p:cNvPr>
          <p:cNvSpPr txBox="1"/>
          <p:nvPr/>
        </p:nvSpPr>
        <p:spPr>
          <a:xfrm>
            <a:off x="564126" y="4091939"/>
            <a:ext cx="371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C66877-3BFE-4422-A2B5-D44705D3D978}"/>
              </a:ext>
            </a:extLst>
          </p:cNvPr>
          <p:cNvGrpSpPr/>
          <p:nvPr/>
        </p:nvGrpSpPr>
        <p:grpSpPr>
          <a:xfrm>
            <a:off x="-297180" y="0"/>
            <a:ext cx="8823960" cy="6858000"/>
            <a:chOff x="-3731895" y="251460"/>
            <a:chExt cx="7360920" cy="51206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E57CF6-9323-46D3-AC8F-1BE98FA6E690}"/>
                </a:ext>
              </a:extLst>
            </p:cNvPr>
            <p:cNvSpPr/>
            <p:nvPr/>
          </p:nvSpPr>
          <p:spPr>
            <a:xfrm>
              <a:off x="-3731895" y="251460"/>
              <a:ext cx="7360920" cy="5120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9BD8FE-3B96-4317-819B-1487D722A055}"/>
                </a:ext>
              </a:extLst>
            </p:cNvPr>
            <p:cNvSpPr txBox="1"/>
            <p:nvPr/>
          </p:nvSpPr>
          <p:spPr>
            <a:xfrm>
              <a:off x="-3417137" y="1504203"/>
              <a:ext cx="5792091" cy="27343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দেবযানী ধর বর্ষা </a:t>
              </a:r>
            </a:p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</a:p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শায়েস্তাগঞ্জ বালকা উচ্চ বিদ্যালয় </a:t>
              </a:r>
            </a:p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শায়েস্তাগঞ্জ, হবিগঞ্জ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3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 L 0.3924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669" y="1583059"/>
            <a:ext cx="11439727" cy="395014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মেধা শ্রম কে সংজ্ঞায়িত করতে 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মেধা শ্রমের উদাহরণ বিশ্লেষন করতে পারবে।।</a:t>
            </a:r>
          </a:p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মেধা শ্রমের গল্প সম্পর্কে জানতে পারবে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375392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C15EE8-CD8A-4569-BBD6-D42D9C9108FD}"/>
              </a:ext>
            </a:extLst>
          </p:cNvPr>
          <p:cNvSpPr txBox="1"/>
          <p:nvPr/>
        </p:nvSpPr>
        <p:spPr>
          <a:xfrm>
            <a:off x="864144" y="537262"/>
            <a:ext cx="525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 শ্রম কাকে বলে 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5625C-BD97-4A50-A7E3-E875535D78F7}"/>
              </a:ext>
            </a:extLst>
          </p:cNvPr>
          <p:cNvSpPr txBox="1"/>
          <p:nvPr/>
        </p:nvSpPr>
        <p:spPr>
          <a:xfrm>
            <a:off x="864144" y="1640513"/>
            <a:ext cx="1080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অর্জিত জ্ঞান, প্রজ্ঞা আর মেধা দ্বারা আমরা যে সব কাজ করি তাকে মেধা শ্রম বলে।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0" name="Picture 4" descr="রং তুলি - Home | Facebook">
            <a:extLst>
              <a:ext uri="{FF2B5EF4-FFF2-40B4-BE49-F238E27FC236}">
                <a16:creationId xmlns:a16="http://schemas.microsoft.com/office/drawing/2014/main" id="{1D167FB8-DE26-488B-A9AC-5C7ED27C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8904"/>
            <a:ext cx="3140951" cy="36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he Value of the Scientific Method – Through the Eyes of a Writer">
            <a:extLst>
              <a:ext uri="{FF2B5EF4-FFF2-40B4-BE49-F238E27FC236}">
                <a16:creationId xmlns:a16="http://schemas.microsoft.com/office/drawing/2014/main" id="{96A6F7E2-CC95-4336-B153-698E27A3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80" y="3987025"/>
            <a:ext cx="6452840" cy="28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rtoon Laptop Images, Stock Photos &amp; Vectors | Shutterstock">
            <a:extLst>
              <a:ext uri="{FF2B5EF4-FFF2-40B4-BE49-F238E27FC236}">
                <a16:creationId xmlns:a16="http://schemas.microsoft.com/office/drawing/2014/main" id="{D3919332-DA4E-48FF-9FFC-752435FF5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 bwMode="auto">
          <a:xfrm>
            <a:off x="9166306" y="4298268"/>
            <a:ext cx="2867025" cy="24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শুধু বিদ্যালয়ের হাজিরা খাতায় ...">
            <a:extLst>
              <a:ext uri="{FF2B5EF4-FFF2-40B4-BE49-F238E27FC236}">
                <a16:creationId xmlns:a16="http://schemas.microsoft.com/office/drawing/2014/main" id="{1C074362-BDC9-4455-BAA0-1B672D3A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9" y="0"/>
            <a:ext cx="4661338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ctor Cartoon Clipart Free Best Transparent Png - Doctor Clipart ...">
            <a:extLst>
              <a:ext uri="{FF2B5EF4-FFF2-40B4-BE49-F238E27FC236}">
                <a16:creationId xmlns:a16="http://schemas.microsoft.com/office/drawing/2014/main" id="{CF358A5C-11A1-42A6-8EE3-C81686944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12597"/>
          <a:stretch/>
        </p:blipFill>
        <p:spPr bwMode="auto">
          <a:xfrm>
            <a:off x="7034569" y="3197717"/>
            <a:ext cx="2028554" cy="34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 female judge ordering the court » Clipart Station">
            <a:extLst>
              <a:ext uri="{FF2B5EF4-FFF2-40B4-BE49-F238E27FC236}">
                <a16:creationId xmlns:a16="http://schemas.microsoft.com/office/drawing/2014/main" id="{E5C12D92-1193-4619-AC12-335220E7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58" y="568195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AWYER-আইনজীবি কে? সনদ পেলেই কি আইনজীবি ...">
            <a:extLst>
              <a:ext uri="{FF2B5EF4-FFF2-40B4-BE49-F238E27FC236}">
                <a16:creationId xmlns:a16="http://schemas.microsoft.com/office/drawing/2014/main" id="{BA8AF4D1-1014-4AD3-8243-F12F6B51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6078" r="16898" b="8636"/>
          <a:stretch/>
        </p:blipFill>
        <p:spPr bwMode="auto">
          <a:xfrm>
            <a:off x="4860475" y="20114"/>
            <a:ext cx="2392846" cy="3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ix Strategies To Maintain Employee Motivation">
            <a:extLst>
              <a:ext uri="{FF2B5EF4-FFF2-40B4-BE49-F238E27FC236}">
                <a16:creationId xmlns:a16="http://schemas.microsoft.com/office/drawing/2014/main" id="{E9E6441C-F5CA-487E-BF7A-03B8140C3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4252" r="5811" b="10015"/>
          <a:stretch/>
        </p:blipFill>
        <p:spPr bwMode="auto">
          <a:xfrm>
            <a:off x="2699169" y="3594453"/>
            <a:ext cx="3679902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নিজেই হয়ে উঠুন গায়ক বাংলা ...">
            <a:extLst>
              <a:ext uri="{FF2B5EF4-FFF2-40B4-BE49-F238E27FC236}">
                <a16:creationId xmlns:a16="http://schemas.microsoft.com/office/drawing/2014/main" id="{9C6060E0-0453-4927-9D38-E19A570D5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0814" r="68537" b="5283"/>
          <a:stretch/>
        </p:blipFill>
        <p:spPr bwMode="auto">
          <a:xfrm>
            <a:off x="113915" y="2341756"/>
            <a:ext cx="2509445" cy="42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Bharatanatyam Dance PNG | HD Bharatanatyam Dance PNG Image Free ...">
            <a:extLst>
              <a:ext uri="{FF2B5EF4-FFF2-40B4-BE49-F238E27FC236}">
                <a16:creationId xmlns:a16="http://schemas.microsoft.com/office/drawing/2014/main" id="{4F8FE5C5-3796-4233-A444-946BD9B2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70" y="2930395"/>
            <a:ext cx="4005055" cy="40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Scientist man Royalty Free Vector Image - VectorStock">
            <a:extLst>
              <a:ext uri="{FF2B5EF4-FFF2-40B4-BE49-F238E27FC236}">
                <a16:creationId xmlns:a16="http://schemas.microsoft.com/office/drawing/2014/main" id="{3922FF5C-4E16-452B-989D-223830B69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25537" b="8554"/>
          <a:stretch/>
        </p:blipFill>
        <p:spPr bwMode="auto">
          <a:xfrm>
            <a:off x="10404372" y="151623"/>
            <a:ext cx="1524662" cy="29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ুরের বরপুত্র শহিদ আলতাফ মাহমুদ-এর ...">
            <a:extLst>
              <a:ext uri="{FF2B5EF4-FFF2-40B4-BE49-F238E27FC236}">
                <a16:creationId xmlns:a16="http://schemas.microsoft.com/office/drawing/2014/main" id="{026D94E9-74E5-4623-ABA8-D52207AD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2" y="424070"/>
            <a:ext cx="5856516" cy="32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6B59BB-F06D-4605-9E6C-03B82AF9C1EC}"/>
              </a:ext>
            </a:extLst>
          </p:cNvPr>
          <p:cNvSpPr/>
          <p:nvPr/>
        </p:nvSpPr>
        <p:spPr>
          <a:xfrm>
            <a:off x="7443644" y="4398570"/>
            <a:ext cx="3486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গাফফার চৌধুরী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9A864-1874-46F8-B3FD-6C2D0D90CC91}"/>
              </a:ext>
            </a:extLst>
          </p:cNvPr>
          <p:cNvSpPr/>
          <p:nvPr/>
        </p:nvSpPr>
        <p:spPr>
          <a:xfrm>
            <a:off x="1311259" y="4204901"/>
            <a:ext cx="2499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আলতাফ মাহমুদ</a:t>
            </a:r>
          </a:p>
        </p:txBody>
      </p:sp>
      <p:pic>
        <p:nvPicPr>
          <p:cNvPr id="1028" name="Picture 4" descr="আবদুল গাফফার চৌধুরী গুরুতর অসুস্থ ...">
            <a:extLst>
              <a:ext uri="{FF2B5EF4-FFF2-40B4-BE49-F238E27FC236}">
                <a16:creationId xmlns:a16="http://schemas.microsoft.com/office/drawing/2014/main" id="{C786392A-2E39-4124-BB9B-22E1832F0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8"/>
          <a:stretch/>
        </p:blipFill>
        <p:spPr bwMode="auto">
          <a:xfrm>
            <a:off x="7086492" y="424070"/>
            <a:ext cx="4201156" cy="34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3ECC4-DE2F-44D3-B5DE-E1A1AA361E41}"/>
              </a:ext>
            </a:extLst>
          </p:cNvPr>
          <p:cNvSpPr txBox="1"/>
          <p:nvPr/>
        </p:nvSpPr>
        <p:spPr>
          <a:xfrm>
            <a:off x="0" y="5411965"/>
            <a:ext cx="1251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ী…..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ArhialkhanMJ" panose="00000400000000000000" pitchFamily="2" charset="0"/>
              </a:rPr>
              <a:t>"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29771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6B98C-02D6-4AAA-8628-089A12D64D37}"/>
              </a:ext>
            </a:extLst>
          </p:cNvPr>
          <p:cNvSpPr txBox="1"/>
          <p:nvPr/>
        </p:nvSpPr>
        <p:spPr>
          <a:xfrm>
            <a:off x="579782" y="4359965"/>
            <a:ext cx="11032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ড. এম এ ওয়াজেদ মি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 (১৬ ফেব্রুয়ারি ১৯৪২ - ৯ মে ২০০৯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)। </a:t>
            </a:r>
            <a:r>
              <a:rPr lang="bn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খ্যাতনামা পরমাণু বিজ্ঞানী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তিনি গণপ্রজাতন্ত্রী বাংলাদেশ সরকারের বর্তমান প্রধানমন্ত্রী শেখ হাসিনার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স্বামী। পদার্থ 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বহুল পঠিত বিভিন্ন রাজনৈতিক লেখক। তিনি বাংলাদেশ পরমাণু শক্তি কমিশনের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সাবেক চেয়ারম্যান।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564AC-F750-44DF-845B-BF0A8096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r="20385"/>
          <a:stretch/>
        </p:blipFill>
        <p:spPr>
          <a:xfrm>
            <a:off x="579782" y="320123"/>
            <a:ext cx="4041913" cy="3752850"/>
          </a:xfrm>
          <a:prstGeom prst="rect">
            <a:avLst/>
          </a:prstGeom>
        </p:spPr>
      </p:pic>
      <p:pic>
        <p:nvPicPr>
          <p:cNvPr id="1026" name="Picture 2" descr="বরেণ্য পরমাণু বিজ্ঞানী ড. ওয়াজেদ ...">
            <a:extLst>
              <a:ext uri="{FF2B5EF4-FFF2-40B4-BE49-F238E27FC236}">
                <a16:creationId xmlns:a16="http://schemas.microsoft.com/office/drawing/2014/main" id="{4B427B20-943C-4BFE-A497-3D3FD086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32" y="333375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289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Adobe Fan Heiti Std B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41</cp:revision>
  <dcterms:created xsi:type="dcterms:W3CDTF">2020-03-31T18:28:46Z</dcterms:created>
  <dcterms:modified xsi:type="dcterms:W3CDTF">2020-04-02T07:12:38Z</dcterms:modified>
</cp:coreProperties>
</file>