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64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6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2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1D75-AC47-47E2-8C04-DC775F05AAB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83B6-59BB-4387-8D83-CE7E822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3335629"/>
            <a:ext cx="9234152" cy="3000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062" y="364609"/>
            <a:ext cx="111531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01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7878">
        <p15:prstTrans prst="curtains"/>
      </p:transition>
    </mc:Choice>
    <mc:Fallback xmlns="">
      <p:transition spd="slow" advTm="37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351692"/>
            <a:ext cx="9959926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/>
              <a:t> </a:t>
            </a:r>
            <a:r>
              <a:rPr lang="ar-SA" sz="4000" dirty="0"/>
              <a:t>صل بين المجموعتين -»ا» و «ب» يكون المعنى تاما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22553"/>
              </p:ext>
            </p:extLst>
          </p:nvPr>
        </p:nvGraphicFramePr>
        <p:xfrm>
          <a:off x="90150" y="1750421"/>
          <a:ext cx="11352912" cy="466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385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   </a:t>
                      </a:r>
                      <a:r>
                        <a:rPr lang="ar-SA" sz="4400" dirty="0"/>
                        <a:t>مجموعة      (ب)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 </a:t>
                      </a:r>
                      <a:r>
                        <a:rPr lang="ar-SA" sz="4800" dirty="0"/>
                        <a:t>مجموعة       (ا)</a:t>
                      </a:r>
                      <a:endParaRPr lang="en-US" sz="3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 العبادات </a:t>
                      </a:r>
                      <a:r>
                        <a:rPr lang="ar-SA" sz="4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(ج)</a:t>
                      </a:r>
                      <a:endParaRPr lang="en-US" sz="4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</a:t>
                      </a:r>
                      <a:r>
                        <a:rPr lang="ar-SA" sz="4400" dirty="0">
                          <a:solidFill>
                            <a:srgbClr val="FF0000"/>
                          </a:solidFill>
                        </a:rPr>
                        <a:t>(ا)   </a:t>
                      </a:r>
                      <a:r>
                        <a:rPr lang="ar-SA" sz="4400" dirty="0"/>
                        <a:t>الصلاة هى الركن الثانى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 الدين  </a:t>
                      </a:r>
                      <a:r>
                        <a:rPr lang="ar-SA" sz="4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(د)</a:t>
                      </a:r>
                      <a:endParaRPr lang="en-US" sz="4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</a:t>
                      </a:r>
                      <a:r>
                        <a:rPr lang="ar-SA" sz="4400" dirty="0">
                          <a:solidFill>
                            <a:srgbClr val="7030A0"/>
                          </a:solidFill>
                        </a:rPr>
                        <a:t>(ب) </a:t>
                      </a:r>
                      <a:r>
                        <a:rPr lang="ar-SA" sz="4400" dirty="0"/>
                        <a:t>هى عبادة تودى بافعال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  لاصلاة له  </a:t>
                      </a:r>
                      <a:r>
                        <a:rPr lang="ar-SA" sz="4400" dirty="0">
                          <a:solidFill>
                            <a:srgbClr val="0070C0"/>
                          </a:solidFill>
                        </a:rPr>
                        <a:t> (ه)</a:t>
                      </a:r>
                      <a:endParaRPr lang="en-US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(ج)</a:t>
                      </a:r>
                      <a:r>
                        <a:rPr lang="ar-SA" sz="4400" baseline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ar-SA" sz="4400" baseline="0" dirty="0"/>
                        <a:t>و هى افضل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 من اركان الاسلام  </a:t>
                      </a:r>
                      <a:r>
                        <a:rPr lang="ar-SA" sz="4400" dirty="0">
                          <a:solidFill>
                            <a:srgbClr val="FF0000"/>
                          </a:solidFill>
                        </a:rPr>
                        <a:t>(ا)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</a:t>
                      </a:r>
                      <a:r>
                        <a:rPr lang="ar-SA" sz="4400" dirty="0">
                          <a:solidFill>
                            <a:schemeClr val="accent2"/>
                          </a:solidFill>
                        </a:rPr>
                        <a:t>(د)   </a:t>
                      </a:r>
                      <a:r>
                        <a:rPr lang="ar-SA" sz="4400" dirty="0"/>
                        <a:t>هى عماد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/>
                        <a:t>   مخصوصة  </a:t>
                      </a:r>
                      <a:r>
                        <a:rPr lang="ar-SA" sz="4400" dirty="0">
                          <a:solidFill>
                            <a:srgbClr val="7030A0"/>
                          </a:solidFill>
                        </a:rPr>
                        <a:t>(ب)</a:t>
                      </a:r>
                      <a:endParaRPr lang="en-US" sz="4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400" dirty="0">
                          <a:solidFill>
                            <a:srgbClr val="0070C0"/>
                          </a:solidFill>
                        </a:rPr>
                        <a:t>  (ه) </a:t>
                      </a:r>
                      <a:r>
                        <a:rPr lang="ar-SA" sz="4400" dirty="0"/>
                        <a:t> لاايمان</a:t>
                      </a:r>
                      <a:r>
                        <a:rPr lang="ar-SA" sz="4400" baseline="0" dirty="0"/>
                        <a:t> لمن</a:t>
                      </a:r>
                      <a:endParaRPr lang="en-US" sz="4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3883" y="6302326"/>
            <a:ext cx="1013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 (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6839" y="1171977"/>
            <a:ext cx="358032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</a:rPr>
              <a:t>الاستفادة      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456436"/>
            <a:ext cx="9959926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/>
              <a:t> </a:t>
            </a:r>
            <a:r>
              <a:rPr lang="ar-SA" sz="4000" dirty="0"/>
              <a:t>صل بين المجموعتين -»ا» و «ب» يكون المعنى تاما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51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32" y="785868"/>
            <a:ext cx="6858000" cy="3683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0455" y="0"/>
            <a:ext cx="410836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rgbClr val="FFFF00"/>
                </a:solidFill>
              </a:rPr>
              <a:t>عمل المنزل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4288666"/>
            <a:ext cx="6762083" cy="256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2181" y="985362"/>
            <a:ext cx="4720929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ar-SA" sz="3200" dirty="0"/>
              <a:t>تحقيق كرو </a:t>
            </a:r>
            <a:r>
              <a:rPr lang="ar-SA" dirty="0"/>
              <a:t>                         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7740203" y="1300766"/>
            <a:ext cx="3812146" cy="1120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7691495" y="1500389"/>
            <a:ext cx="1146220" cy="10947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65206" y="2421228"/>
            <a:ext cx="354169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 </a:t>
            </a:r>
            <a:r>
              <a:rPr lang="ar-SA" sz="3600" dirty="0">
                <a:solidFill>
                  <a:srgbClr val="FFFF00"/>
                </a:solidFill>
              </a:rPr>
              <a:t>يذهب ,يكرم ,صلى-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70" y="-145901"/>
            <a:ext cx="9435830" cy="180934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9" y="2309600"/>
            <a:ext cx="9508787" cy="427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786" y="347730"/>
            <a:ext cx="519018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SA" sz="6600" dirty="0">
                <a:solidFill>
                  <a:srgbClr val="00B050"/>
                </a:solidFill>
              </a:rPr>
              <a:t>     </a:t>
            </a:r>
            <a:r>
              <a:rPr lang="ar-SA" sz="7200" dirty="0">
                <a:solidFill>
                  <a:srgbClr val="00B050"/>
                </a:solidFill>
              </a:rPr>
              <a:t>شكرالكم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0000"/>
            </a:gs>
            <a:gs pos="59000">
              <a:srgbClr val="7030A0"/>
            </a:gs>
            <a:gs pos="43000">
              <a:schemeClr val="accent1">
                <a:lumMod val="45000"/>
                <a:lumOff val="55000"/>
              </a:schemeClr>
            </a:gs>
            <a:gs pos="7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7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15929">
              <a:srgbClr val="FF0000"/>
            </a:gs>
            <a:gs pos="57000">
              <a:srgbClr val="7030A0"/>
            </a:gs>
            <a:gs pos="33000">
              <a:schemeClr val="accent1">
                <a:lumMod val="45000"/>
                <a:lumOff val="55000"/>
              </a:schemeClr>
            </a:gs>
            <a:gs pos="7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092505" y="1969477"/>
            <a:ext cx="5120640" cy="1280160"/>
          </a:xfrm>
          <a:prstGeom prst="rightArrow">
            <a:avLst/>
          </a:prstGeom>
          <a:gradFill>
            <a:gsLst>
              <a:gs pos="23000">
                <a:srgbClr val="FF0000"/>
              </a:gs>
              <a:gs pos="59000">
                <a:srgbClr val="7030A0"/>
              </a:gs>
              <a:gs pos="43000">
                <a:schemeClr val="accent1">
                  <a:lumMod val="45000"/>
                  <a:lumOff val="55000"/>
                </a:schemeClr>
              </a:gs>
              <a:gs pos="72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698609" y="534573"/>
            <a:ext cx="1688123" cy="745588"/>
          </a:xfrm>
          <a:prstGeom prst="star5">
            <a:avLst/>
          </a:prstGeom>
          <a:gradFill>
            <a:gsLst>
              <a:gs pos="23000">
                <a:srgbClr val="FF0000"/>
              </a:gs>
              <a:gs pos="59000">
                <a:srgbClr val="7030A0"/>
              </a:gs>
              <a:gs pos="43000">
                <a:schemeClr val="accent1">
                  <a:lumMod val="45000"/>
                  <a:lumOff val="55000"/>
                </a:schemeClr>
              </a:gs>
              <a:gs pos="72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698609" y="3798277"/>
            <a:ext cx="2813539" cy="1463040"/>
          </a:xfrm>
          <a:prstGeom prst="ellipse">
            <a:avLst/>
          </a:prstGeom>
          <a:gradFill>
            <a:gsLst>
              <a:gs pos="23000">
                <a:srgbClr val="FF0000"/>
              </a:gs>
              <a:gs pos="59000">
                <a:srgbClr val="7030A0"/>
              </a:gs>
              <a:gs pos="43000">
                <a:schemeClr val="accent1">
                  <a:lumMod val="45000"/>
                  <a:lumOff val="55000"/>
                </a:schemeClr>
              </a:gs>
              <a:gs pos="72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Elbow Connector 5"/>
          <p:cNvCxnSpPr/>
          <p:nvPr/>
        </p:nvCxnSpPr>
        <p:spPr>
          <a:xfrm>
            <a:off x="9189373" y="562709"/>
            <a:ext cx="1308295" cy="1062110"/>
          </a:xfrm>
          <a:prstGeom prst="bentConnector3">
            <a:avLst/>
          </a:prstGeom>
          <a:ln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2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426"/>
            <a:ext cx="11861442" cy="641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15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363">
        <p15:prstTrans prst="curtains"/>
      </p:transition>
    </mc:Choice>
    <mc:Fallback xmlns="">
      <p:transition spd="slow" advTm="3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76" y="723263"/>
            <a:ext cx="3661154" cy="3570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4705" y="723263"/>
            <a:ext cx="406972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   </a:t>
            </a:r>
            <a:r>
              <a:rPr lang="ar-SA" sz="4800" dirty="0"/>
              <a:t>تعريف المعلم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8490" y="2021983"/>
            <a:ext cx="4971245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/>
              <a:t>  ابوالبشر محمٌد ايوب حسين</a:t>
            </a:r>
          </a:p>
          <a:p>
            <a:pPr algn="r" rtl="1"/>
            <a:r>
              <a:rPr lang="ar-SA" sz="4000" dirty="0"/>
              <a:t>  مدرٌس: بتاليه صيدٌقية داخل     </a:t>
            </a:r>
          </a:p>
          <a:p>
            <a:pPr algn="r" rtl="1"/>
            <a:r>
              <a:rPr lang="ar-SA" sz="4000" dirty="0"/>
              <a:t>          مدرسه </a:t>
            </a:r>
          </a:p>
          <a:p>
            <a:pPr algn="r" rtl="1"/>
            <a:r>
              <a:rPr lang="ar-SA" sz="4000" dirty="0"/>
              <a:t>  سريدار , بور جسر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829993"/>
            <a:ext cx="1778860" cy="6028007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57450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117" y="595423"/>
            <a:ext cx="390127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2060"/>
                </a:solidFill>
                <a:latin typeface="Arial" panose="020B0604020202020204" pitchFamily="34" charset="0"/>
              </a:rPr>
              <a:t>تعريف الدرس</a:t>
            </a:r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8437" y="3005807"/>
            <a:ext cx="7825563" cy="2185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SA" sz="4400" dirty="0"/>
              <a:t>الصف    الثامن            </a:t>
            </a:r>
            <a:endParaRPr lang="ar-SA" sz="71400" dirty="0"/>
          </a:p>
          <a:p>
            <a:r>
              <a:rPr lang="ar-SA" sz="4400" dirty="0"/>
              <a:t>الموضوع- اللغة  العربية الاتصالية</a:t>
            </a:r>
          </a:p>
          <a:p>
            <a:r>
              <a:rPr lang="ar-SA" sz="4800" dirty="0"/>
              <a:t>الدرس-الصلوات</a:t>
            </a:r>
            <a:endParaRPr lang="en-US" sz="4800" dirty="0"/>
          </a:p>
        </p:txBody>
      </p:sp>
      <p:pic>
        <p:nvPicPr>
          <p:cNvPr id="4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7846828" y="961104"/>
            <a:ext cx="4345172" cy="5512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5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5184" y="0"/>
            <a:ext cx="13411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الصلاة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04" y="842352"/>
            <a:ext cx="11645936" cy="353943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/>
              <a:t>الصلاة فى اللغة :التقويم – كما قال العرب: صليت العودعلى النار- و فى الاصظلاح: هى عبادة تودى بأفعال مخصوصة  واركان معلومة مع شروظ معيٌنة وهى الركن الثانى  من اركان الاسلام الخمسة وهى افضل العبادة- قد فرض الله تعالى الصلاة على عباده المؤمنين  -وامرنا ان نستعينة بادائها- وقال واستعينوا بالصبر والصلاة وهى عماد الدين ومفتاح الجنة-وهى نور وبرهان ونجاة للمصلين يوم القيامة- امرنا الله بالصلاة مرٌاتكثيرة وقال اقيموا الصلاة وقال النبى (صلى) من ترك الصلاة متعمداً فقد كفر-  وايضاً قال لا ايمان لمن لاصلاة له-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04" y="4632960"/>
            <a:ext cx="11645936" cy="2308324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utonnyMJ" pitchFamily="2" charset="0"/>
                <a:cs typeface="SutonnyMJ" pitchFamily="2" charset="0"/>
              </a:rPr>
              <a:t>   </a:t>
            </a:r>
            <a:r>
              <a:rPr lang="ar-SA" sz="2400" dirty="0">
                <a:latin typeface="SutonnyMJ" pitchFamily="2" charset="0"/>
                <a:cs typeface="SutonnyMJ" pitchFamily="2" charset="0"/>
              </a:rPr>
              <a:t>  صلاة</a:t>
            </a:r>
            <a:r>
              <a:rPr lang="bn-BD" sz="2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bn-BD" sz="2000" dirty="0">
                <a:latin typeface="SutonnyMJ" pitchFamily="2" charset="0"/>
                <a:cs typeface="SutonnyMJ" pitchFamily="2" charset="0"/>
              </a:rPr>
              <a:t>Gi AvwfaewbK A_©-‡mvRv Kiv|  †hgbt- AvieMb e‡jb- Avwg KvV Av¸‡b †i‡L †mvRv K‡iwQ|</a:t>
            </a:r>
          </a:p>
          <a:p>
            <a:r>
              <a:rPr lang="bn-BD" sz="2000" dirty="0">
                <a:latin typeface="SutonnyMJ" pitchFamily="2" charset="0"/>
                <a:cs typeface="SutonnyMJ" pitchFamily="2" charset="0"/>
              </a:rPr>
              <a:t>    </a:t>
            </a:r>
            <a:r>
              <a:rPr lang="ar-SA" sz="2000" dirty="0">
                <a:latin typeface="SutonnyMJ" pitchFamily="2" charset="0"/>
                <a:cs typeface="SutonnyMJ" pitchFamily="2" charset="0"/>
              </a:rPr>
              <a:t>  صلاة</a:t>
            </a:r>
            <a:r>
              <a:rPr lang="bn-BD" sz="2000" dirty="0">
                <a:latin typeface="SutonnyMJ" pitchFamily="2" charset="0"/>
                <a:cs typeface="SutonnyMJ" pitchFamily="2" charset="0"/>
              </a:rPr>
              <a:t>  Gi cvwifvwlK A_©-     Z_v bvgvR Ggb GKwU Bev`vZ,hv we‡kl Kg©, wba©vwiZ AviKvb I wbw`ó k‡Z©i mv‡_ Av`vq Kiv nq| bvgvR, Bmjv‡gi cÂ¯Í‡¤¢i ØxwZq ¯Í¤| Zv m‡e©vËg Bev`Z| Avjøvn Zvqvjv Zvi gywgb  ev›`v‡`i Ici diR K‡i‡Qb Ges Zv  Av`v‡qi gva¨‡g Avgv‡`i‡K Zvui wbKU mvnvh©¨ PvIqvi wb‡`©k w`‡q‡Qb| wZwb Gikv` K‡ib , †Zvgi&amp;v ˆah© I bvgv‡Ri gva¨‡g  mvnvh¨ PvI| Zv  Øx‡bi LyuwU Ges Rvbœv‡Zi Pvwe| Zv †Kqvg‡Zi w`b bvgvR Av`vq Kvwi‡`i Rb¨ Av‡jv, cÖgvb Igyw³i Dcvq|  Avjøvn Zvqvjv Avgv‡`i‡K eû evi mvgv‡Ri wb‡`©k w`‡q‡Qb| wZwb Gikv` K‡ib- †Zvgiv bvgvR Kv‡qg Ki| gnvbwe (mt) e‡jb- †h e¨w³ †m”Qvq bvgvR eR©b Kij , †m Kzdzwi Kij| wZwb Av‡iv e‡jb- hvi bvgvR †bB Zvi  Bgvb †bB|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110" y="90152"/>
            <a:ext cx="31553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/>
              <a:t>الاستفادة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289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464" y="207264"/>
            <a:ext cx="10436352" cy="255454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dirty="0"/>
              <a:t>للصلاة فوائد كثيرة- وهى</a:t>
            </a:r>
            <a:r>
              <a:rPr lang="en-US" sz="3200" dirty="0"/>
              <a:t> </a:t>
            </a:r>
            <a:r>
              <a:rPr lang="ar-SA" sz="3200" dirty="0"/>
              <a:t>تقوى العلاقة  بين الله وبين العبد وتقرب العبد الى ربٌه- وهى</a:t>
            </a:r>
            <a:r>
              <a:rPr lang="en-US" sz="3200" dirty="0"/>
              <a:t> </a:t>
            </a:r>
            <a:r>
              <a:rPr lang="ar-SA" sz="3200" dirty="0"/>
              <a:t>ذريعة المغفرة ورقع الدرجة- وهى وسيلة الاتفاق والاتحاد بين المسلمين وهى تحدث فيهم الاخوة والمحبة والمساواة لانهم يقومون فىصف ٌ واحد ويركعون ويسجدون معا- لافرق بين</a:t>
            </a:r>
            <a:r>
              <a:rPr lang="en-US" sz="3200" dirty="0"/>
              <a:t> </a:t>
            </a:r>
            <a:r>
              <a:rPr lang="ar-SA" sz="3200" dirty="0"/>
              <a:t>الامير والمامور وبين الغنى والفقير وهى تنهى عن الفحشائ والمنكر-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8946" y="3850783"/>
            <a:ext cx="1079387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SutonnyAMJ" pitchFamily="2" charset="0"/>
                <a:cs typeface="SutonnyAMJ" pitchFamily="2" charset="0"/>
              </a:rPr>
              <a:t>bvgv‡R </a:t>
            </a:r>
            <a:r>
              <a:rPr lang="bn-BD" sz="2800" dirty="0">
                <a:latin typeface="SutonnyMJ" pitchFamily="2" charset="0"/>
                <a:cs typeface="SutonnyAMJ" pitchFamily="2" charset="0"/>
              </a:rPr>
              <a:t>i‡q‡Q A‡bK DcKvwiZv| Zv Avjøvn I ev›`vi gv‡S m¤úK© my`„o K‡i Ges ev›`v‡K Zvi  i‡ei wbKUeZ©x K‡i| Zv ÿgv I    D”P gh©`vi gva¨‡g| Zv gymjgvb‡`i H‡K¨i gva¨g| Zv Zv‡`i åvZ…Z¡,fv‡jvevmv I mvg¨ m„wó K‡i| Zv‡Z _v‡Kbv ivRv –cÖRv Gesabx-Mix‡ei cv_©K¨| Zv Akøxj I Lvivc KvR †_‡K weiZ  iv‡L|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026" y="193183"/>
            <a:ext cx="42069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/>
              <a:t>الاسئلة من النص و اجوبيتها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53824" y="716403"/>
            <a:ext cx="56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</a:t>
            </a:r>
            <a:r>
              <a:rPr lang="ar-SA" sz="2400" dirty="0">
                <a:solidFill>
                  <a:srgbClr val="FF0000"/>
                </a:solidFill>
              </a:rPr>
              <a:t>السوال (ا) ما معنى  الصلاة 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1085735"/>
            <a:ext cx="11243256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/>
              <a:t> </a:t>
            </a:r>
            <a:r>
              <a:rPr lang="ar-SA" sz="2400" dirty="0"/>
              <a:t>الجواب: الصلاة فى اللغة التقويم , و قيل لفظ الصلاة اذا تعلق با لله يودى معنى الرحمة واذاتعلق با لمؤمنين يودى معنى  الدعائ -  و فى الشريعة و هى عبادة  تودى بافعال مخصو صة واركان معلومة مع شروط معينة-</a:t>
            </a:r>
          </a:p>
          <a:p>
            <a:pPr algn="r" rt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4110" y="2047741"/>
            <a:ext cx="81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</a:t>
            </a:r>
            <a:r>
              <a:rPr lang="ar-SA" sz="2400" dirty="0">
                <a:solidFill>
                  <a:srgbClr val="FF0000"/>
                </a:solidFill>
              </a:rPr>
              <a:t>السوال (ب)-: بين حكم الصلاة فى الاسلام؟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469" y="2439952"/>
            <a:ext cx="946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 الجواب: ب- الصلاة فرض  على المؤمنين- قال الله تعالى اقيموا الصلاة-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02298" y="2901617"/>
            <a:ext cx="744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السوال –ج:-بين حديثا  عن الصلاة؟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6371" y="3363282"/>
            <a:ext cx="101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 </a:t>
            </a:r>
            <a:r>
              <a:rPr lang="ar-SA" sz="2800" dirty="0"/>
              <a:t>الجواب –ج:- قال النبى (صلى) من ترك الصلاة متعمٌدا فقد كفر-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49261" y="3886502"/>
            <a:ext cx="848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 </a:t>
            </a:r>
            <a:r>
              <a:rPr lang="ar-SA" sz="2800" dirty="0">
                <a:solidFill>
                  <a:srgbClr val="FF0000"/>
                </a:solidFill>
              </a:rPr>
              <a:t>السوال-(د)- بين اهمٌة الصلاة؟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4118" y="5293217"/>
            <a:ext cx="72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السوال-(ه):-اية عبادة فرضت فى الاسلام اوٌلا؟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913" y="5816437"/>
            <a:ext cx="1089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 </a:t>
            </a:r>
            <a:r>
              <a:rPr lang="ar-SA" sz="2400" dirty="0"/>
              <a:t>الجواب- (ه):- اول عبادةفرضها  اللهتعالى على العباد فى الاسلام و هى الصلاة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276" y="4314423"/>
            <a:ext cx="1093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الجواب-(د):- الصلاة مفتاح الجنة وو هى نور و برهان ونجاة للمصلين يوم القيامة و قال النبى (صلى)  لا ايمان لمن لا صلاة لهو فيها مناجاة مع الله-و هى تنهى الناس عن الفحشائ و المنكر- و هى ذريعةالفلاح والنجاة-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74254" y="90152"/>
            <a:ext cx="275607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3600"/>
              <a:t>الاستفادة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74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7030A0"/>
            </a:gs>
            <a:gs pos="22000">
              <a:schemeClr val="accent1">
                <a:lumMod val="45000"/>
                <a:lumOff val="55000"/>
              </a:schemeClr>
            </a:gs>
            <a:gs pos="10000">
              <a:srgbClr val="FF000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73813"/>
              </p:ext>
            </p:extLst>
          </p:nvPr>
        </p:nvGraphicFramePr>
        <p:xfrm>
          <a:off x="267284" y="1252025"/>
          <a:ext cx="11924716" cy="400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rgbClr val="FFFF00"/>
                          </a:solidFill>
                        </a:rPr>
                        <a:t>صفٌ –الغنى -الفقير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rgbClr val="FFFF00"/>
                          </a:solidFill>
                        </a:rPr>
                        <a:t>  الصلاة– ركن –مفتاح –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 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</a:rPr>
                        <a:t>اذكر  جمعا من المفرد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858"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/>
                        <a:t> </a:t>
                      </a:r>
                      <a:r>
                        <a:rPr lang="ar-SA" sz="3200" dirty="0">
                          <a:solidFill>
                            <a:srgbClr val="7030A0"/>
                          </a:solidFill>
                        </a:rPr>
                        <a:t>الجمعا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  </a:t>
                      </a:r>
                      <a:r>
                        <a:rPr lang="ar-SA" sz="3600" dirty="0"/>
                        <a:t>المفرد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solidFill>
                            <a:srgbClr val="7030A0"/>
                          </a:solidFill>
                        </a:rPr>
                        <a:t>الجمعا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   المفرد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58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solidFill>
                            <a:srgbClr val="7030A0"/>
                          </a:solidFill>
                        </a:rPr>
                        <a:t>الفقراء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000" dirty="0"/>
                        <a:t>الفقير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solidFill>
                            <a:srgbClr val="7030A0"/>
                          </a:solidFill>
                        </a:rPr>
                        <a:t>اركان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  ركن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58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solidFill>
                            <a:srgbClr val="7030A0"/>
                          </a:solidFill>
                        </a:rPr>
                        <a:t>الاغنياء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000" dirty="0"/>
                        <a:t>الغنى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solidFill>
                            <a:srgbClr val="7030A0"/>
                          </a:solidFill>
                        </a:rPr>
                        <a:t>مفاتيح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  مفتاح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58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solidFill>
                            <a:srgbClr val="7030A0"/>
                          </a:solidFill>
                        </a:rPr>
                        <a:t> صفوف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000" dirty="0"/>
                        <a:t> صف                                  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dirty="0">
                          <a:solidFill>
                            <a:srgbClr val="7030A0"/>
                          </a:solidFill>
                        </a:rPr>
                        <a:t>الصلوات       </a:t>
                      </a:r>
                      <a:r>
                        <a:rPr lang="ar-SA" sz="3200" baseline="0" dirty="0">
                          <a:solidFill>
                            <a:srgbClr val="7030A0"/>
                          </a:solidFill>
                        </a:rPr>
                        <a:t>                                  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/>
                        <a:t>الصلاة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1234" y="128789"/>
            <a:ext cx="5331853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6000" dirty="0">
                <a:solidFill>
                  <a:schemeClr val="bg1"/>
                </a:solidFill>
              </a:rPr>
              <a:t>  الاستفادة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8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8418" y="358230"/>
            <a:ext cx="355516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شكل الجمل الاتية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03" y="1434905"/>
            <a:ext cx="10927625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/>
              <a:t> </a:t>
            </a:r>
            <a:r>
              <a:rPr lang="ar-SA" sz="5400" dirty="0"/>
              <a:t>ا-وهى الركن الثانى من اركان الاسلام الخمسة-</a:t>
            </a:r>
          </a:p>
          <a:p>
            <a:pPr algn="r" rtl="1"/>
            <a:r>
              <a:rPr lang="ar-SA" sz="5400" dirty="0"/>
              <a:t> ب- هى عماد الدين و مفتاح الجنة-</a:t>
            </a:r>
          </a:p>
          <a:p>
            <a:pPr algn="r" rtl="1"/>
            <a:r>
              <a:rPr lang="ar-SA" sz="5400" dirty="0"/>
              <a:t> ج- من ترك الصلاة متعمدا فقد كفر-</a:t>
            </a:r>
          </a:p>
          <a:p>
            <a:pPr algn="r" rtl="1"/>
            <a:r>
              <a:rPr lang="ar-SA" sz="5400" dirty="0"/>
              <a:t> د- هى تقوىالعلاقة بين الله وبين العبد-</a:t>
            </a:r>
          </a:p>
          <a:p>
            <a:pPr algn="r" rtl="1"/>
            <a:r>
              <a:rPr lang="ar-SA" sz="5400" dirty="0"/>
              <a:t> ه-هى تنهى عن الفاحشاء والمنكر-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799268" y="358230"/>
            <a:ext cx="364472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 </a:t>
            </a:r>
            <a:r>
              <a:rPr lang="ar-SA" sz="4400" dirty="0">
                <a:solidFill>
                  <a:srgbClr val="FF0000"/>
                </a:solidFill>
              </a:rPr>
              <a:t>الاستفادة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8418" y="408849"/>
            <a:ext cx="3555164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شكل الجمل الاتية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5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971</Words>
  <Application>Microsoft Office PowerPoint</Application>
  <PresentationFormat>Widescreen</PresentationFormat>
  <Paragraphs>77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SutonnyAMJ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Faisal Ahmed</cp:lastModifiedBy>
  <cp:revision>109</cp:revision>
  <dcterms:created xsi:type="dcterms:W3CDTF">2019-02-07T02:34:40Z</dcterms:created>
  <dcterms:modified xsi:type="dcterms:W3CDTF">2020-04-02T15:22:52Z</dcterms:modified>
</cp:coreProperties>
</file>