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303" r:id="rId2"/>
    <p:sldId id="274" r:id="rId3"/>
    <p:sldId id="302" r:id="rId4"/>
    <p:sldId id="275" r:id="rId5"/>
    <p:sldId id="294" r:id="rId6"/>
    <p:sldId id="259" r:id="rId7"/>
    <p:sldId id="296" r:id="rId8"/>
    <p:sldId id="298" r:id="rId9"/>
    <p:sldId id="300" r:id="rId10"/>
    <p:sldId id="30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99E1EF"/>
    <a:srgbClr val="97C8F1"/>
    <a:srgbClr val="660033"/>
    <a:srgbClr val="0000FF"/>
    <a:srgbClr val="CC00CC"/>
    <a:srgbClr val="D71F1F"/>
    <a:srgbClr val="990099"/>
    <a:srgbClr val="ED1BA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0469E-2E71-4E70-9730-125F08E4CB43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94838-1185-40E2-9887-57869FDBE7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0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94838-1185-40E2-9887-57869FDBE7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9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78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3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7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8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76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9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আফরোজা,রংপুর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আফরোজা,রংপুর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4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bn-IN" smtClean="0"/>
              <a:t>আফরোজা,রংপুর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9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7/30/2014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bn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4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4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 Diagonal Corner Rectangle 10"/>
          <p:cNvSpPr/>
          <p:nvPr userDrawn="1"/>
        </p:nvSpPr>
        <p:spPr>
          <a:xfrm>
            <a:off x="152400" y="152400"/>
            <a:ext cx="8839200" cy="6553200"/>
          </a:xfrm>
          <a:prstGeom prst="round2DiagRect">
            <a:avLst/>
          </a:prstGeom>
          <a:noFill/>
          <a:ln w="130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533400" y="228600"/>
            <a:ext cx="8077200" cy="1828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7000"/>
            <a:ext cx="8077200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8268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524000" y="76200"/>
            <a:ext cx="6477000" cy="1447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4267200" cy="45111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282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My Documents\Downloads\850795_banana_le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7799763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IN" dirty="0" smtClean="0"/>
              <a:t>             </a:t>
            </a:r>
            <a:fld id="{B6F15528-21DE-4FAA-801E-634DDDAF4B2B}" type="slidenum">
              <a:rPr lang="en-US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2</a:t>
            </a:fld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2930" y="3429000"/>
            <a:ext cx="7940039" cy="2057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990600" y="838200"/>
            <a:ext cx="7086600" cy="1219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2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819400"/>
            <a:ext cx="8305800" cy="28007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 কী বলতে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পাতার বিভিন্ন অংশ চিহ্নিত করতে পারবে।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পাতার প্রকারভেদ করতে পারবে।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পাতার কাজ </a:t>
            </a:r>
            <a:r>
              <a:rPr lang="bn-I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পারবে।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edefined Process 2"/>
          <p:cNvSpPr/>
          <p:nvPr/>
        </p:nvSpPr>
        <p:spPr>
          <a:xfrm>
            <a:off x="457200" y="381000"/>
            <a:ext cx="7924800" cy="12192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4572000" cy="4571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1503218" y="304800"/>
            <a:ext cx="6629400" cy="6858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 চিত্রটি লক্ষ্য ক</a:t>
            </a:r>
            <a:r>
              <a:rPr lang="bn-IN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 বলত বৃত্ত চিহ্নিত অংশটি কী ও উৎপত্তি কোথা থেকে ? </a:t>
            </a:r>
            <a:r>
              <a:rPr lang="bn-BD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" name="Oval 1"/>
          <p:cNvSpPr/>
          <p:nvPr/>
        </p:nvSpPr>
        <p:spPr>
          <a:xfrm>
            <a:off x="4648200" y="3429000"/>
            <a:ext cx="2057400" cy="1295400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5925005"/>
            <a:ext cx="51054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কান্ডের পর্ব থেকে উৎপন্ন –সবুজ অংগ-যার নাম পাতা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3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My Documents\My Pictures\2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5410200" cy="37801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1579418" y="401782"/>
            <a:ext cx="6324600" cy="68580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400" b="1" dirty="0" smtClean="0">
                <a:ln/>
                <a:solidFill>
                  <a:srgbClr val="92D05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নীচের চিত্রটি</a:t>
            </a:r>
            <a:r>
              <a:rPr lang="bn-IN" sz="4400" b="1" dirty="0" smtClean="0">
                <a:ln/>
                <a:solidFill>
                  <a:srgbClr val="92D05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তে চিহ্নিত অংশগুলোর নাম বলতে পারবে ? </a:t>
            </a:r>
            <a:r>
              <a:rPr lang="bn-BD" sz="4400" b="1" dirty="0" smtClean="0">
                <a:ln/>
                <a:solidFill>
                  <a:srgbClr val="92D05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47800" y="4724400"/>
            <a:ext cx="5410200" cy="304800"/>
          </a:xfrm>
          <a:prstGeom prst="straightConnector1">
            <a:avLst/>
          </a:prstGeom>
          <a:ln w="19050">
            <a:solidFill>
              <a:srgbClr val="CA0BC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172200" y="1524000"/>
            <a:ext cx="609600" cy="1588"/>
          </a:xfrm>
          <a:prstGeom prst="straightConnector1">
            <a:avLst/>
          </a:prstGeom>
          <a:ln w="19050">
            <a:solidFill>
              <a:srgbClr val="CA0BC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52600" y="4572000"/>
            <a:ext cx="5105400" cy="1588"/>
          </a:xfrm>
          <a:prstGeom prst="straightConnector1">
            <a:avLst/>
          </a:prstGeom>
          <a:ln w="19050">
            <a:solidFill>
              <a:srgbClr val="CA0BC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14600" y="3962400"/>
            <a:ext cx="4191000" cy="76200"/>
          </a:xfrm>
          <a:prstGeom prst="straightConnector1">
            <a:avLst/>
          </a:prstGeom>
          <a:ln w="19050">
            <a:solidFill>
              <a:srgbClr val="CA0BC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96000" y="2209800"/>
            <a:ext cx="762000" cy="1588"/>
          </a:xfrm>
          <a:prstGeom prst="straightConnector1">
            <a:avLst/>
          </a:prstGeom>
          <a:ln w="19050">
            <a:solidFill>
              <a:srgbClr val="CA0BC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10000" y="3124200"/>
            <a:ext cx="3048000" cy="76200"/>
          </a:xfrm>
          <a:prstGeom prst="straightConnector1">
            <a:avLst/>
          </a:prstGeom>
          <a:ln w="19050">
            <a:solidFill>
              <a:srgbClr val="CA0BC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410200" y="2592388"/>
            <a:ext cx="1447800" cy="74612"/>
          </a:xfrm>
          <a:prstGeom prst="straightConnector1">
            <a:avLst/>
          </a:prstGeom>
          <a:ln w="19050">
            <a:solidFill>
              <a:srgbClr val="CA0BC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038600" y="1752600"/>
            <a:ext cx="2819400" cy="76200"/>
          </a:xfrm>
          <a:prstGeom prst="straightConnector1">
            <a:avLst/>
          </a:prstGeom>
          <a:ln w="19050">
            <a:solidFill>
              <a:srgbClr val="CA0BC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58000" y="1219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পত্রাগ্র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1600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উপশিরা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81800" y="1981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পত্রকিনারা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34200" y="2362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শিরা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58000" y="29718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মধ্যশিরা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58000" y="3733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বৃন্ত </a:t>
            </a:r>
            <a:endParaRPr lang="en-US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8000" y="43434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উপপত্র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81800" y="4800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rgbClr val="1DBD3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পত্রমূল </a:t>
            </a:r>
            <a:endParaRPr lang="en-US" sz="3200" b="1" dirty="0">
              <a:ln w="11430"/>
              <a:solidFill>
                <a:srgbClr val="1DBD3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44790" y="5605193"/>
            <a:ext cx="60960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44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আদর্শ পাতা </a:t>
            </a:r>
            <a:r>
              <a:rPr lang="bn-BD" sz="4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পাতার বিভিন্ন অংশ </a:t>
            </a:r>
            <a:endParaRPr lang="en-US" sz="44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7924800" y="1219200"/>
            <a:ext cx="609600" cy="2514600"/>
          </a:xfrm>
          <a:prstGeom prst="rightBrace">
            <a:avLst/>
          </a:prstGeom>
          <a:ln w="19050">
            <a:solidFill>
              <a:srgbClr val="EF30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534400" y="1066801"/>
            <a:ext cx="4572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rgbClr val="1DBD3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পত্রফলক </a:t>
            </a:r>
            <a:endParaRPr lang="en-US" sz="3200" b="1" dirty="0">
              <a:ln w="11430"/>
              <a:solidFill>
                <a:srgbClr val="1DBD3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104 0.03562 L -1.66667E-6 -0.07215 " pathEditMode="relative" rAng="0" ptsTypes="AA">
                                      <p:cBhvr>
                                        <p:cTn id="8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5400"/>
                                    </p:animMotion>
                                    <p:animRot by="1500000">
                                      <p:cBhvr>
                                        <p:cTn id="8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0.01341 L 1.38889E-6 -0.07215 " pathEditMode="relative" rAng="0" ptsTypes="AA">
                                      <p:cBhvr>
                                        <p:cTn id="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4300"/>
                                    </p:animMotion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104 0.0599 L 1.66667E-6 -0.07215 " pathEditMode="relative" rAng="0" ptsTypes="AA">
                                      <p:cBhvr>
                                        <p:cTn id="9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6600"/>
                                    </p:animMotion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 build="allAtOnce"/>
      <p:bldP spid="40" grpId="1" build="allAtOnce"/>
      <p:bldP spid="41" grpId="0"/>
      <p:bldP spid="42" grpId="0" build="allAtOnce"/>
      <p:bldP spid="42" grpId="1" build="allAtOnce"/>
      <p:bldP spid="45" grpId="0" animBg="1"/>
      <p:bldP spid="45" grpId="1" animBg="1"/>
      <p:bldP spid="21" grpId="0" animBg="1"/>
      <p:bldP spid="26" grpId="0" build="allAtOnce"/>
      <p:bldP spid="26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3900" y="3657600"/>
            <a:ext cx="17526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solidFill>
                  <a:srgbClr val="E8661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অখন্ডিত সরলপত্র</a:t>
            </a:r>
            <a:endParaRPr lang="en-US" sz="4000" b="1" dirty="0">
              <a:solidFill>
                <a:srgbClr val="E8661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6336" y="4365486"/>
            <a:ext cx="1752600" cy="6577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solidFill>
                  <a:srgbClr val="E8661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খন্ডিত সরলপত্র </a:t>
            </a:r>
            <a:endParaRPr lang="en-US" sz="4000" b="1" dirty="0">
              <a:solidFill>
                <a:srgbClr val="E8661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5839040"/>
            <a:ext cx="1828800" cy="353942"/>
          </a:xfrm>
          <a:prstGeom prst="rect">
            <a:avLst/>
          </a:prstGeom>
          <a:solidFill>
            <a:srgbClr val="0099CC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 smtClean="0">
                <a:solidFill>
                  <a:srgbClr val="E8661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E8661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সরলপত্র </a:t>
            </a:r>
            <a:endParaRPr lang="en-US" sz="4400" b="1" dirty="0">
              <a:solidFill>
                <a:srgbClr val="E8661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313982"/>
            <a:ext cx="4800600" cy="32316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b="1" dirty="0" smtClean="0">
                <a:ln/>
                <a:solidFill>
                  <a:srgbClr val="2B10F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নীচের চিত্রগুলো লক্ষ্য করঃ  </a:t>
            </a:r>
          </a:p>
        </p:txBody>
      </p:sp>
      <p:pic>
        <p:nvPicPr>
          <p:cNvPr id="2050" name="Picture 2" descr="C:\Users\User\Desktop\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798730"/>
            <a:ext cx="2237509" cy="2423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User\Desktop\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736" y="1346909"/>
            <a:ext cx="2362200" cy="24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2052" name="Picture 4" descr="C:\Users\User\Desktop\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10559"/>
            <a:ext cx="2819400" cy="3549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23767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381000"/>
            <a:ext cx="4876800" cy="62076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400" b="1" dirty="0" smtClean="0">
                <a:ln/>
                <a:solidFill>
                  <a:srgbClr val="2B10F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নীচের চিত্রগুলো লক্ষ্য করঃ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4648200"/>
            <a:ext cx="2133600" cy="3847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যৌগিকপত্র</a:t>
            </a:r>
            <a:endParaRPr lang="en-US" sz="4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837" y="5730538"/>
            <a:ext cx="2047875" cy="4306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4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পক্ষল</a:t>
            </a:r>
            <a:r>
              <a:rPr lang="bn-IN" sz="44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যৌগিকপত্র </a:t>
            </a:r>
            <a:endParaRPr lang="en-US" sz="4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5701708"/>
            <a:ext cx="2209800" cy="45251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4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করতলাকার যৌগিকপত্র</a:t>
            </a:r>
            <a:endParaRPr lang="en-US" sz="4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00570"/>
            <a:ext cx="268085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829791"/>
            <a:ext cx="2438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2895600"/>
            <a:ext cx="2673062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62400" y="6397355"/>
            <a:ext cx="25146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যৌগিক পত্রের প্রকারভেদ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1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037777"/>
              </p:ext>
            </p:extLst>
          </p:nvPr>
        </p:nvGraphicFramePr>
        <p:xfrm>
          <a:off x="3581400" y="1828800"/>
          <a:ext cx="198120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400" y="1828800"/>
                        <a:ext cx="1981200" cy="1300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3814557"/>
            <a:ext cx="63246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ভিডিওতে দেখলাম পাতা সালোক সংশ্লেষণ প্রক্রিয়ায় খাদ্য তৈরী করে।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3276600"/>
            <a:ext cx="13716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199"/>
            <a:ext cx="7010400" cy="4613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51816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1219199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22098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860653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860653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7791" y="127461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28764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1100" y="3797634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6982" y="572025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2555" y="5554001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55202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2027" y="498154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4936" y="572025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34300" y="3090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6120365"/>
            <a:ext cx="4724399" cy="2135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পাতার আরো একটি কাজ প্রস্বেদনে সাহায্য করা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0332" y="172439"/>
            <a:ext cx="2892136" cy="65491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পাতার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7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2106 0.01285 -0.01898 0.02587 -0.02407 C 0.03039 -0.02824 0.03091 -0.02916 0.03646 -0.03217 C 0.03941 -0.03379 0.04549 -0.03634 0.04549 -0.03634 C 0.05243 -0.04514 0.06355 -0.04444 0.07275 -0.04444 " pathEditMode="relative" ptsTypes="ffff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C -0.00087 -0.05555 -0.00278 -0.05 -0.00538 -0.06342 C -0.00625 -0.0743 -0.00643 -0.07685 -0.00747 -0.08472 C -0.00816 -0.08912 -0.00938 -0.09583 -0.00938 -0.09513 C -0.01077 -0.11875 -0.01302 -0.11713 -0.01476 -0.11713 " pathEditMode="relative" rAng="0" ptsTypes="ffff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594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C -0.00156 -0.03912 -0.00486 -0.03518 -0.00955 -0.04468 C -0.01111 -0.05231 -0.01129 -0.05417 -0.01337 -0.05972 C -0.01441 -0.06273 -0.01667 -0.06736 -0.01667 -0.0669 C -0.01927 -0.08356 -0.02326 -0.08241 -0.02656 -0.08241 " pathEditMode="relative" rAng="0" ptsTypes="ffff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-419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-0.00365 -0.05232 -0.01129 -0.04722 -0.0224 -0.05996 C -0.02639 -0.07014 -0.02691 -0.07246 -0.0316 -0.07986 C -0.0342 -0.08403 -0.03941 -0.09028 -0.03941 -0.08959 C -0.04532 -0.11181 -0.05469 -0.11042 -0.0625 -0.11042 " pathEditMode="relative" rAng="0" ptsTypes="ffff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560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C -0.00503 -0.02106 -0.01632 -0.01898 -0.03264 -0.02407 C -0.03836 -0.02824 -0.03906 -0.02917 -0.046 -0.03218 C -0.04982 -0.0338 -0.05746 -0.03634 -0.05746 -0.03611 C -0.06614 -0.04514 -0.0802 -0.04444 -0.09166 -0.04444 " pathEditMode="relative" rAng="0" ptsTypes="ffff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226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C 0.00191 -0.04004 0.0066 -0.03611 0.01337 -0.0456 C 0.0158 -0.05347 0.01597 -0.05532 0.01892 -0.06111 C 0.02049 -0.06412 0.02361 -0.06898 0.02361 -0.06851 C 0.02726 -0.08541 0.03299 -0.08425 0.03785 -0.08425 " pathEditMode="relative" rAng="0" ptsTypes="ffffA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428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5 -0.00023 C -0.01181 -0.00671 -0.02188 -0.00764 -0.08125 -0.02106 C -0.12361 -0.03079 -0.17101 -0.04306 -0.1948 -0.05139 C -0.21389 -0.05671 -0.22483 -0.06042 -0.24896 -0.06574 " pathEditMode="relative" rAng="-4840317" ptsTypes="fffA">
                                      <p:cBhvr>
                                        <p:cTn id="1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3264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9 -0.00023 C -0.02152 0.00671 -0.02448 -0.0081 -0.06823 -0.05579 C -0.09982 -0.09051 -0.13889 -0.12222 -0.16562 -0.12986 C -0.18177 -0.14167 -0.19253 -0.1463 -0.21024 -0.16759 " pathEditMode="relative" rAng="-2887713" ptsTypes="fffA">
                                      <p:cBhvr>
                                        <p:cTn id="1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-835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5 -0.00024 C -0.01355 -0.00973 -0.02101 -0.02176 -0.07223 -0.08588 C -0.10886 -0.13102 -0.15035 -0.18033 -0.17205 -0.20324 C -0.18924 -0.22338 -0.19931 -0.23449 -0.22032 -0.26088 " pathEditMode="relative" rAng="-2791422" ptsTypes="fffA">
                                      <p:cBhvr>
                                        <p:cTn id="10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-13032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112E-17 -7.40741E-7 C 0.01337 -0.01018 0.00868 -0.01805 0.01059 -0.06528 C 0.01198 -0.09977 0.01858 -0.13704 0.02865 -0.15602 C 0.03229 -0.17153 0.03628 -0.18055 0.03628 -0.19977 " pathEditMode="relative" rAng="0" ptsTypes="fff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-100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3.7037E-7 C 0.00591 -0.01088 0.00747 -0.0206 0.02223 -0.07639 C 0.03316 -0.11759 0.04618 -0.16065 0.05417 -0.18218 C 0.05955 -0.19954 0.0632 -0.20972 0.06927 -0.2331 " pathEditMode="relative" rAng="1150269" ptsTypes="fffA">
                                      <p:cBhvr>
                                        <p:cTn id="1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-11667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88889E-6 -3.33333E-6 C 0.01129 -0.00648 0.01302 -0.01875 0.03664 -0.0743 C 0.05417 -0.1162 0.0757 -0.15926 0.08959 -0.17777 C 0.09896 -0.19537 0.10573 -0.20532 0.11476 -0.22801 " pathEditMode="relative" rAng="1687387" ptsTypes="fffA">
                                      <p:cBhvr>
                                        <p:cTn id="1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-11412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4.44444E-6 C 0.03229 -0.00093 0.0276 -0.02014 0.05868 -0.09723 C 0.08177 -0.1551 0.11684 -0.21065 0.14791 -0.23056 C 0.16423 -0.25301 0.1776 -0.26343 0.18854 -0.29561 " pathEditMode="relative" rAng="1480909" ptsTypes="fffA"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792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11111E-6 C 0.05504 -0.0088 0.03559 -0.01551 0.04375 -0.05555 C 0.04931 -0.08426 0.07674 -0.11597 0.11823 -0.13194 C 0.13334 -0.14514 0.15 -0.15255 0.15 -0.16875 " pathEditMode="relative" rAng="0" ptsTypes="fffA">
                                      <p:cBhvr>
                                        <p:cTn id="1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5" grpId="2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6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533</TotalTime>
  <Words>139</Words>
  <Application>Microsoft Office PowerPoint</Application>
  <PresentationFormat>On-screen Show (4:3)</PresentationFormat>
  <Paragraphs>51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Calibri Light</vt:lpstr>
      <vt:lpstr>NikoshBAN</vt:lpstr>
      <vt:lpstr>Vrinda</vt:lpstr>
      <vt:lpstr>Wingdings</vt:lpstr>
      <vt:lpstr>Retrospect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leaf-class 6</dc:title>
  <dc:subject>Science</dc:subject>
  <dc:creator>Afroza nasreen sultana</dc:creator>
  <cp:lastModifiedBy>ELITE</cp:lastModifiedBy>
  <cp:revision>39</cp:revision>
  <dcterms:created xsi:type="dcterms:W3CDTF">2006-08-16T00:00:00Z</dcterms:created>
  <dcterms:modified xsi:type="dcterms:W3CDTF">2020-04-02T09:07:51Z</dcterms:modified>
</cp:coreProperties>
</file>