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94342-B30B-45E6-AB8E-16CE9A1791F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E732F-D8CE-468A-BA31-C6A858882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E732F-D8CE-468A-BA31-C6A8588821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E732F-D8CE-468A-BA31-C6A8588821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E732F-D8CE-468A-BA31-C6A8588821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90476"/>
            <a:ext cx="6629400" cy="49656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33400" y="4038600"/>
            <a:ext cx="8001000" cy="237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457200"/>
            <a:ext cx="3352800" cy="769441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954107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438400"/>
            <a:ext cx="7924800" cy="4023360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                                                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,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PV =      FV                                                        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PV =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( 1+i)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FV =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=</a:t>
            </a:r>
            <a:r>
              <a:rPr lang="en-US" sz="20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10,000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হার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( 1+0.12)</a:t>
            </a:r>
            <a:r>
              <a:rPr lang="en-US" sz="20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n =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10,000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( 1.12)</a:t>
            </a:r>
            <a:r>
              <a:rPr lang="en-US" sz="24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baseline="300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6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10000</a:t>
            </a:r>
            <a:endParaRPr lang="en-US" sz="2800" baseline="300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aseline="30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1.404928</a:t>
            </a:r>
            <a:endParaRPr lang="en-US" sz="14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 7,117.802</a:t>
            </a:r>
            <a:endParaRPr lang="en-US" sz="1600" baseline="300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baseline="30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baseline="30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095500" y="4381500"/>
            <a:ext cx="3429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40386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48006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56388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19200" y="3048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85800"/>
            <a:ext cx="31242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78486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৮%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২৫,০০০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33400"/>
            <a:ext cx="3657600" cy="830997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00200"/>
            <a:ext cx="7924800" cy="1077218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১৫%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২০,০০০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2971800"/>
            <a:ext cx="7162800" cy="2862322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               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FV=PV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(১+i)n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             FV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মুল্য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=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২০০০০(১+০.১৫)</a:t>
            </a:r>
            <a:r>
              <a:rPr lang="en-US" sz="2800" baseline="300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PV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=২০,০০০(১.১৫)</a:t>
            </a:r>
            <a:r>
              <a:rPr lang="en-US" sz="2800" baseline="300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= ২০,০০০*২.৬৬০                           n=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= ৫৩,২০০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048000" y="4038600"/>
            <a:ext cx="2209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1828800" y="609600"/>
            <a:ext cx="5105400" cy="2819400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121920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581400"/>
            <a:ext cx="7086600" cy="2062103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PV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ঝায়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FV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ঝায়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মুল্য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ভবিষ্যত  মূল্য নির্ণয়ের সূত্রটি  বল।</a:t>
            </a:r>
            <a:endParaRPr lang="bn-BD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762000"/>
            <a:ext cx="3657600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002">
            <a:schemeClr val="lt1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dirty="0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667000"/>
            <a:ext cx="8001000" cy="1077218"/>
          </a:xfrm>
          <a:prstGeom prst="rect">
            <a:avLst/>
          </a:prstGeo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১০%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২২,০০০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12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7086600" cy="495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81000" y="2590800"/>
            <a:ext cx="7543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85800"/>
            <a:ext cx="3352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248400" cy="301752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বশর</a:t>
            </a:r>
            <a:endParaRPr lang="en-US" sz="4400" baseline="-250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নং-০১৮১৯৭৫১০৭১</a:t>
            </a:r>
            <a:endParaRPr lang="en-US" sz="3600" baseline="-25000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aseline="-25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44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aseline="-25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basharlhsf@gmail.com</a:t>
            </a:r>
            <a:endParaRPr lang="en-US" sz="3600" baseline="-250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685800"/>
            <a:ext cx="3581400" cy="1015663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209800"/>
            <a:ext cx="5715000" cy="30469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1002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তৃতীয়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২০/০৪/২০২০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33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200"/>
            <a:ext cx="3048000" cy="1895475"/>
          </a:xfrm>
          <a:prstGeom prst="rect">
            <a:avLst/>
          </a:prstGeom>
        </p:spPr>
      </p:pic>
      <p:pic>
        <p:nvPicPr>
          <p:cNvPr id="5" name="Picture 4" descr="images33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743200"/>
            <a:ext cx="3276600" cy="1895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4800600"/>
            <a:ext cx="3657600" cy="95410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2000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স্বর্ণের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4800600"/>
            <a:ext cx="3810000" cy="95410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20২০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স্বর্ণের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৬০,০০০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666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510428"/>
            <a:ext cx="2590800" cy="2070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1066800"/>
            <a:ext cx="350520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048000"/>
            <a:ext cx="402336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838200"/>
            <a:ext cx="3429000" cy="1097280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8000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80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7848600" cy="1280160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200400"/>
            <a:ext cx="8153400" cy="1815882"/>
          </a:xfrm>
          <a:prstGeom prst="rect">
            <a:avLst/>
          </a:prstGeom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ফিন্যান্সের</a:t>
            </a: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দৃষ্টিতে সময়ের সাথে সাথে অর্থের ম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ূ</a:t>
            </a: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ল্য পরিবর্তিত</a:t>
            </a:r>
          </a:p>
          <a:p>
            <a:pPr algn="just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 অর্থাৎ এখনকার ১০০ টাকা আর পাঁচ  বছর পরের ১০০ টাকা</a:t>
            </a:r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 মূল্য বহন করেনা, এখনকার ১০০ টাকা  অধিকতর  মূল্যবান এটাই অর্থের সময় মূল্যের ধারণা।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609600"/>
            <a:ext cx="39624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 সময় মূল্যের ধারণা।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905000"/>
            <a:ext cx="804672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হওয়াকে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সময়মূল্য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৷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838200"/>
            <a:ext cx="2819400" cy="1015663"/>
          </a:xfrm>
          <a:prstGeom prst="rect">
            <a:avLst/>
          </a:prstGeom>
        </p:spPr>
        <p:style>
          <a:lnRef idx="1">
            <a:schemeClr val="accent4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2667000"/>
            <a:ext cx="5257800" cy="769441"/>
          </a:xfrm>
          <a:prstGeom prst="rect">
            <a:avLst/>
          </a:prstGeom>
        </p:spPr>
        <p:style>
          <a:lnRef idx="1">
            <a:schemeClr val="accent4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2133600"/>
            <a:ext cx="7010400" cy="1138773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sz="3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( ১+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762000"/>
            <a:ext cx="2209800" cy="923330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সমূহ</a:t>
            </a:r>
            <a:endParaRPr lang="en-US" sz="5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038600"/>
            <a:ext cx="7391400" cy="584775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২।ভবিষ্যৎ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(১+সুদের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aseline="30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বাৎসরিক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aseline="30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মেয়াদ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506</TotalTime>
  <Words>362</Words>
  <Application>Microsoft Office PowerPoint</Application>
  <PresentationFormat>On-screen Show (4:3)</PresentationFormat>
  <Paragraphs>68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151</cp:revision>
  <dcterms:created xsi:type="dcterms:W3CDTF">2006-08-16T00:00:00Z</dcterms:created>
  <dcterms:modified xsi:type="dcterms:W3CDTF">2020-04-20T06:09:22Z</dcterms:modified>
</cp:coreProperties>
</file>