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4" r:id="rId6"/>
    <p:sldId id="268" r:id="rId7"/>
    <p:sldId id="272" r:id="rId8"/>
    <p:sldId id="273" r:id="rId9"/>
    <p:sldId id="270" r:id="rId10"/>
    <p:sldId id="275" r:id="rId11"/>
    <p:sldId id="274" r:id="rId12"/>
    <p:sldId id="262" r:id="rId13"/>
    <p:sldId id="281" r:id="rId14"/>
    <p:sldId id="278" r:id="rId15"/>
    <p:sldId id="279" r:id="rId16"/>
    <p:sldId id="277" r:id="rId17"/>
    <p:sldId id="263" r:id="rId18"/>
  </p:sldIdLst>
  <p:sldSz cx="10972800" cy="7315200"/>
  <p:notesSz cx="6858000" cy="9144000"/>
  <p:defaultTextStyle>
    <a:defPPr>
      <a:defRPr lang="en-US"/>
    </a:defPPr>
    <a:lvl1pPr marL="0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433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4867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2300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9733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7166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4600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2034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9467" algn="l" defTabSz="10548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35129"/>
    <a:srgbClr val="993300"/>
    <a:srgbClr val="2FCCDD"/>
    <a:srgbClr val="00FF00"/>
    <a:srgbClr val="3333FF"/>
    <a:srgbClr val="CC0099"/>
    <a:srgbClr val="3820EC"/>
    <a:srgbClr val="CC9900"/>
    <a:srgbClr val="29E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08" y="-180"/>
      </p:cViewPr>
      <p:guideLst>
        <p:guide orient="horz" pos="2304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7DDBE-DCDF-4D3C-B53F-4B3B6A230EE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9C6B4-2AD8-47D0-813D-D78F7D187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7433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4867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82300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9733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7166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4600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92034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9467" algn="l" defTabSz="10548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C6B4-2AD8-47D0-813D-D78F7D187C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ভিডিওটি দেখিয়ে</a:t>
            </a:r>
            <a:r>
              <a:rPr lang="bn-IN" sz="2800" baseline="0" dirty="0" smtClean="0">
                <a:latin typeface="NikoshBAN" pitchFamily="2" charset="0"/>
                <a:cs typeface="NikoshBAN" pitchFamily="2" charset="0"/>
              </a:rPr>
              <a:t> পাঠের আনুকূল পরিবেশ সৃষ্টি করা যেতে পারে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9C6B4-2AD8-47D0-813D-D78F7D187C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272455"/>
            <a:ext cx="93268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1" y="4145281"/>
            <a:ext cx="76809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2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92949"/>
            <a:ext cx="246888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92949"/>
            <a:ext cx="72237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700694"/>
            <a:ext cx="9326880" cy="14528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3100494"/>
            <a:ext cx="9326880" cy="160020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7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4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23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9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7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4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920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194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706881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706881"/>
            <a:ext cx="4846320" cy="48276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37454"/>
            <a:ext cx="4848226" cy="6824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433" indent="0">
              <a:buNone/>
              <a:defRPr sz="2300" b="1"/>
            </a:lvl2pPr>
            <a:lvl3pPr marL="1054867" indent="0">
              <a:buNone/>
              <a:defRPr sz="2100" b="1"/>
            </a:lvl3pPr>
            <a:lvl4pPr marL="1582300" indent="0">
              <a:buNone/>
              <a:defRPr sz="1800" b="1"/>
            </a:lvl4pPr>
            <a:lvl5pPr marL="2109733" indent="0">
              <a:buNone/>
              <a:defRPr sz="1800" b="1"/>
            </a:lvl5pPr>
            <a:lvl6pPr marL="2637166" indent="0">
              <a:buNone/>
              <a:defRPr sz="1800" b="1"/>
            </a:lvl6pPr>
            <a:lvl7pPr marL="3164600" indent="0">
              <a:buNone/>
              <a:defRPr sz="1800" b="1"/>
            </a:lvl7pPr>
            <a:lvl8pPr marL="3692034" indent="0">
              <a:buNone/>
              <a:defRPr sz="1800" b="1"/>
            </a:lvl8pPr>
            <a:lvl9pPr marL="42194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319868"/>
            <a:ext cx="4848226" cy="421470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637454"/>
            <a:ext cx="4850130" cy="6824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433" indent="0">
              <a:buNone/>
              <a:defRPr sz="2300" b="1"/>
            </a:lvl2pPr>
            <a:lvl3pPr marL="1054867" indent="0">
              <a:buNone/>
              <a:defRPr sz="2100" b="1"/>
            </a:lvl3pPr>
            <a:lvl4pPr marL="1582300" indent="0">
              <a:buNone/>
              <a:defRPr sz="1800" b="1"/>
            </a:lvl4pPr>
            <a:lvl5pPr marL="2109733" indent="0">
              <a:buNone/>
              <a:defRPr sz="1800" b="1"/>
            </a:lvl5pPr>
            <a:lvl6pPr marL="2637166" indent="0">
              <a:buNone/>
              <a:defRPr sz="1800" b="1"/>
            </a:lvl6pPr>
            <a:lvl7pPr marL="3164600" indent="0">
              <a:buNone/>
              <a:defRPr sz="1800" b="1"/>
            </a:lvl7pPr>
            <a:lvl8pPr marL="3692034" indent="0">
              <a:buNone/>
              <a:defRPr sz="1800" b="1"/>
            </a:lvl8pPr>
            <a:lvl9pPr marL="421946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319868"/>
            <a:ext cx="4850130" cy="421470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91254"/>
            <a:ext cx="3609975" cy="12395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91255"/>
            <a:ext cx="6134101" cy="62433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530774"/>
            <a:ext cx="3609975" cy="5003800"/>
          </a:xfrm>
        </p:spPr>
        <p:txBody>
          <a:bodyPr/>
          <a:lstStyle>
            <a:lvl1pPr marL="0" indent="0">
              <a:buNone/>
              <a:defRPr sz="1600"/>
            </a:lvl1pPr>
            <a:lvl2pPr marL="527433" indent="0">
              <a:buNone/>
              <a:defRPr sz="1400"/>
            </a:lvl2pPr>
            <a:lvl3pPr marL="1054867" indent="0">
              <a:buNone/>
              <a:defRPr sz="1100"/>
            </a:lvl3pPr>
            <a:lvl4pPr marL="1582300" indent="0">
              <a:buNone/>
              <a:defRPr sz="1000"/>
            </a:lvl4pPr>
            <a:lvl5pPr marL="2109733" indent="0">
              <a:buNone/>
              <a:defRPr sz="1000"/>
            </a:lvl5pPr>
            <a:lvl6pPr marL="2637166" indent="0">
              <a:buNone/>
              <a:defRPr sz="1000"/>
            </a:lvl6pPr>
            <a:lvl7pPr marL="3164600" indent="0">
              <a:buNone/>
              <a:defRPr sz="1000"/>
            </a:lvl7pPr>
            <a:lvl8pPr marL="3692034" indent="0">
              <a:buNone/>
              <a:defRPr sz="1000"/>
            </a:lvl8pPr>
            <a:lvl9pPr marL="42194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5120640"/>
            <a:ext cx="6583680" cy="6045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53627"/>
            <a:ext cx="6583680" cy="4389120"/>
          </a:xfrm>
        </p:spPr>
        <p:txBody>
          <a:bodyPr/>
          <a:lstStyle>
            <a:lvl1pPr marL="0" indent="0">
              <a:buNone/>
              <a:defRPr sz="3700"/>
            </a:lvl1pPr>
            <a:lvl2pPr marL="527433" indent="0">
              <a:buNone/>
              <a:defRPr sz="3200"/>
            </a:lvl2pPr>
            <a:lvl3pPr marL="1054867" indent="0">
              <a:buNone/>
              <a:defRPr sz="2800"/>
            </a:lvl3pPr>
            <a:lvl4pPr marL="1582300" indent="0">
              <a:buNone/>
              <a:defRPr sz="2300"/>
            </a:lvl4pPr>
            <a:lvl5pPr marL="2109733" indent="0">
              <a:buNone/>
              <a:defRPr sz="2300"/>
            </a:lvl5pPr>
            <a:lvl6pPr marL="2637166" indent="0">
              <a:buNone/>
              <a:defRPr sz="2300"/>
            </a:lvl6pPr>
            <a:lvl7pPr marL="3164600" indent="0">
              <a:buNone/>
              <a:defRPr sz="2300"/>
            </a:lvl7pPr>
            <a:lvl8pPr marL="3692034" indent="0">
              <a:buNone/>
              <a:defRPr sz="2300"/>
            </a:lvl8pPr>
            <a:lvl9pPr marL="4219467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725162"/>
            <a:ext cx="6583680" cy="858520"/>
          </a:xfrm>
        </p:spPr>
        <p:txBody>
          <a:bodyPr/>
          <a:lstStyle>
            <a:lvl1pPr marL="0" indent="0">
              <a:buNone/>
              <a:defRPr sz="1600"/>
            </a:lvl1pPr>
            <a:lvl2pPr marL="527433" indent="0">
              <a:buNone/>
              <a:defRPr sz="1400"/>
            </a:lvl2pPr>
            <a:lvl3pPr marL="1054867" indent="0">
              <a:buNone/>
              <a:defRPr sz="1100"/>
            </a:lvl3pPr>
            <a:lvl4pPr marL="1582300" indent="0">
              <a:buNone/>
              <a:defRPr sz="1000"/>
            </a:lvl4pPr>
            <a:lvl5pPr marL="2109733" indent="0">
              <a:buNone/>
              <a:defRPr sz="1000"/>
            </a:lvl5pPr>
            <a:lvl6pPr marL="2637166" indent="0">
              <a:buNone/>
              <a:defRPr sz="1000"/>
            </a:lvl6pPr>
            <a:lvl7pPr marL="3164600" indent="0">
              <a:buNone/>
              <a:defRPr sz="1000"/>
            </a:lvl7pPr>
            <a:lvl8pPr marL="3692034" indent="0">
              <a:buNone/>
              <a:defRPr sz="1000"/>
            </a:lvl8pPr>
            <a:lvl9pPr marL="421946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92948"/>
            <a:ext cx="9875520" cy="1219200"/>
          </a:xfrm>
          <a:prstGeom prst="rect">
            <a:avLst/>
          </a:prstGeom>
        </p:spPr>
        <p:txBody>
          <a:bodyPr vert="horz" lIns="105486" tIns="52743" rIns="105486" bIns="527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706881"/>
            <a:ext cx="9875520" cy="4827694"/>
          </a:xfrm>
          <a:prstGeom prst="rect">
            <a:avLst/>
          </a:prstGeom>
        </p:spPr>
        <p:txBody>
          <a:bodyPr vert="horz" lIns="105486" tIns="52743" rIns="105486" bIns="527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780107"/>
            <a:ext cx="2560320" cy="389467"/>
          </a:xfrm>
          <a:prstGeom prst="rect">
            <a:avLst/>
          </a:prstGeom>
        </p:spPr>
        <p:txBody>
          <a:bodyPr vert="horz" lIns="105486" tIns="52743" rIns="105486" bIns="527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1" y="6780107"/>
            <a:ext cx="3474720" cy="389467"/>
          </a:xfrm>
          <a:prstGeom prst="rect">
            <a:avLst/>
          </a:prstGeom>
        </p:spPr>
        <p:txBody>
          <a:bodyPr vert="horz" lIns="105486" tIns="52743" rIns="105486" bIns="527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780107"/>
            <a:ext cx="2560320" cy="389467"/>
          </a:xfrm>
          <a:prstGeom prst="rect">
            <a:avLst/>
          </a:prstGeom>
        </p:spPr>
        <p:txBody>
          <a:bodyPr vert="horz" lIns="105486" tIns="52743" rIns="105486" bIns="527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486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575" indent="-395575" algn="l" defTabSz="105486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7080" indent="-329646" algn="l" defTabSz="105486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8583" indent="-263717" algn="l" defTabSz="105486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016" indent="-263717" algn="l" defTabSz="105486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3450" indent="-263717" algn="l" defTabSz="105486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0883" indent="-263717" algn="l" defTabSz="10548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317" indent="-263717" algn="l" defTabSz="10548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5750" indent="-263717" algn="l" defTabSz="10548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3184" indent="-263717" algn="l" defTabSz="105486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33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867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00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9733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166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600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034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467" algn="l" defTabSz="105486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7" Type="http://schemas.microsoft.com/office/2007/relationships/hdphoto" Target="../media/hdphoto7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0.jpeg"/><Relationship Id="rId7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9525000" cy="6131561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650241"/>
            <a:ext cx="9144001" cy="6014720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prstTxWarp prst="textArchUpPour">
              <a:avLst>
                <a:gd name="adj1" fmla="val 12576949"/>
                <a:gd name="adj2" fmla="val 7039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endParaRPr lang="en-US" sz="7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50241"/>
            <a:ext cx="9144001" cy="6014720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prstTxWarp prst="textArchDownPour">
              <a:avLst>
                <a:gd name="adj1" fmla="val 3728283"/>
                <a:gd name="adj2" fmla="val 7168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SG" sz="8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 গ ত ম </a:t>
            </a:r>
            <a:r>
              <a:rPr lang="bn-IN" sz="800" b="1" dirty="0" smtClean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2802"/>
            </a:avLst>
          </a:prstGeom>
          <a:solidFill>
            <a:srgbClr val="382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4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972800" cy="7315200"/>
          </a:xfrm>
          <a:prstGeom prst="frame">
            <a:avLst>
              <a:gd name="adj1" fmla="val 1667"/>
            </a:avLst>
          </a:prstGeom>
          <a:solidFill>
            <a:srgbClr val="00FF00"/>
          </a:solidFill>
          <a:ln w="76200">
            <a:solidFill>
              <a:srgbClr val="00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828865"/>
            <a:ext cx="5585723" cy="509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7778" l="25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" r="3556"/>
          <a:stretch/>
        </p:blipFill>
        <p:spPr>
          <a:xfrm rot="19004655">
            <a:off x="625904" y="953000"/>
            <a:ext cx="4159662" cy="3476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75938" y="2517073"/>
            <a:ext cx="1371600" cy="1676177"/>
          </a:xfrm>
          <a:prstGeom prst="rect">
            <a:avLst/>
          </a:prstGeom>
        </p:spPr>
        <p:txBody>
          <a:bodyPr wrap="square" lIns="105486" tIns="52743" rIns="105486" bIns="52743">
            <a:spAutoFit/>
          </a:bodyPr>
          <a:lstStyle/>
          <a:p>
            <a:r>
              <a:rPr lang="bn-IN" sz="10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0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7306" y="4701330"/>
            <a:ext cx="10058400" cy="1399178"/>
          </a:xfrm>
          <a:prstGeom prst="rect">
            <a:avLst/>
          </a:prstGeom>
          <a:noFill/>
          <a:ln w="28575">
            <a:solidFill>
              <a:srgbClr val="3333FF"/>
            </a:solidFill>
            <a:prstDash val="lgDashDot"/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সম্ভাব্য ফলাফলগুলো সেটের মাধ্যমে প্রকাশ করলে আমরা </a:t>
            </a:r>
          </a:p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লিখতে পারি , </a:t>
            </a:r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S={1, 2, 3, 4, 5, 6}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6699" y="1171152"/>
            <a:ext cx="6035040" cy="2691839"/>
          </a:xfrm>
          <a:prstGeom prst="rect">
            <a:avLst/>
          </a:prstGeom>
          <a:noFill/>
          <a:ln w="38100">
            <a:solidFill>
              <a:srgbClr val="3333FF"/>
            </a:solidFill>
            <a:prstDash val="lgDashDot"/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সকল ফলাফল নিয়ে গঠিত সেটকে</a:t>
            </a:r>
          </a:p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নমুনা ক্ষেত্র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 বলে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এবং ফলাফলের </a:t>
            </a:r>
          </a:p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প্রতিটি উপদানকে নমুনা বিন্দু বলা হয়।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7520" y="243840"/>
            <a:ext cx="5303520" cy="875958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500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নমুনা ক্ষেত্র ও নমুনা বিন্দু </a:t>
            </a:r>
            <a:endParaRPr lang="en-US" sz="5000" dirty="0">
              <a:ln>
                <a:solidFill>
                  <a:srgbClr val="3333FF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" y="4865729"/>
            <a:ext cx="10332720" cy="1245289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অতএব, এখানে নমুনাক্ষেত্র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S={1,2,3,4,5,6}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1, 2, 3, 4,</a:t>
            </a:r>
          </a:p>
          <a:p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5, 6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প্রত্যেকে এক একটা নমুনা বিন্দু 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371" y="1009024"/>
            <a:ext cx="5533696" cy="2691839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একটি নিরপেক্ষ ছক্কা নিক্ষেপ</a:t>
            </a:r>
          </a:p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করলে ৬টি সম্ভাব্য ফলাফল </a:t>
            </a:r>
          </a:p>
          <a:p>
            <a:r>
              <a:rPr lang="bn-IN" sz="4200" dirty="0">
                <a:latin typeface="NikoshBAN" pitchFamily="2" charset="0"/>
                <a:cs typeface="NikoshBAN" pitchFamily="2" charset="0"/>
              </a:rPr>
              <a:t>পাওয়া যায় । সম্ভাব্য ফলাফল</a:t>
            </a:r>
          </a:p>
          <a:p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গুলোঃ  </a:t>
            </a:r>
            <a:r>
              <a:rPr lang="bn-IN" sz="4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</a:t>
            </a:r>
            <a:endParaRPr lang="en-US" sz="11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5697" y="3054532"/>
            <a:ext cx="2945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1, 2, 3, 4, 5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89963" y="4305218"/>
            <a:ext cx="9261189" cy="584775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তোমরা  লক্ষ্য করলে দেখব, একটি ছক্কায় জোড় সংখ্যা তিনটি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2, 4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270" y="4897261"/>
            <a:ext cx="9261190" cy="1077218"/>
          </a:xfrm>
          <a:prstGeom prst="rect">
            <a:avLst/>
          </a:prstGeom>
          <a:noFill/>
          <a:ln w="28575">
            <a:solidFill>
              <a:srgbClr val="3820EC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ছক্কা নিক্ষেপে এই তিনটির যেকোনো একটি আসলে জোড় সংখ্যা হবে। অতএব, জোড় সংখ্যার অনুকূল ফলাফল হবে তিনটি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9751" y="1183002"/>
            <a:ext cx="348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n>
                  <a:solidFill>
                    <a:srgbClr val="3820EC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অনুকূল ফলাফল </a:t>
            </a:r>
            <a:endParaRPr lang="en-US" sz="4800" dirty="0">
              <a:ln>
                <a:solidFill>
                  <a:srgbClr val="3820EC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578" y="5974479"/>
            <a:ext cx="9254882" cy="707886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কোনো পরীক্ষায় একটা ঘটনার স্বপক্ষের ফলাফলকে উক্ত ঘটনার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0" y="5683064"/>
            <a:ext cx="775974" cy="1214512"/>
          </a:xfrm>
          <a:prstGeom prst="rect">
            <a:avLst/>
          </a:prstGeom>
        </p:spPr>
        <p:txBody>
          <a:bodyPr wrap="square" lIns="105486" tIns="52743" rIns="105486" bIns="52743">
            <a:spAutoFit/>
          </a:bodyPr>
          <a:lstStyle/>
          <a:p>
            <a:r>
              <a:rPr lang="bn-IN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711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100"/>
                            </p:stCondLst>
                            <p:childTnLst>
                              <p:par>
                                <p:cTn id="8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100"/>
                            </p:stCondLst>
                            <p:childTnLst>
                              <p:par>
                                <p:cTn id="9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6" grpId="0" animBg="1"/>
      <p:bldP spid="16" grpId="1" animBg="1"/>
      <p:bldP spid="15" grpId="0" animBg="1"/>
      <p:bldP spid="15" grpId="1" animBg="1"/>
      <p:bldP spid="5" grpId="0"/>
      <p:bldP spid="5" grpId="1"/>
      <p:bldP spid="18" grpId="0" animBg="1"/>
      <p:bldP spid="19" grpId="0" animBg="1"/>
      <p:bldP spid="20" grpId="0"/>
      <p:bldP spid="22" grpId="0" animBg="1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972800" cy="7315200"/>
          </a:xfrm>
          <a:prstGeom prst="frame">
            <a:avLst>
              <a:gd name="adj1" fmla="val 1667"/>
            </a:avLst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25120"/>
            <a:ext cx="2571750" cy="2286000"/>
          </a:xfrm>
          <a:prstGeom prst="ellipse">
            <a:avLst/>
          </a:prstGeom>
          <a:ln w="63500" cap="rnd">
            <a:solidFill>
              <a:srgbClr val="9933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1" y="333658"/>
            <a:ext cx="2571750" cy="2286000"/>
          </a:xfrm>
          <a:prstGeom prst="ellipse">
            <a:avLst/>
          </a:prstGeom>
          <a:ln w="63500" cap="rnd">
            <a:solidFill>
              <a:srgbClr val="99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6" y="5079584"/>
            <a:ext cx="2583181" cy="181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7755" y="2660302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6760" y="2660302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74" y="4405212"/>
            <a:ext cx="1291338" cy="1152980"/>
          </a:xfrm>
          <a:prstGeom prst="ellipse">
            <a:avLst/>
          </a:prstGeom>
          <a:ln w="381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TopUp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919">
            <a:off x="2095729" y="2845713"/>
            <a:ext cx="1211408" cy="1081614"/>
          </a:xfrm>
          <a:prstGeom prst="ellipse">
            <a:avLst/>
          </a:prstGeom>
          <a:ln w="1905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DiagonalStripe"/>
          <p:cNvSpPr>
            <a:spLocks noEditPoints="1" noChangeArrowheads="1"/>
          </p:cNvSpPr>
          <p:nvPr/>
        </p:nvSpPr>
        <p:spPr bwMode="auto">
          <a:xfrm>
            <a:off x="182880" y="162561"/>
            <a:ext cx="2584896" cy="2153829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3333FF"/>
            </a:solidFill>
            <a:prstDash val="sysDash"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5486" tIns="52743" rIns="105486" bIns="5274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053806">
            <a:off x="-260507" y="513317"/>
            <a:ext cx="3148966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460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600" dirty="0">
              <a:ln>
                <a:solidFill>
                  <a:srgbClr val="3333FF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120" y="4314602"/>
            <a:ext cx="5852160" cy="1814676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pPr marL="527433" indent="-527433">
              <a:buFont typeface="Wingdings" pitchFamily="2" charset="2"/>
              <a:buChar char="v"/>
            </a:pPr>
            <a:r>
              <a:rPr lang="bn-IN" sz="3700" dirty="0">
                <a:latin typeface="NikoshBAN" pitchFamily="2" charset="0"/>
                <a:cs typeface="NikoshBAN" pitchFamily="2" charset="0"/>
              </a:rPr>
              <a:t>একটি মুদ্রা দুইবার নিক্ষেপ করলে সম্ভাব্য ফলাফল গুলো এবং নমুনা </a:t>
            </a:r>
            <a:r>
              <a:rPr lang="bn-IN" sz="3700" dirty="0" smtClean="0">
                <a:latin typeface="NikoshBAN" pitchFamily="2" charset="0"/>
                <a:cs typeface="NikoshBAN" pitchFamily="2" charset="0"/>
              </a:rPr>
              <a:t>ক্ষেত্র 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লেখ 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1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4" presetClass="pat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963E-7 4.16667E-7 L 0.00333 -0.4101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-20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1" animBg="1"/>
      <p:bldP spid="8" grpId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509"/>
            </a:avLst>
          </a:prstGeom>
          <a:solidFill>
            <a:srgbClr val="382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6600" y="228600"/>
            <a:ext cx="4114800" cy="995679"/>
          </a:xfrm>
          <a:prstGeom prst="roundRect">
            <a:avLst>
              <a:gd name="adj" fmla="val 87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নির্ণয়ঃ 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5614" y="1564175"/>
                <a:ext cx="8904889" cy="1033745"/>
              </a:xfrm>
              <a:prstGeom prst="rect">
                <a:avLst/>
              </a:prstGeom>
              <a:noFill/>
              <a:ln w="38100">
                <a:solidFill>
                  <a:srgbClr val="3820E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কোনো ঘটনার সম্ভাবনা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উক্ত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ঘটনার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অনুকূল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ফলাফল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সমগ্র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সম্ভাব্য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ফলাফল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14" y="1564175"/>
                <a:ext cx="8904889" cy="1033745"/>
              </a:xfrm>
              <a:prstGeom prst="rect">
                <a:avLst/>
              </a:prstGeom>
              <a:blipFill rotWithShape="1">
                <a:blip r:embed="rId10"/>
                <a:stretch>
                  <a:fillRect l="-1840" b="-10286"/>
                </a:stretch>
              </a:blipFill>
              <a:ln w="38100">
                <a:solidFill>
                  <a:srgbClr val="3820E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15103" y="2950380"/>
            <a:ext cx="637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ln>
                  <a:solidFill>
                    <a:srgbClr val="3820EC"/>
                  </a:solidFill>
                  <a:prstDash val="sysDot"/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সম্ভাবনা সর্ম্পাকিত কিছু গুরুত্ব পূর্ণ তথ্যঃ </a:t>
            </a:r>
            <a:endParaRPr lang="en-US" sz="4000" u="sng" dirty="0">
              <a:ln>
                <a:solidFill>
                  <a:srgbClr val="3820EC"/>
                </a:solidFill>
                <a:prstDash val="sysDot"/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5103" y="4013198"/>
            <a:ext cx="8915400" cy="2862322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কোনো পরীক্ষণে কোনো ঘটনা ঘটার অনুকূল ফলাফল সর্বনিম্ন শূন্য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আবার কোনো ঘটনার অনুকূল ফলাফলের মান শূন্য হলে সম্ভাবনার মান শূন্য হয়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সম্ভাবনার মান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মধ্যে থাকে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2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509"/>
            </a:avLst>
          </a:prstGeom>
          <a:solidFill>
            <a:srgbClr val="382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76600" y="228600"/>
            <a:ext cx="4114800" cy="805031"/>
          </a:xfrm>
          <a:prstGeom prst="roundRect">
            <a:avLst>
              <a:gd name="adj" fmla="val 87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 নির্ণয়ঃ 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5835" r="22103" b="15782"/>
          <a:stretch/>
        </p:blipFill>
        <p:spPr>
          <a:xfrm>
            <a:off x="228600" y="2442780"/>
            <a:ext cx="2554014" cy="310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1304942"/>
            <a:ext cx="9631678" cy="646331"/>
          </a:xfrm>
          <a:prstGeom prst="rect">
            <a:avLst/>
          </a:prstGeom>
          <a:noFill/>
          <a:ln w="38100">
            <a:solidFill>
              <a:srgbClr val="3820EC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একটি নিরপেক্ষ ছক্কা নিক্ষেপ করা হলো ,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আসার সম্ভাবনা কত ?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95400" y="2442780"/>
                <a:ext cx="9161340" cy="4361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একটি ছক্কা নিক্ষেপ করলে সম্ভাব্য ফলাফল গুলো হচ্ছেঃ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1, 2, 3, 4, 5, 6 .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অতএব, সমগ্র সম্ভাব্য ফলাফল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টি । 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একটি ছক্কা নিক্ষেপ করলে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আসার অনুকূল ফলাফল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bn-I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টি ।</a:t>
                </a: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সুতরাং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আসার সম্ভাবনা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P(3)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উক্ত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ঘটনার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অনুকূল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ফলাফল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সমগ্র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সম্ভাব্য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ফলাফল</m:t>
                        </m:r>
                      </m:den>
                    </m:f>
                    <m:r>
                      <a:rPr lang="bn-IN" sz="36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bn-IN" sz="36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442780"/>
                <a:ext cx="9161340" cy="4361066"/>
              </a:xfrm>
              <a:prstGeom prst="rect">
                <a:avLst/>
              </a:prstGeom>
              <a:blipFill rotWithShape="1">
                <a:blip r:embed="rId5"/>
                <a:stretch>
                  <a:fillRect l="-2064" t="-2797" r="-1864" b="-4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14600" y="18964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ln>
                  <a:solidFill>
                    <a:srgbClr val="3820EC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3600" b="1" u="sng" dirty="0">
              <a:ln>
                <a:solidFill>
                  <a:srgbClr val="3820EC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3" descr="C:\Users\DOEL\Desktop\file (17).jpe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 trans="100000" pressure="64"/>
                    </a14:imgEffect>
                    <a14:imgEffect>
                      <a14:sharpenSoften amount="61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84" b="71471"/>
          <a:stretch/>
        </p:blipFill>
        <p:spPr bwMode="auto">
          <a:xfrm>
            <a:off x="2646995" y="6246597"/>
            <a:ext cx="5582605" cy="818932"/>
          </a:xfrm>
          <a:prstGeom prst="rect">
            <a:avLst/>
          </a:prstGeom>
          <a:solidFill>
            <a:srgbClr val="00FF00">
              <a:alpha val="46000"/>
            </a:srgbClr>
          </a:solidFill>
          <a:ln w="76200"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26646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9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4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509"/>
            </a:avLst>
          </a:prstGeom>
          <a:solidFill>
            <a:srgbClr val="29E32D"/>
          </a:solidFill>
          <a:ln>
            <a:solidFill>
              <a:srgbClr val="29E32D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81552" y="195755"/>
            <a:ext cx="35814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279714"/>
            <a:ext cx="44767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07879"/>
            <a:ext cx="17716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0730" y="1268553"/>
            <a:ext cx="778192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 নিরপেক্ষ ছক্কা নিক্ষেপ করা হলো নিম্নলিখিত ছক অনুসারে সম্ভাবনাগুলো বের কর 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044402"/>
              </p:ext>
            </p:extLst>
          </p:nvPr>
        </p:nvGraphicFramePr>
        <p:xfrm>
          <a:off x="1900731" y="2505668"/>
          <a:ext cx="7781924" cy="4613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25"/>
                <a:gridCol w="5410199"/>
              </a:tblGrid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দল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itchFamily="2" charset="0"/>
                          <a:cs typeface="NikoshBAN" pitchFamily="2" charset="0"/>
                        </a:rPr>
                        <a:t>সমস্যা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আলফা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আসার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গামা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বিজোড় সংখ্যা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আসার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8387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থেটা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548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অথবা</a:t>
                      </a: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4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 এর বেশি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আসার 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0752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পাই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5 </a:t>
                      </a:r>
                      <a:r>
                        <a:rPr lang="bn-IN" sz="3600" dirty="0" smtClean="0">
                          <a:latin typeface="NikoshBAN" pitchFamily="2" charset="0"/>
                          <a:cs typeface="NikoshBAN" pitchFamily="2" charset="0"/>
                        </a:rPr>
                        <a:t>এর কম</a:t>
                      </a:r>
                      <a:r>
                        <a:rPr lang="bn-IN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সংখ্যা আসার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5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512 L 0.24943 -0.11719 C 0.3018 -0.15604 0.37992 -0.17709 0.46181 -0.17709 C 0.55542 -0.17709 0.62978 -0.15604 0.68215 -0.11719 L 0.9323 0.05512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116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8507 L 0.22946 -0.08507 C 0.22903 -0.07965 0.22888 -0.07422 0.22801 -0.06901 C 0.22743 -0.06554 0.22526 -0.06402 0.22512 -0.06055 C 0.22324 -0.02865 0.22353 0.01844 0.22353 0.05251 C 0.2448 0.06271 0.23134 0.05729 0.26447 0.0638 C 0.28357 0.07161 0.30339 0.06553 0.32249 0.07226 C 0.32784 0.07421 0.33898 0.07378 0.34289 0.08159 " pathEditMode="relative" rAng="0" ptsTypes="Affffff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4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078"/>
            </a:avLst>
          </a:prstGeom>
          <a:solidFill>
            <a:srgbClr val="E35129"/>
          </a:solidFill>
          <a:ln>
            <a:solidFill>
              <a:srgbClr val="E3512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2" t="35156" r="5276" b="5495"/>
          <a:stretch/>
        </p:blipFill>
        <p:spPr>
          <a:xfrm>
            <a:off x="117519" y="76200"/>
            <a:ext cx="10737761" cy="7162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244" y="152400"/>
            <a:ext cx="9232956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3820EC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244" y="1352729"/>
            <a:ext cx="92329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দৈব পরীক্ষা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244" y="3316069"/>
            <a:ext cx="92329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সম্ভাবনার মান সর্বোচ্চ কত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244" y="3962400"/>
            <a:ext cx="92329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দুইটি মুদ্রা একসাথে নিক্ষেপ করলে নমুনাক্ষেত্র নিচের কোনটি?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6745" y="2020669"/>
            <a:ext cx="92254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অনুকূল ফলাফল কাকে বলে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6745" y="2667000"/>
            <a:ext cx="922545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কোনো ঘটনার সম্ভাবনা =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2000" y="4572000"/>
                <a:ext cx="9220200" cy="12003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rgbClr val="3333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𝐻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খ)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𝐻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𝑇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গ)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𝐻𝐻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𝑇𝑇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(</a:t>
                </a:r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ঘ)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{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𝐻𝐻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𝐻𝑇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𝑇𝐻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𝑇𝑇</m:t>
                    </m:r>
                    <m:r>
                      <a:rPr lang="en-US" sz="3600" b="0" i="1" smtClean="0">
                        <a:latin typeface="Cambria Math"/>
                        <a:cs typeface="NikoshBAN" pitchFamily="2" charset="0"/>
                      </a:rPr>
                      <m:t>}</m:t>
                    </m:r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2000"/>
                <a:ext cx="92202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777" t="-4926" b="-17241"/>
                </a:stretch>
              </a:blipFill>
              <a:ln w="38100">
                <a:solidFill>
                  <a:srgbClr val="3333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Connector 3"/>
          <p:cNvSpPr/>
          <p:nvPr/>
        </p:nvSpPr>
        <p:spPr>
          <a:xfrm>
            <a:off x="5257800" y="5172164"/>
            <a:ext cx="609600" cy="48411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6745" y="5772329"/>
            <a:ext cx="922545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 একটি ছক্কা ১বার নিক্ষেপ করলে বিজোড় সংখ্যা আসার অনুকূল ফলাফল কত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509"/>
            </a:avLst>
          </a:prstGeom>
          <a:solidFill>
            <a:srgbClr val="3820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19754799">
            <a:off x="771952" y="2169710"/>
            <a:ext cx="4267200" cy="914400"/>
          </a:xfrm>
          <a:prstGeom prst="roundRect">
            <a:avLst>
              <a:gd name="adj" fmla="val 114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179838"/>
            <a:ext cx="90678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থলেতে একই ধরনের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টি কালো ,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টি লাল এবং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 সাদা মার্বেল আছে । থলে হতে একটি মার্বেল দৈবভাবে নির্বাচন করা হলো । নির্বাচিত মার্বেলটি-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934164"/>
            <a:ext cx="90678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820EC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  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কালো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bn-IN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কালো নয়-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সম্ভাবনাগুলো নির্ণয় করে আনবে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10" y="430924"/>
            <a:ext cx="5255172" cy="3354798"/>
          </a:xfrm>
          <a:prstGeom prst="rect">
            <a:avLst/>
          </a:prstGeom>
          <a:ln w="57150">
            <a:solidFill>
              <a:srgbClr val="3820EC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828" y="430924"/>
            <a:ext cx="5255172" cy="3354798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</p:pic>
    </p:spTree>
    <p:extLst>
      <p:ext uri="{BB962C8B-B14F-4D97-AF65-F5344CB8AC3E}">
        <p14:creationId xmlns:p14="http://schemas.microsoft.com/office/powerpoint/2010/main" val="399000332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0049"/>
            <a:ext cx="9829800" cy="6534151"/>
          </a:xfrm>
          <a:prstGeom prst="roundRect">
            <a:avLst>
              <a:gd name="adj" fmla="val 5102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3333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09800" y="990600"/>
            <a:ext cx="6705600" cy="5905500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37551"/>
              </a:avLst>
            </a:prstTxWarp>
            <a:spAutoFit/>
          </a:bodyPr>
          <a:lstStyle/>
          <a:p>
            <a:pPr algn="ctr"/>
            <a:r>
              <a:rPr lang="bn-IN" sz="1000" dirty="0" smtClean="0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000" dirty="0">
              <a:ln>
                <a:solidFill>
                  <a:srgbClr val="CC0099"/>
                </a:solidFill>
              </a:ln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2802"/>
            </a:avLst>
          </a:prstGeom>
          <a:solidFill>
            <a:srgbClr val="99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 18"/>
          <p:cNvSpPr/>
          <p:nvPr/>
        </p:nvSpPr>
        <p:spPr>
          <a:xfrm>
            <a:off x="137567" y="2133600"/>
            <a:ext cx="5503804" cy="4800600"/>
          </a:xfrm>
          <a:prstGeom prst="parallelogram">
            <a:avLst>
              <a:gd name="adj" fmla="val 12849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Plaque 1"/>
          <p:cNvSpPr/>
          <p:nvPr/>
        </p:nvSpPr>
        <p:spPr>
          <a:xfrm>
            <a:off x="3234839" y="304800"/>
            <a:ext cx="4480560" cy="1173480"/>
          </a:xfrm>
          <a:prstGeom prst="plaque">
            <a:avLst>
              <a:gd name="adj" fmla="val 10105"/>
            </a:avLst>
          </a:prstGeom>
          <a:gradFill flip="none" rotWithShape="1">
            <a:gsLst>
              <a:gs pos="81000">
                <a:schemeClr val="accent1">
                  <a:tint val="44500"/>
                  <a:satMod val="160000"/>
                  <a:alpha val="44000"/>
                </a:schemeClr>
              </a:gs>
              <a:gs pos="73000">
                <a:srgbClr val="FFFF00"/>
              </a:gs>
              <a:gs pos="76000">
                <a:srgbClr val="00FF00"/>
              </a:gs>
              <a:gs pos="70000">
                <a:schemeClr val="bg1"/>
              </a:gs>
              <a:gs pos="71000">
                <a:schemeClr val="tx1"/>
              </a:gs>
              <a:gs pos="92000">
                <a:srgbClr val="00B0F0">
                  <a:alpha val="5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7600" dirty="0">
                <a:ln>
                  <a:solidFill>
                    <a:schemeClr val="tx1"/>
                  </a:solidFill>
                </a:ln>
                <a:gradFill>
                  <a:gsLst>
                    <a:gs pos="94000">
                      <a:srgbClr val="FF0000"/>
                    </a:gs>
                    <a:gs pos="79588">
                      <a:srgbClr val="C00000"/>
                    </a:gs>
                    <a:gs pos="88000">
                      <a:schemeClr val="accent1">
                        <a:tint val="44500"/>
                        <a:satMod val="160000"/>
                        <a:alpha val="44000"/>
                      </a:schemeClr>
                    </a:gs>
                    <a:gs pos="75000">
                      <a:srgbClr val="FFFF00">
                        <a:alpha val="61000"/>
                      </a:srgbClr>
                    </a:gs>
                    <a:gs pos="81000">
                      <a:srgbClr val="00FF00"/>
                    </a:gs>
                    <a:gs pos="70000">
                      <a:schemeClr val="bg1"/>
                    </a:gs>
                    <a:gs pos="71000">
                      <a:schemeClr val="tx1"/>
                    </a:gs>
                    <a:gs pos="98000">
                      <a:srgbClr val="00B0F0">
                        <a:alpha val="55000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7600" dirty="0">
              <a:ln>
                <a:solidFill>
                  <a:schemeClr val="tx1"/>
                </a:solidFill>
              </a:ln>
              <a:gradFill>
                <a:gsLst>
                  <a:gs pos="94000">
                    <a:srgbClr val="FF0000"/>
                  </a:gs>
                  <a:gs pos="79588">
                    <a:srgbClr val="C00000"/>
                  </a:gs>
                  <a:gs pos="88000">
                    <a:schemeClr val="accent1">
                      <a:tint val="44500"/>
                      <a:satMod val="160000"/>
                      <a:alpha val="44000"/>
                    </a:schemeClr>
                  </a:gs>
                  <a:gs pos="75000">
                    <a:srgbClr val="FFFF00">
                      <a:alpha val="61000"/>
                    </a:srgbClr>
                  </a:gs>
                  <a:gs pos="81000">
                    <a:srgbClr val="00FF00"/>
                  </a:gs>
                  <a:gs pos="70000">
                    <a:schemeClr val="bg1"/>
                  </a:gs>
                  <a:gs pos="71000">
                    <a:schemeClr val="tx1"/>
                  </a:gs>
                  <a:gs pos="98000">
                    <a:srgbClr val="00B0F0">
                      <a:alpha val="55000"/>
                    </a:srgbClr>
                  </a:gs>
                </a:gsLst>
                <a:path path="rect">
                  <a:fillToRect l="50000" t="50000" r="50000" b="50000"/>
                </a:path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60834" y="2133600"/>
            <a:ext cx="4663265" cy="5029200"/>
          </a:xfrm>
          <a:prstGeom prst="roundRect">
            <a:avLst>
              <a:gd name="adj" fmla="val 4731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3820EC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1905001"/>
            <a:ext cx="3573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rgbClr val="3820EC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dirty="0" smtClean="0">
              <a:ln>
                <a:solidFill>
                  <a:srgbClr val="3820EC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 উচ্চতর গণিত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          দশম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অধ্যায়ঃ         চতুর্দশ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      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সম্ভাবনা 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শিক্ষার্থীর সংখ্যাঃ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৪০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    ৫০ 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তারিখঃ ২১/০২/২০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3106" y="4934872"/>
            <a:ext cx="34179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E-mail:-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sflislm69@gmail.com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2586"/>
            </a:avLst>
          </a:prstGeom>
          <a:solidFill>
            <a:srgbClr val="CC00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786" y="2448378"/>
            <a:ext cx="56781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মোঃসাইফুল ইসলাম</a:t>
            </a:r>
          </a:p>
          <a:p>
            <a:pPr algn="ctr"/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সিনিয়র শিক্ষক 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       গিধাউষা হাসন আলী উ বি </a:t>
            </a:r>
          </a:p>
          <a:p>
            <a:pPr algn="ctr"/>
            <a:r>
              <a:rPr lang="en-US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গৌরিপুর,ময়মনসিংহ</a:t>
            </a:r>
          </a:p>
          <a:p>
            <a:pPr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০১৭১৮৯৩৮৬৫</a:t>
            </a:r>
            <a:endParaRPr lang="en-US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1" y="304800"/>
            <a:ext cx="1524000" cy="1524000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78977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736084"/>
              </p:ext>
            </p:extLst>
          </p:nvPr>
        </p:nvGraphicFramePr>
        <p:xfrm>
          <a:off x="4950373" y="3429000"/>
          <a:ext cx="109728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0373" y="3429000"/>
                        <a:ext cx="1097280" cy="82296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5715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orizontal Scroll 2"/>
          <p:cNvSpPr/>
          <p:nvPr/>
        </p:nvSpPr>
        <p:spPr>
          <a:xfrm>
            <a:off x="820586" y="894080"/>
            <a:ext cx="9329255" cy="975360"/>
          </a:xfrm>
          <a:prstGeom prst="horizontalScroll">
            <a:avLst>
              <a:gd name="adj" fmla="val 13799"/>
            </a:avLst>
          </a:prstGeom>
          <a:gradFill flip="none" rotWithShape="1">
            <a:gsLst>
              <a:gs pos="94000">
                <a:srgbClr val="FF0000"/>
              </a:gs>
              <a:gs pos="83000">
                <a:srgbClr val="C00000"/>
              </a:gs>
              <a:gs pos="90000">
                <a:schemeClr val="accent1">
                  <a:tint val="44500"/>
                  <a:satMod val="160000"/>
                  <a:alpha val="44000"/>
                </a:schemeClr>
              </a:gs>
              <a:gs pos="80000">
                <a:srgbClr val="FFFF00">
                  <a:alpha val="61000"/>
                </a:srgbClr>
              </a:gs>
              <a:gs pos="85000">
                <a:srgbClr val="00FF00"/>
              </a:gs>
              <a:gs pos="76000">
                <a:schemeClr val="bg1"/>
              </a:gs>
              <a:gs pos="78000">
                <a:schemeClr val="tx1"/>
              </a:gs>
              <a:gs pos="98000">
                <a:srgbClr val="00B0F0">
                  <a:alpha val="55000"/>
                </a:srgbClr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600" b="1" dirty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এখন একটি ভিডিও দেখি </a:t>
            </a:r>
            <a:endParaRPr lang="en-US" sz="4600" b="1" dirty="0">
              <a:ln w="11430">
                <a:solidFill>
                  <a:srgbClr val="3333FF"/>
                </a:solidFill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18360" y="4876800"/>
            <a:ext cx="6400800" cy="894080"/>
          </a:xfrm>
          <a:prstGeom prst="roundRect">
            <a:avLst>
              <a:gd name="adj" fmla="val 5667"/>
            </a:avLst>
          </a:prstGeom>
          <a:ln>
            <a:solidFill>
              <a:schemeClr val="tx1"/>
            </a:solidFill>
            <a:prstDash val="lgDashDot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আমরা ভিডিওটিতে কি দেখলাম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4653" y="2062480"/>
            <a:ext cx="8961120" cy="731520"/>
          </a:xfrm>
          <a:prstGeom prst="roundRect">
            <a:avLst>
              <a:gd name="adj" fmla="val 1082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বাংলাদেশ ও ভারতের মধ্যকার ক্রিকেট খেলার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টস 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3556" y="2021840"/>
            <a:ext cx="8778240" cy="812800"/>
          </a:xfrm>
          <a:prstGeom prst="roundRect">
            <a:avLst>
              <a:gd name="adj" fmla="val 17965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টসে </a:t>
            </a:r>
            <a:r>
              <a:rPr lang="bn-IN" sz="4200" dirty="0">
                <a:latin typeface="NikoshBAN" pitchFamily="2" charset="0"/>
                <a:cs typeface="NikoshBAN" pitchFamily="2" charset="0"/>
              </a:rPr>
              <a:t>বাংলাদেশের জয় হতে পারে, নাও হতে পারে ।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18453" y="2016936"/>
            <a:ext cx="8961120" cy="1137920"/>
          </a:xfrm>
          <a:prstGeom prst="roundRect">
            <a:avLst>
              <a:gd name="adj" fmla="val 1082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কোনো ঘটনা ঘটার ক্ষেত্রে অনিশ্চয়তা থাকলেই আমরা কী বলে থাকি ?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90053" y="2064845"/>
            <a:ext cx="6217920" cy="812800"/>
          </a:xfrm>
          <a:prstGeom prst="roundRect">
            <a:avLst>
              <a:gd name="adj" fmla="val 91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সম্ভাবনার কথা বলি ।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2046890"/>
            <a:ext cx="7589520" cy="848710"/>
          </a:xfrm>
          <a:prstGeom prst="roundRect">
            <a:avLst>
              <a:gd name="adj" fmla="val 12340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200" b="1" dirty="0">
                <a:ln w="1143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200" b="1" dirty="0">
              <a:ln w="11430">
                <a:solidFill>
                  <a:srgbClr val="00FF00"/>
                </a:solidFill>
              </a:ln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940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0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822960" y="568960"/>
            <a:ext cx="9326880" cy="6096000"/>
          </a:xfrm>
          <a:prstGeom prst="sun">
            <a:avLst>
              <a:gd name="adj" fmla="val 12500"/>
            </a:avLst>
          </a:prstGeom>
          <a:gradFill flip="none" rotWithShape="1">
            <a:gsLst>
              <a:gs pos="61000">
                <a:srgbClr val="FF0000"/>
              </a:gs>
              <a:gs pos="48000">
                <a:srgbClr val="C00000"/>
              </a:gs>
              <a:gs pos="57000">
                <a:schemeClr val="accent1">
                  <a:tint val="44500"/>
                  <a:satMod val="160000"/>
                  <a:alpha val="44000"/>
                </a:schemeClr>
              </a:gs>
              <a:gs pos="21000">
                <a:schemeClr val="tx2">
                  <a:lumMod val="20000"/>
                  <a:lumOff val="80000"/>
                </a:schemeClr>
              </a:gs>
              <a:gs pos="29000">
                <a:schemeClr val="accent2">
                  <a:lumMod val="20000"/>
                  <a:lumOff val="80000"/>
                </a:schemeClr>
              </a:gs>
              <a:gs pos="47000">
                <a:srgbClr val="FFFF00">
                  <a:alpha val="61000"/>
                </a:srgbClr>
              </a:gs>
              <a:gs pos="52000">
                <a:srgbClr val="00FF00"/>
              </a:gs>
              <a:gs pos="70000">
                <a:srgbClr val="00B0F0">
                  <a:alpha val="5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83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সম্ভাবনা </a:t>
            </a:r>
            <a:endParaRPr lang="en-US" sz="8300" b="1" dirty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6896905"/>
            <a:ext cx="34179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E-mail:-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sflislm69@gmail.com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0972800" cy="7312403"/>
          </a:xfrm>
          <a:prstGeom prst="frame">
            <a:avLst>
              <a:gd name="adj1" fmla="val 1936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0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962400" y="1757971"/>
            <a:ext cx="14515172" cy="5492703"/>
            <a:chOff x="-2535559" y="1295399"/>
            <a:chExt cx="10547590" cy="5149409"/>
          </a:xfrm>
        </p:grpSpPr>
        <p:sp>
          <p:nvSpPr>
            <p:cNvPr id="15" name="Block Arc 14"/>
            <p:cNvSpPr/>
            <p:nvPr/>
          </p:nvSpPr>
          <p:spPr>
            <a:xfrm>
              <a:off x="-2535559" y="1295399"/>
              <a:ext cx="4998607" cy="5149409"/>
            </a:xfrm>
            <a:prstGeom prst="blockArc">
              <a:avLst>
                <a:gd name="adj1" fmla="val 18459436"/>
                <a:gd name="adj2" fmla="val 2912540"/>
                <a:gd name="adj3" fmla="val 0"/>
              </a:avLst>
            </a:prstGeom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463047" y="1810570"/>
              <a:ext cx="5548984" cy="1122937"/>
            </a:xfrm>
            <a:custGeom>
              <a:avLst/>
              <a:gdLst>
                <a:gd name="connsiteX0" fmla="*/ 0 w 5327497"/>
                <a:gd name="connsiteY0" fmla="*/ 0 h 1161003"/>
                <a:gd name="connsiteX1" fmla="*/ 5327497 w 5327497"/>
                <a:gd name="connsiteY1" fmla="*/ 0 h 1161003"/>
                <a:gd name="connsiteX2" fmla="*/ 5327497 w 5327497"/>
                <a:gd name="connsiteY2" fmla="*/ 1161003 h 1161003"/>
                <a:gd name="connsiteX3" fmla="*/ 0 w 5327497"/>
                <a:gd name="connsiteY3" fmla="*/ 1161003 h 1161003"/>
                <a:gd name="connsiteX4" fmla="*/ 0 w 5327497"/>
                <a:gd name="connsiteY4" fmla="*/ 0 h 116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497" h="1161003">
                  <a:moveTo>
                    <a:pt x="0" y="0"/>
                  </a:moveTo>
                  <a:lnTo>
                    <a:pt x="5327497" y="0"/>
                  </a:lnTo>
                  <a:lnTo>
                    <a:pt x="5327497" y="1161003"/>
                  </a:lnTo>
                  <a:lnTo>
                    <a:pt x="0" y="11610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7000">
                  <a:schemeClr val="accent2">
                    <a:lumMod val="20000"/>
                    <a:lumOff val="80000"/>
                  </a:schemeClr>
                </a:gs>
                <a:gs pos="82000">
                  <a:srgbClr val="248913"/>
                </a:gs>
                <a:gs pos="78000">
                  <a:schemeClr val="accent2">
                    <a:lumMod val="20000"/>
                    <a:lumOff val="80000"/>
                  </a:schemeClr>
                </a:gs>
                <a:gs pos="90000">
                  <a:srgbClr val="C00000"/>
                </a:gs>
                <a:gs pos="97000">
                  <a:schemeClr val="tx1"/>
                </a:gs>
                <a:gs pos="95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547" tIns="71120" rIns="71120" bIns="71120" numCol="1" spcCol="1270" anchor="ctr" anchorCtr="0">
              <a:noAutofit/>
            </a:bodyPr>
            <a:lstStyle/>
            <a:p>
              <a:pPr defTabSz="14357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দৈব পরীক্ষা , ঘটনা, সমসম্ভ্যব ঘটনা ব্যাখ্যা </a:t>
              </a:r>
              <a:r>
                <a:rPr lang="bn-IN" sz="3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 পারবে। 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42015" y="2157255"/>
              <a:ext cx="1004037" cy="990982"/>
            </a:xfrm>
            <a:prstGeom prst="ellipse">
              <a:avLst/>
            </a:prstGeom>
            <a:gradFill rotWithShape="0">
              <a:gsLst>
                <a:gs pos="97000">
                  <a:schemeClr val="accent2">
                    <a:lumMod val="20000"/>
                    <a:lumOff val="80000"/>
                  </a:schemeClr>
                </a:gs>
                <a:gs pos="69000">
                  <a:srgbClr val="248913"/>
                </a:gs>
                <a:gs pos="81000">
                  <a:srgbClr val="C00000"/>
                </a:gs>
                <a:gs pos="28000">
                  <a:schemeClr val="accent2">
                    <a:lumMod val="20000"/>
                    <a:lumOff val="8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97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463048" y="3294451"/>
              <a:ext cx="5548983" cy="1159307"/>
            </a:xfrm>
            <a:custGeom>
              <a:avLst/>
              <a:gdLst>
                <a:gd name="connsiteX0" fmla="*/ 0 w 5327497"/>
                <a:gd name="connsiteY0" fmla="*/ 0 h 1161003"/>
                <a:gd name="connsiteX1" fmla="*/ 5327497 w 5327497"/>
                <a:gd name="connsiteY1" fmla="*/ 0 h 1161003"/>
                <a:gd name="connsiteX2" fmla="*/ 5327497 w 5327497"/>
                <a:gd name="connsiteY2" fmla="*/ 1161003 h 1161003"/>
                <a:gd name="connsiteX3" fmla="*/ 0 w 5327497"/>
                <a:gd name="connsiteY3" fmla="*/ 1161003 h 1161003"/>
                <a:gd name="connsiteX4" fmla="*/ 0 w 5327497"/>
                <a:gd name="connsiteY4" fmla="*/ 0 h 116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497" h="1161003">
                  <a:moveTo>
                    <a:pt x="0" y="0"/>
                  </a:moveTo>
                  <a:lnTo>
                    <a:pt x="5327497" y="0"/>
                  </a:lnTo>
                  <a:lnTo>
                    <a:pt x="5327497" y="1161003"/>
                  </a:lnTo>
                  <a:lnTo>
                    <a:pt x="0" y="11610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8500">
                  <a:schemeClr val="tx1"/>
                </a:gs>
                <a:gs pos="89000">
                  <a:schemeClr val="accent2">
                    <a:lumMod val="20000"/>
                    <a:lumOff val="80000"/>
                  </a:schemeClr>
                </a:gs>
                <a:gs pos="78000">
                  <a:schemeClr val="accent2">
                    <a:lumMod val="20000"/>
                    <a:lumOff val="80000"/>
                  </a:schemeClr>
                </a:gs>
                <a:gs pos="88000">
                  <a:srgbClr val="248913"/>
                </a:gs>
                <a:gs pos="92000">
                  <a:srgbClr val="C00000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94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path path="rect">
                <a:fillToRect l="50000" t="50000" r="50000" b="50000"/>
              </a:path>
            </a:gra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547" tIns="86360" rIns="86360" bIns="86360" numCol="1" spcCol="1270" anchor="ctr" anchorCtr="0">
              <a:noAutofit/>
            </a:bodyPr>
            <a:lstStyle/>
            <a:p>
              <a:pPr defTabSz="17434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কোনো </a:t>
              </a:r>
              <a:r>
                <a:rPr lang="bn-IN" sz="3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ঘটনার </a:t>
              </a:r>
              <a:r>
                <a:rPr lang="bn-IN" sz="32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নমুনাক্ষেত্র , নমুনা বিন্দু ও অনুকূল ফলাফল নির্ণয় করতে </a:t>
              </a:r>
              <a:r>
                <a:rPr lang="bn-IN" sz="32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পারবে । </a:t>
              </a:r>
              <a:endPara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977849" y="3359740"/>
              <a:ext cx="1004037" cy="865525"/>
            </a:xfrm>
            <a:prstGeom prst="ellipse">
              <a:avLst/>
            </a:prstGeom>
            <a:gradFill>
              <a:gsLst>
                <a:gs pos="97000">
                  <a:schemeClr val="accent2">
                    <a:lumMod val="20000"/>
                    <a:lumOff val="80000"/>
                  </a:schemeClr>
                </a:gs>
                <a:gs pos="69000">
                  <a:srgbClr val="248913"/>
                </a:gs>
                <a:gs pos="81000">
                  <a:srgbClr val="C00000"/>
                </a:gs>
                <a:gs pos="28000">
                  <a:schemeClr val="accent2">
                    <a:lumMod val="20000"/>
                    <a:lumOff val="8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97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379496" y="4801055"/>
              <a:ext cx="5632535" cy="831614"/>
            </a:xfrm>
            <a:custGeom>
              <a:avLst/>
              <a:gdLst>
                <a:gd name="connsiteX0" fmla="*/ 0 w 5327497"/>
                <a:gd name="connsiteY0" fmla="*/ 0 h 1161003"/>
                <a:gd name="connsiteX1" fmla="*/ 5327497 w 5327497"/>
                <a:gd name="connsiteY1" fmla="*/ 0 h 1161003"/>
                <a:gd name="connsiteX2" fmla="*/ 5327497 w 5327497"/>
                <a:gd name="connsiteY2" fmla="*/ 1161003 h 1161003"/>
                <a:gd name="connsiteX3" fmla="*/ 0 w 5327497"/>
                <a:gd name="connsiteY3" fmla="*/ 1161003 h 1161003"/>
                <a:gd name="connsiteX4" fmla="*/ 0 w 5327497"/>
                <a:gd name="connsiteY4" fmla="*/ 0 h 116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7497" h="1161003">
                  <a:moveTo>
                    <a:pt x="0" y="0"/>
                  </a:moveTo>
                  <a:lnTo>
                    <a:pt x="5327497" y="0"/>
                  </a:lnTo>
                  <a:lnTo>
                    <a:pt x="5327497" y="1161003"/>
                  </a:lnTo>
                  <a:lnTo>
                    <a:pt x="0" y="11610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8500">
                  <a:schemeClr val="tx1"/>
                </a:gs>
                <a:gs pos="89000">
                  <a:schemeClr val="accent2">
                    <a:lumMod val="20000"/>
                    <a:lumOff val="80000"/>
                  </a:schemeClr>
                </a:gs>
                <a:gs pos="78000">
                  <a:schemeClr val="accent2">
                    <a:lumMod val="20000"/>
                    <a:lumOff val="80000"/>
                  </a:schemeClr>
                </a:gs>
                <a:gs pos="88000">
                  <a:srgbClr val="248913"/>
                </a:gs>
                <a:gs pos="92000">
                  <a:srgbClr val="C00000"/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94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path path="rect">
                <a:fillToRect l="50000" t="50000" r="50000" b="50000"/>
              </a:path>
            </a:gra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547" tIns="86360" rIns="86360" bIns="86360" numCol="1" spcCol="1270" anchor="ctr" anchorCtr="0">
              <a:noAutofit/>
            </a:bodyPr>
            <a:lstStyle/>
            <a:p>
              <a:pPr defTabSz="17434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যুক্তিভিত্তিক সম্ভাবনা নির্ণয় করতে </a:t>
              </a:r>
              <a:r>
                <a:rPr lang="bn-IN" sz="32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 । 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77849" y="4767143"/>
              <a:ext cx="1004037" cy="865525"/>
            </a:xfrm>
            <a:prstGeom prst="ellipse">
              <a:avLst/>
            </a:prstGeom>
            <a:gradFill>
              <a:gsLst>
                <a:gs pos="97000">
                  <a:schemeClr val="accent2">
                    <a:lumMod val="20000"/>
                    <a:lumOff val="80000"/>
                  </a:schemeClr>
                </a:gs>
                <a:gs pos="69000">
                  <a:srgbClr val="248913"/>
                </a:gs>
                <a:gs pos="81000">
                  <a:srgbClr val="C00000"/>
                </a:gs>
                <a:gs pos="28000">
                  <a:schemeClr val="accent2">
                    <a:lumMod val="20000"/>
                    <a:lumOff val="8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97000">
                  <a:schemeClr val="l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extBox 19"/>
          <p:cNvSpPr txBox="1"/>
          <p:nvPr/>
        </p:nvSpPr>
        <p:spPr>
          <a:xfrm>
            <a:off x="1210470" y="2856213"/>
            <a:ext cx="607371" cy="598959"/>
          </a:xfrm>
          <a:prstGeom prst="rect">
            <a:avLst/>
          </a:prstGeom>
          <a:noFill/>
        </p:spPr>
        <p:txBody>
          <a:bodyPr wrap="none" lIns="105486" tIns="52743" rIns="105486" bIns="52743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১।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9364" y="4122068"/>
            <a:ext cx="628211" cy="598959"/>
          </a:xfrm>
          <a:prstGeom prst="rect">
            <a:avLst/>
          </a:prstGeom>
          <a:noFill/>
        </p:spPr>
        <p:txBody>
          <a:bodyPr wrap="none" lIns="105486" tIns="52743" rIns="105486" bIns="52743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২।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Horizontal Scroll 21"/>
          <p:cNvSpPr/>
          <p:nvPr/>
        </p:nvSpPr>
        <p:spPr>
          <a:xfrm>
            <a:off x="2047074" y="304800"/>
            <a:ext cx="6344567" cy="1788160"/>
          </a:xfrm>
          <a:prstGeom prst="horizontalScroll">
            <a:avLst>
              <a:gd name="adj" fmla="val 25000"/>
            </a:avLst>
          </a:prstGeom>
          <a:gradFill>
            <a:gsLst>
              <a:gs pos="98500">
                <a:schemeClr val="tx1"/>
              </a:gs>
              <a:gs pos="89000">
                <a:schemeClr val="accent2">
                  <a:lumMod val="20000"/>
                  <a:lumOff val="80000"/>
                </a:schemeClr>
              </a:gs>
              <a:gs pos="69000">
                <a:srgbClr val="248913"/>
              </a:gs>
              <a:gs pos="86000">
                <a:srgbClr val="C00000"/>
              </a:gs>
              <a:gs pos="79000">
                <a:schemeClr val="accent2">
                  <a:lumMod val="20000"/>
                  <a:lumOff val="8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92000">
                <a:schemeClr val="l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path path="rect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4200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03120" y="6780107"/>
            <a:ext cx="6949440" cy="389467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0944" y="5641384"/>
            <a:ext cx="665079" cy="598959"/>
          </a:xfrm>
          <a:prstGeom prst="rect">
            <a:avLst/>
          </a:prstGeom>
          <a:noFill/>
        </p:spPr>
        <p:txBody>
          <a:bodyPr wrap="none" lIns="105486" tIns="52743" rIns="105486" bIns="52743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191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1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006">
            <a:off x="3421505" y="2750635"/>
            <a:ext cx="2056116" cy="1183523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 b="-1"/>
          <a:stretch/>
        </p:blipFill>
        <p:spPr>
          <a:xfrm>
            <a:off x="4338946" y="3657601"/>
            <a:ext cx="3017611" cy="2924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006">
            <a:off x="4912678" y="2623270"/>
            <a:ext cx="1438854" cy="1155285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11250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59" y="3200912"/>
            <a:ext cx="257175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13" y="744125"/>
            <a:ext cx="257175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PubOvalCallout"/>
          <p:cNvSpPr>
            <a:spLocks noEditPoints="1" noChangeArrowheads="1"/>
          </p:cNvSpPr>
          <p:nvPr/>
        </p:nvSpPr>
        <p:spPr bwMode="auto">
          <a:xfrm rot="5400000">
            <a:off x="5045049" y="2489871"/>
            <a:ext cx="1950720" cy="45720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5486" tIns="52743" rIns="105486" bIns="5274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52119" y="1381760"/>
            <a:ext cx="1104438" cy="1460733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r>
              <a:rPr lang="bn-IN" sz="4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হেড </a:t>
            </a:r>
            <a:endParaRPr lang="en-US" sz="4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ubOvalCallout"/>
          <p:cNvSpPr>
            <a:spLocks noEditPoints="1" noChangeArrowheads="1"/>
          </p:cNvSpPr>
          <p:nvPr/>
        </p:nvSpPr>
        <p:spPr bwMode="auto">
          <a:xfrm rot="5400000">
            <a:off x="4992575" y="-547604"/>
            <a:ext cx="1950720" cy="4572000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5486" tIns="52743" rIns="105486" bIns="5274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52118" y="4290498"/>
            <a:ext cx="1104438" cy="1460733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bn-IN" sz="4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টেল  </a:t>
            </a:r>
            <a:endParaRPr lang="en-US" sz="4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32613" y="5466571"/>
            <a:ext cx="9012463" cy="1848629"/>
          </a:xfrm>
          <a:prstGeom prst="roundRect">
            <a:avLst>
              <a:gd name="adj" fmla="val 10896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 পরীক্ষার সম্ভাব্য সকল ফলাফল আগে থেকে জানা থাকে কিন্তু পরীক্ষাটিতে কি ফলাফল আসবে তা নিশ্চিত করে বলা যায়না একে বলে  </a:t>
            </a:r>
            <a:r>
              <a:rPr lang="bn-IN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..................।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5964" y="178816"/>
            <a:ext cx="2671041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460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দৈব পরীক্ষা </a:t>
            </a:r>
            <a:endParaRPr lang="en-US" sz="4600" dirty="0">
              <a:ln>
                <a:solidFill>
                  <a:srgbClr val="3333FF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2586"/>
            </a:avLst>
          </a:prstGeom>
          <a:solidFill>
            <a:srgbClr val="33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592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4006"/>
            <a:ext cx="4267200" cy="2523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2377440" y="4795521"/>
            <a:ext cx="6949440" cy="1463040"/>
          </a:xfrm>
          <a:prstGeom prst="roundRect">
            <a:avLst>
              <a:gd name="adj" fmla="val 11940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মুদ্রা নিক্ষেপ পরীক্ষায় ‘টেল’ পাওয়া একটা ঘটনা।  </a:t>
            </a:r>
            <a:endParaRPr lang="en-US" sz="3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94561" y="4795521"/>
            <a:ext cx="6949440" cy="1463040"/>
          </a:xfrm>
          <a:prstGeom prst="roundRect">
            <a:avLst>
              <a:gd name="adj" fmla="val 11940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মুদ্রা নিক্ষেপ পরীক্ষায় ‘হেড’ পাওয়াও  একটা ঘটনা।  </a:t>
            </a:r>
            <a:endParaRPr lang="en-US" sz="3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4851" y="731520"/>
            <a:ext cx="1737360" cy="9529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500" b="1" dirty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endParaRPr lang="en-US" sz="5500" b="1" dirty="0">
              <a:ln w="11430">
                <a:solidFill>
                  <a:srgbClr val="3333FF"/>
                </a:solidFill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2371"/>
            </a:avLst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9259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9306" y="2356100"/>
            <a:ext cx="2834640" cy="18146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মুদ্রা নিক্ষেপে হেড বা টেল আসার সম্ভাবনা সমান । 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652" y="5345113"/>
            <a:ext cx="8080148" cy="675903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সুতরাং হেড আসা ও টেল আসা ঘটনা দুইটি   </a:t>
            </a:r>
            <a:r>
              <a:rPr lang="bn-IN" sz="37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.........</a:t>
            </a:r>
            <a:r>
              <a:rPr lang="bn-IN" sz="37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0883" y="504669"/>
            <a:ext cx="370332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600" b="1" dirty="0">
                <a:ln w="11430">
                  <a:solidFill>
                    <a:srgbClr val="3333FF"/>
                  </a:solidFill>
                </a:ln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সমসম্ভাব্য ঘটনাবলী </a:t>
            </a:r>
            <a:endParaRPr lang="en-US" sz="4600" b="1" dirty="0">
              <a:ln w="11430">
                <a:solidFill>
                  <a:srgbClr val="3333FF"/>
                </a:solidFill>
              </a:ln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41" y="2095960"/>
            <a:ext cx="54959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56000"/>
                    </a14:imgEffect>
                    <a14:imgEffect>
                      <a14:colorTemperature colorTemp="11200"/>
                    </a14:imgEffect>
                    <a14:imgEffect>
                      <a14:brightnessContrast bright="-2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79" y="1511289"/>
            <a:ext cx="1280159" cy="1264910"/>
          </a:xfrm>
          <a:prstGeom prst="ellipse">
            <a:avLst/>
          </a:prstGeom>
          <a:ln w="57150">
            <a:solidFill>
              <a:srgbClr val="CC9900"/>
            </a:solidFill>
          </a:ln>
          <a:effectLst>
            <a:glow rad="127000">
              <a:schemeClr val="bg1"/>
            </a:glow>
            <a:softEdge rad="112500"/>
          </a:effectLst>
          <a:scene3d>
            <a:camera prst="isometricTopUp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45" y="3376354"/>
            <a:ext cx="1551916" cy="1551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8146413" y="5075808"/>
            <a:ext cx="775974" cy="1214512"/>
          </a:xfrm>
          <a:prstGeom prst="rect">
            <a:avLst/>
          </a:prstGeom>
        </p:spPr>
        <p:txBody>
          <a:bodyPr wrap="square" lIns="105486" tIns="52743" rIns="105486" bIns="52743">
            <a:spAutoFit/>
          </a:bodyPr>
          <a:lstStyle/>
          <a:p>
            <a:r>
              <a:rPr lang="bn-IN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86" y="1240107"/>
            <a:ext cx="1566940" cy="13928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76" y="2518928"/>
            <a:ext cx="1561023" cy="138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V="1">
            <a:off x="3113690" y="2095960"/>
            <a:ext cx="1064921" cy="1350226"/>
          </a:xfrm>
          <a:prstGeom prst="straightConnector1">
            <a:avLst/>
          </a:prstGeom>
          <a:ln w="57150">
            <a:solidFill>
              <a:srgbClr val="3820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13690" y="3347646"/>
            <a:ext cx="1973079" cy="84679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78611" y="1300101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2573" y="2617923"/>
            <a:ext cx="640080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en-US" sz="4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68376" y="7031760"/>
            <a:ext cx="26868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adulislam@gmail.com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0972800" cy="7315200"/>
          </a:xfrm>
          <a:prstGeom prst="frame">
            <a:avLst>
              <a:gd name="adj1" fmla="val 2586"/>
            </a:avLst>
          </a:prstGeom>
          <a:solidFill>
            <a:srgbClr val="2FCC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7 -0.12001 L 0.05179 -0.2589 C 0.06409 -0.29058 0.08275 -0.30751 0.10229 -0.30751 C 0.12457 -0.30751 0.14222 -0.29058 0.1548 -0.2589 L 0.21455 -0.12001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9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1 0.06945 C 0.02879 0.06337 0.03168 0.05469 0.03573 0.04579 C 0.03675 0.04362 0.03761 0.04145 0.03863 0.03928 C 0.03964 0.03711 0.04152 0.03277 0.04152 0.03299 C 0.04196 0.0306 0.0421 0.02822 0.04282 0.02626 C 0.04355 0.02387 0.04514 0.02236 0.04572 0.01997 C 0.04658 0.01585 0.04644 0.01129 0.04716 0.00695 C 0.05064 -0.01389 0.05006 0.00174 0.05006 -0.01454 L 0.14916 0.19228 C 0.14815 0.21116 0.1493 0.22461 0.14062 0.23763 C 0.14106 0.24262 0.14149 0.24762 0.14207 0.25261 C 0.14251 0.25695 0.1412 0.26302 0.14352 0.26563 C 0.14583 0.26823 0.14916 0.26411 0.15205 0.26346 C 0.1535 0.26237 0.16088 0.25738 0.16218 0.25478 C 0.16421 0.25109 0.16479 0.24588 0.16652 0.24176 C 0.1645 0.25391 0.15741 0.26867 0.16782 0.27409 C 0.17173 0.27344 0.17578 0.27387 0.1794 0.27192 C 0.18128 0.27084 0.182 0.26736 0.18374 0.26563 C 0.18504 0.26433 0.18663 0.26411 0.18808 0.26346 C 0.19242 0.27366 0.18981 0.28234 0.18808 0.29362 C 0.19155 0.30187 0.18909 0.30013 0.19517 0.30013 " pathEditMode="relative" rAng="0" ptsTypes="fffffffAffffffffffff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3" y="7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7 0.02561 L -0.44053 -0.052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35" y="-3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1" grpId="0"/>
      <p:bldP spid="15" grpId="0" build="allAtOnce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0972800" cy="7315200"/>
          </a:xfrm>
          <a:prstGeom prst="frame">
            <a:avLst>
              <a:gd name="adj1" fmla="val 1667"/>
            </a:avLst>
          </a:prstGeom>
          <a:solidFill>
            <a:srgbClr val="3333FF"/>
          </a:solidFill>
          <a:ln w="76200">
            <a:solidFill>
              <a:srgbClr val="3333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94" y="389139"/>
            <a:ext cx="2080260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44" y="1877970"/>
            <a:ext cx="2011680" cy="1351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24" y="2553611"/>
            <a:ext cx="778955" cy="71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76332" y="5190438"/>
            <a:ext cx="10322148" cy="1068122"/>
          </a:xfrm>
          <a:prstGeom prst="roundRect">
            <a:avLst>
              <a:gd name="adj" fmla="val 10959"/>
            </a:avLst>
          </a:prstGeom>
          <a:noFill/>
          <a:ln w="57150">
            <a:solidFill>
              <a:srgbClr val="3820E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86" tIns="52743" rIns="105486" bIns="52743" rtlCol="0" anchor="ctr"/>
          <a:lstStyle/>
          <a:p>
            <a:pPr algn="ctr"/>
            <a:r>
              <a:rPr lang="bn-IN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পরীক্ষাটি থেকে দৈব পরীক্ষা, ঘটনা ও সমসম্ভাব্য ঘটনা ব্যাখ্যা কর ।   </a:t>
            </a:r>
            <a:endParaRPr lang="en-US" sz="3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iagonalStripe"/>
          <p:cNvSpPr>
            <a:spLocks noEditPoints="1" noChangeArrowheads="1"/>
          </p:cNvSpPr>
          <p:nvPr/>
        </p:nvSpPr>
        <p:spPr bwMode="auto">
          <a:xfrm>
            <a:off x="249744" y="227927"/>
            <a:ext cx="2584896" cy="2153829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105486" tIns="52743" rIns="105486" bIns="5274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9210941">
            <a:off x="145093" y="650726"/>
            <a:ext cx="2345723" cy="814402"/>
          </a:xfrm>
          <a:prstGeom prst="rect">
            <a:avLst/>
          </a:prstGeom>
          <a:noFill/>
        </p:spPr>
        <p:txBody>
          <a:bodyPr wrap="square" lIns="105486" tIns="52743" rIns="105486" bIns="52743" rtlCol="0">
            <a:spAutoFit/>
          </a:bodyPr>
          <a:lstStyle/>
          <a:p>
            <a:r>
              <a:rPr lang="bn-IN" sz="460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600" dirty="0">
              <a:ln>
                <a:solidFill>
                  <a:srgbClr val="3333FF"/>
                </a:solidFill>
              </a:ln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" y="2558689"/>
            <a:ext cx="3097530" cy="1889760"/>
          </a:xfrm>
          <a:prstGeom prst="rect">
            <a:avLst/>
          </a:prstGeom>
          <a:ln w="57150">
            <a:solidFill>
              <a:srgbClr val="3333FF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74305" y="6875545"/>
            <a:ext cx="34179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</a:rPr>
              <a:t>E-mail:- 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sflislm69@gmail.com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08" y="1586689"/>
            <a:ext cx="1114425" cy="1070084"/>
          </a:xfrm>
          <a:prstGeom prst="ellipse">
            <a:avLst/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385" y="3364892"/>
            <a:ext cx="1154542" cy="10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8867710" y="2890082"/>
            <a:ext cx="828675" cy="1169073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136">
            <a:off x="9112832" y="1984511"/>
            <a:ext cx="1224913" cy="11483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8734097" y="2676987"/>
            <a:ext cx="61912" cy="1278386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8971519" y="4003956"/>
            <a:ext cx="962288" cy="110398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142" y="1877970"/>
            <a:ext cx="1890927" cy="134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3" name="Straight Arrow Connector 42"/>
          <p:cNvCxnSpPr/>
          <p:nvPr/>
        </p:nvCxnSpPr>
        <p:spPr>
          <a:xfrm flipH="1" flipV="1">
            <a:off x="7743497" y="2954493"/>
            <a:ext cx="990600" cy="1040250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6984288" y="3885054"/>
            <a:ext cx="1716957" cy="156483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01" y="4238893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6902661" y="4114354"/>
            <a:ext cx="1798584" cy="618188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79" y="3262445"/>
            <a:ext cx="1087453" cy="9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21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1 0.06141 L 0.05165 -0.01585 C 0.07639 -0.03299 0.11343 -0.04211 0.15191 -0.04211 C 0.19604 -0.04211 0.23119 -0.03299 0.25593 -0.01585 L 0.37413 0.06141 " pathEditMode="relative" rAng="0" ptsTypes="FffFF">
                                      <p:cBhvr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-51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4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0463 L 0.10642 -0.03773 C 0.12292 -0.04537 0.14774 -0.04907 0.17344 -0.04907 C 0.20278 -0.04907 0.22639 -0.04537 0.24288 -0.03773 L 0.32187 -0.00463 " pathEditMode="relative" rAng="0" ptsTypes="FffFF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C 0.01563 -0.00694 0.02792 0.00261 0.04341 0.00391 C 0.05787 0.005 0.07234 0.00521 0.08681 0.00608 C 0.12645 0.01042 0.10923 0.00999 0.13904 0.00999 C 0.1373 0.0191 0.14005 0.02453 0.14048 0.03321 C 0.14092 0.04796 0.14048 0.06207 0.14048 0.07639 C 0.15741 0.0727 0.16161 0.08247 0.17535 0.09202 C 0.18114 0.09636 0.1875 0.09853 0.19271 0.10395 C 0.19705 0.10829 0.20573 0.11784 0.20573 0.11806 C 0.20761 0.11611 0.21007 0.11567 0.21166 0.11394 C 0.21282 0.11198 0.21297 0.10916 0.21441 0.10786 C 0.21875 0.10395 0.2257 0.10157 0.23062 0.09809 C 0.2325 0.09658 0.23409 0.09506 0.23626 0.09419 C 0.23987 0.09224 0.24769 0.09028 0.24769 0.0905 C 0.2717 0.09137 0.29442 0.09202 0.31757 0.10005 C 0.31323 0.10374 0.30932 0.10482 0.30585 0.10981 L 0.3235 0.17861 " pathEditMode="relative" rAng="0" ptsTypes="fffffffffffffffAA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5" y="8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721</Words>
  <Application>Microsoft Office PowerPoint</Application>
  <PresentationFormat>Custom</PresentationFormat>
  <Paragraphs>118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Saiful Islam</cp:lastModifiedBy>
  <cp:revision>197</cp:revision>
  <dcterms:created xsi:type="dcterms:W3CDTF">2006-08-16T00:00:00Z</dcterms:created>
  <dcterms:modified xsi:type="dcterms:W3CDTF">2020-04-20T07:42:00Z</dcterms:modified>
</cp:coreProperties>
</file>