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74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69" d="100"/>
          <a:sy n="69" d="100"/>
        </p:scale>
        <p:origin x="-138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0689E-BD4C-4A78-A262-8D756956E0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086B-1EC8-4B58-96D2-7DEC8206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086B-1EC8-4B58-96D2-7DEC8206C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0"/>
            <a:ext cx="78486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1" y="1752600"/>
            <a:ext cx="8261737" cy="46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375" y="457199"/>
            <a:ext cx="5385435" cy="93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98" tIns="49899" rIns="99798" bIns="49899" spcCol="0" rtlCol="0" anchor="ctr"/>
          <a:lstStyle/>
          <a:p>
            <a:pPr algn="ctr"/>
            <a:r>
              <a:rPr lang="bn-BD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বিজোড়ের </a:t>
            </a:r>
            <a:r>
              <a:rPr lang="bn-BD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মধ্যক নির্ণয়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646237"/>
            <a:ext cx="8717280" cy="835376"/>
            <a:chOff x="609600" y="609600"/>
            <a:chExt cx="8077200" cy="773430"/>
          </a:xfrm>
        </p:grpSpPr>
        <p:sp>
          <p:nvSpPr>
            <p:cNvPr id="4" name="Oval 3"/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24</a:t>
              </a:r>
              <a:endPara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6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8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26</a:t>
              </a:r>
              <a:endPara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49"/>
          <p:cNvSpPr txBox="1"/>
          <p:nvPr/>
        </p:nvSpPr>
        <p:spPr>
          <a:xfrm>
            <a:off x="762000" y="2560637"/>
            <a:ext cx="3161919" cy="639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5711571" y="2560637"/>
            <a:ext cx="3089529" cy="639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সর্বোচ্চ উপাত্ত =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26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50"/>
          <p:cNvSpPr txBox="1"/>
          <p:nvPr/>
        </p:nvSpPr>
        <p:spPr>
          <a:xfrm>
            <a:off x="728091" y="3323018"/>
            <a:ext cx="8796909" cy="639382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4221271"/>
            <a:ext cx="8843010" cy="864181"/>
            <a:chOff x="521277" y="3276600"/>
            <a:chExt cx="8039100" cy="800100"/>
          </a:xfrm>
        </p:grpSpPr>
        <p:sp>
          <p:nvSpPr>
            <p:cNvPr id="18" name="Oval 17"/>
            <p:cNvSpPr/>
            <p:nvPr/>
          </p:nvSpPr>
          <p:spPr>
            <a:xfrm>
              <a:off x="5093277" y="3319123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4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24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5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26</a:t>
              </a:r>
              <a:endParaRPr lang="en-US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12</a:t>
              </a:r>
              <a:endParaRPr lang="en-US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13</a:t>
              </a:r>
              <a:endPara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304800" y="4687364"/>
            <a:ext cx="3855720" cy="370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34000" y="4611164"/>
            <a:ext cx="3855720" cy="37036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4"/>
          <p:cNvSpPr txBox="1"/>
          <p:nvPr/>
        </p:nvSpPr>
        <p:spPr>
          <a:xfrm>
            <a:off x="304800" y="5105400"/>
            <a:ext cx="8796909" cy="639382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3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381000" y="5791200"/>
                <a:ext cx="8526399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n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তম পদের মান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91200"/>
                <a:ext cx="8526399" cy="990600"/>
              </a:xfrm>
              <a:prstGeom prst="rect">
                <a:avLst/>
              </a:prstGeom>
              <a:blipFill rotWithShape="1">
                <a:blip r:embed="rId2"/>
                <a:stretch>
                  <a:fillRect t="-24242" b="-2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3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99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নিচে ৫০ জন শিক্ষার্থির গণিতে প্রাপ্ত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নম্বরের গনসংখ্যা সারণি নিম্নরূপঃ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*</a:t>
            </a:r>
            <a:r>
              <a:rPr lang="bn-BD" sz="3200" dirty="0" smtClean="0">
                <a:solidFill>
                  <a:schemeClr val="tx1"/>
                </a:solidFill>
              </a:rPr>
              <a:t>বিন্যস্ত পদ্ধতিতে   মধ্যক নির্ণয় কর???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766228" cy="874137"/>
          </a:xfrm>
          <a:prstGeom prst="rect">
            <a:avLst/>
          </a:prstGeom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408237"/>
            <a:ext cx="4118028" cy="4602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2550537"/>
                <a:ext cx="4329545" cy="3771842"/>
              </a:xfrm>
              <a:prstGeom prst="rect">
                <a:avLst/>
              </a:prstGeom>
              <a:solidFill>
                <a:srgbClr val="E1E1FF"/>
              </a:solidFill>
              <a:ln w="19050">
                <a:solidFill>
                  <a:schemeClr val="tx1"/>
                </a:solidFill>
              </a:ln>
            </p:spPr>
            <p:txBody>
              <a:bodyPr wrap="square" lIns="99798" tIns="49899" rIns="99798" bIns="49899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6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এখানে,</a:t>
                </a:r>
                <a:r>
                  <a:rPr lang="en-US" sz="26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n =</a:t>
                </a:r>
                <a:r>
                  <a:rPr lang="bn-BD" sz="26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 ৫০ ,(জোড়  সংখ্যা)</a:t>
                </a:r>
              </a:p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600" dirty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00" dirty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600" i="1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6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600" i="1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6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600" i="1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600" dirty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600" dirty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6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600" dirty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bn-IN" sz="2600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2600" b="1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600" b="1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600" dirty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600" dirty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550537"/>
                <a:ext cx="4329545" cy="3771842"/>
              </a:xfrm>
              <a:prstGeom prst="rect">
                <a:avLst/>
              </a:prstGeom>
              <a:blipFill rotWithShape="1">
                <a:blip r:embed="rId5"/>
                <a:stretch>
                  <a:fillRect l="-2104" t="-9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67200" y="64008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dirty="0" smtClean="0"/>
              <a:t>বিন্যস্ত উপাত্তের মধ্যক নির্ণয়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219200" y="381000"/>
            <a:ext cx="762000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971" y="1290177"/>
            <a:ext cx="8001000" cy="5034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সংখ্যাগুলোর প্রচুরক নির্ণয় করঃ </a:t>
            </a:r>
          </a:p>
          <a:p>
            <a:pPr algn="ctr"/>
            <a:endParaRPr lang="bn-BD" sz="3200" dirty="0">
              <a:solidFill>
                <a:schemeClr val="tx1"/>
              </a:solidFill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২২,২৪,২৬,২২,২৭,২২,২৮,৩১,২৮।</a:t>
            </a:r>
          </a:p>
          <a:p>
            <a:pPr algn="ctr"/>
            <a:endParaRPr lang="bn-BD" sz="3600" dirty="0" smtClean="0">
              <a:solidFill>
                <a:schemeClr val="tx1"/>
              </a:solidFill>
            </a:endParaRPr>
          </a:p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bn-BD" sz="2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ঊপরের সংখ্যাগুলোকে মানের উর্দ্ধক্রমে সাজিয়ে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পাই,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২২,২২,২২,২৪,২৬২৭,২৮,২৮,৩১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যেহেতু,এখানে ২২ সর্বাধিক বার আছে তাই প্রচুরক ২২।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64606"/>
            <a:ext cx="8801100" cy="777881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জোড়ায় কাজ </a:t>
            </a:r>
          </a:p>
        </p:txBody>
      </p:sp>
      <p:sp>
        <p:nvSpPr>
          <p:cNvPr id="3" name="TextBox 46"/>
          <p:cNvSpPr txBox="1"/>
          <p:nvPr/>
        </p:nvSpPr>
        <p:spPr>
          <a:xfrm>
            <a:off x="838200" y="1143000"/>
            <a:ext cx="8382000" cy="63938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024306"/>
            <a:ext cx="7924800" cy="445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১৩,৩৬,২৭,৩০,২৯,২২,২৩,৩৪,৩৫,৩৩,২৩</a:t>
            </a:r>
          </a:p>
          <a:p>
            <a:pPr algn="ctr"/>
            <a:endParaRPr lang="bn-BD" sz="3200" dirty="0"/>
          </a:p>
          <a:p>
            <a:pPr algn="ctr"/>
            <a:endParaRPr lang="bn-BD" sz="3200" dirty="0" smtClean="0"/>
          </a:p>
          <a:p>
            <a:pPr algn="ctr"/>
            <a:endParaRPr lang="bn-BD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68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307773" y="200891"/>
            <a:ext cx="40386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743200"/>
            <a:ext cx="7772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১।উপাত্ত কি?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২।পরিসর বলতে কি বুঝ? 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৩।প্রচুরক কাকে বলে   ?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৪।মধ্যক নির্ণয়ের সূত্র দুটি লিখ?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" y="246910"/>
            <a:ext cx="8016240" cy="698097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9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170200"/>
            <a:ext cx="8063345" cy="27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084637"/>
            <a:ext cx="800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গণসংখ্যা সারণি থেকে মধ্যক ও প্রচুরক নির্ণয় করঃ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79868"/>
              </p:ext>
            </p:extLst>
          </p:nvPr>
        </p:nvGraphicFramePr>
        <p:xfrm>
          <a:off x="305674" y="5105400"/>
          <a:ext cx="8381126" cy="1219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050"/>
                <a:gridCol w="1674300"/>
                <a:gridCol w="1677801"/>
                <a:gridCol w="1676050"/>
                <a:gridCol w="1676925"/>
              </a:tblGrid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11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41-50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51-60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61-70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71-80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914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bn-BD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25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20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15</a:t>
                      </a:r>
                      <a:endParaRPr lang="en-US" sz="11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8</a:t>
                      </a:r>
                      <a:endParaRPr lang="en-US" sz="11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93714"/>
            <a:ext cx="8717280" cy="6501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343400"/>
            <a:ext cx="2985962" cy="1578100"/>
          </a:xfrm>
          <a:prstGeom prst="rect">
            <a:avLst/>
          </a:prstGeom>
          <a:noFill/>
        </p:spPr>
        <p:txBody>
          <a:bodyPr wrap="none" lIns="99798" tIns="49899" rIns="99798" bIns="49899" rtlCol="0">
            <a:spAutoFit/>
          </a:bodyPr>
          <a:lstStyle/>
          <a:p>
            <a:r>
              <a:rPr lang="bn-IN" sz="9600" b="1" dirty="0">
                <a:solidFill>
                  <a:srgbClr val="070CE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70CE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teBook\Desktop\monir\BTT Offline April 18 (1st Draft)\93414267_224196305501948_13895578302011146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570037"/>
            <a:ext cx="5635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1391094"/>
            <a:ext cx="9471660" cy="4625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bn-IN" sz="59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মনির আহমদ</a:t>
            </a:r>
            <a:endParaRPr lang="bn-IN" sz="5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বখতিয়ারপাড়া চারপীর আউলিয়া আলিম মাদরাসা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আনোয়ারা, চট্টগ্রাম।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EliteBook\Desktop\monir\BTT Offline April 18 (1st Draft)\89658554_2624039954494861_789386649092594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2999"/>
            <a:ext cx="39624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7627619" cy="3901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</a:t>
            </a:r>
            <a:endParaRPr lang="bn-BD" sz="7200" b="1" i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শ্রেণিঃ     </a:t>
            </a:r>
            <a:r>
              <a:rPr lang="en-US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ম। </a:t>
            </a:r>
            <a:endParaRPr lang="en-US" sz="39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বিষয়ঃ    </a:t>
            </a:r>
            <a:r>
              <a:rPr lang="bn-BD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গণিত।  </a:t>
            </a:r>
          </a:p>
          <a:p>
            <a:r>
              <a:rPr lang="en-US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অধ্যায়ঃ   </a:t>
            </a:r>
            <a:r>
              <a:rPr lang="bn-BD" sz="39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সপ্তদশ </a:t>
            </a:r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 পাঠঃ পরিসংখ্যান।</a:t>
            </a:r>
          </a:p>
          <a:p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r>
              <a:rPr lang="en-US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9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</a:t>
            </a:r>
            <a:endParaRPr lang="bn-BD" sz="39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3259" y="681318"/>
            <a:ext cx="6629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834" y="2667000"/>
            <a:ext cx="9158732" cy="2469092"/>
            <a:chOff x="408940" y="2590800"/>
            <a:chExt cx="8326120" cy="2286000"/>
          </a:xfrm>
        </p:grpSpPr>
        <p:pic>
          <p:nvPicPr>
            <p:cNvPr id="9" name="Picture 8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2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5380037"/>
            <a:ext cx="731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 মধ্যক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04599" y="850610"/>
            <a:ext cx="8706803" cy="55657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32094" y="445328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66800" y="42370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40084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39322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৪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28398" y="38560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85598" y="37798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৬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66598" y="36274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৭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23798" y="31702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80998" y="31702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৯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724400" y="30940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829198" y="8842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71998" y="990600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924800" y="13414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457598" y="15700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76598" y="21034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77000" y="2209800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85998" y="27130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628798" y="3017837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171598" y="3048000"/>
            <a:ext cx="46720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916792" y="2255837"/>
            <a:ext cx="41209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419600" y="1600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990600" y="441319"/>
            <a:ext cx="7772400" cy="777881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33460" cy="488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712470" y="6019800"/>
            <a:ext cx="8633460" cy="639382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59" y="499392"/>
            <a:ext cx="8902882" cy="5596608"/>
          </a:xfrm>
          <a:prstGeom prst="rect">
            <a:avLst/>
          </a:prstGeom>
          <a:solidFill>
            <a:srgbClr val="F9E9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98" tIns="49899" rIns="99798" bIns="49899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শিক্ষার্থিরা</a:t>
            </a:r>
            <a:r>
              <a:rPr lang="en-US" sz="4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algn="ctr"/>
            <a:endParaRPr lang="bn-BD" sz="4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১।উপাত্ত কি তা বলতে পারবে।                                                                  </a:t>
            </a:r>
            <a:r>
              <a:rPr lang="bn-BD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মধ্যক ও প্রচুরক ব্যাখ্যা করতে পারবে।</a:t>
            </a:r>
          </a:p>
          <a:p>
            <a:r>
              <a:rPr lang="bn-BD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৩। অবিন্যস্ত উপাত্তের মধ্যক ও প্রচুরক নির্ণয় করতে পারবে।</a:t>
            </a:r>
          </a:p>
          <a:p>
            <a:r>
              <a:rPr lang="bn-BD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বিন্যস্ত উপাত্তের </a:t>
            </a:r>
            <a:r>
              <a:rPr lang="bn-IN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মধ্যক নির্ণয় করতে পারবে।</a:t>
            </a:r>
            <a:endParaRPr lang="bn-BD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4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6" y="427037"/>
            <a:ext cx="6784635" cy="921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জোড়ের মধ্যক নির্ণয়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1567" y="1279812"/>
            <a:ext cx="8923013" cy="1024673"/>
            <a:chOff x="381000" y="586740"/>
            <a:chExt cx="8305800" cy="948690"/>
          </a:xfrm>
        </p:grpSpPr>
        <p:sp>
          <p:nvSpPr>
            <p:cNvPr id="5" name="Oval 4"/>
            <p:cNvSpPr/>
            <p:nvPr/>
          </p:nvSpPr>
          <p:spPr>
            <a:xfrm>
              <a:off x="381000" y="8153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10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19200" y="739140"/>
              <a:ext cx="926797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23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7391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9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746760"/>
              <a:ext cx="841618" cy="71247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18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72000" y="7391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7391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25</a:t>
              </a:r>
              <a:endParaRPr lang="en-US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248400" y="586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086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88670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455643" y="1401873"/>
            <a:ext cx="859557" cy="77776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98" tIns="49899" rIns="99798" bIns="4989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26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1508761" y="2166693"/>
            <a:ext cx="3089529" cy="639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সর্বোচ্চ উপাত্ত =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26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5867401" y="2149855"/>
            <a:ext cx="3089529" cy="639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সর্বনিম্ন উপাত্ত =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9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50"/>
          <p:cNvSpPr txBox="1"/>
          <p:nvPr/>
        </p:nvSpPr>
        <p:spPr>
          <a:xfrm>
            <a:off x="571792" y="2835655"/>
            <a:ext cx="8796909" cy="639382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3398837"/>
            <a:ext cx="7975012" cy="853964"/>
            <a:chOff x="419100" y="2819400"/>
            <a:chExt cx="7602025" cy="790640"/>
          </a:xfrm>
        </p:grpSpPr>
        <p:sp>
          <p:nvSpPr>
            <p:cNvPr id="31" name="Oval 30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9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10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11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45247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5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804968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14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05693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18</a:t>
              </a:r>
              <a:endParaRPr lang="en-US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3841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23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221025" y="288995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25</a:t>
              </a:r>
              <a:endParaRPr lang="en-US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2971800" y="3501995"/>
            <a:ext cx="855887" cy="77776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98" tIns="49899" rIns="99798" bIns="4989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58200" y="3475037"/>
            <a:ext cx="855887" cy="77776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98" tIns="49899" rIns="99798" bIns="4989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26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3868244"/>
            <a:ext cx="29337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91340" y="3890877"/>
            <a:ext cx="3505060" cy="6505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4"/>
          <p:cNvSpPr txBox="1"/>
          <p:nvPr/>
        </p:nvSpPr>
        <p:spPr>
          <a:xfrm>
            <a:off x="630746" y="4388876"/>
            <a:ext cx="8796909" cy="639382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lIns="99798" tIns="49899" rIns="99798" bIns="498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14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15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5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500" dirty="0">
                <a:latin typeface="NikoshBAN" pitchFamily="2" charset="0"/>
                <a:cs typeface="NikoshBAN" pitchFamily="2" charset="0"/>
                <a:sym typeface="Symbol"/>
              </a:rPr>
              <a:t>২ = </a:t>
            </a:r>
            <a:r>
              <a:rPr lang="bn-BD" sz="3500" dirty="0">
                <a:latin typeface="NikoshBAN" pitchFamily="2" charset="0"/>
                <a:cs typeface="NikoshBAN" pitchFamily="2" charset="0"/>
                <a:sym typeface="Symbol"/>
              </a:rPr>
              <a:t>14.5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30746" y="5102790"/>
                <a:ext cx="8796909" cy="1325916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lIns="99798" tIns="49899" rIns="99798" bIns="49899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3100" dirty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থাকে </a:t>
                </a:r>
                <a:r>
                  <a:rPr lang="bn-BD" sz="3100" dirty="0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bn-IN" sz="3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:r>
                  <a:rPr lang="bn-IN" sz="31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00" dirty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500" dirty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5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1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1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31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1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1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100" dirty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31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46" y="5102790"/>
                <a:ext cx="8796909" cy="1325916"/>
              </a:xfrm>
              <a:prstGeom prst="rect">
                <a:avLst/>
              </a:prstGeom>
              <a:blipFill rotWithShape="1">
                <a:blip r:embed="rId2"/>
                <a:stretch>
                  <a:fillRect l="-415" t="-6787" r="-276" b="-362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6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39" grpId="0" animBg="1"/>
      <p:bldP spid="40" grpId="0" animBg="1"/>
      <p:bldP spid="43" grpId="0" animBg="1"/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</TotalTime>
  <Words>456</Words>
  <Application>Microsoft Office PowerPoint</Application>
  <PresentationFormat>On-screen Show (4:3)</PresentationFormat>
  <Paragraphs>137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27</cp:revision>
  <dcterms:created xsi:type="dcterms:W3CDTF">2006-08-16T00:00:00Z</dcterms:created>
  <dcterms:modified xsi:type="dcterms:W3CDTF">2020-04-20T08:29:20Z</dcterms:modified>
</cp:coreProperties>
</file>