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</p:sldMasterIdLst>
  <p:notesMasterIdLst>
    <p:notesMasterId r:id="rId23"/>
  </p:notesMasterIdLst>
  <p:sldIdLst>
    <p:sldId id="256" r:id="rId3"/>
    <p:sldId id="257" r:id="rId4"/>
    <p:sldId id="271" r:id="rId5"/>
    <p:sldId id="258" r:id="rId6"/>
    <p:sldId id="259" r:id="rId7"/>
    <p:sldId id="260" r:id="rId8"/>
    <p:sldId id="261" r:id="rId9"/>
    <p:sldId id="272" r:id="rId10"/>
    <p:sldId id="273" r:id="rId11"/>
    <p:sldId id="27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1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8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C1ADB-FB00-428B-9203-F47CF7D4ADA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5DDB8-B441-4A24-9470-DEBA323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4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5DDB8-B441-4A24-9470-DEBA323C41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8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5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A6502-6095-47B9-94DA-63EA150FF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6D3863-5DEC-4673-AA10-892B8E77D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1ED4B-2A37-4325-A96E-75C862E1D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0ED9B-BFCE-4107-B0BB-01861F711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7249FF-3F38-4076-B54B-483C3E812B07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A577C-7FCD-47B5-A4F0-0AF84367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64EAC-C02D-41D1-8014-71C2E3E4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177CA6-DB57-4D25-93E9-ECCA1A06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8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1CBEE-057B-4CE4-AD5F-781DC8EA4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CC24B-F4C7-49EC-9E1F-79E437684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4C6B4-450C-4593-9068-18382CE0D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7249FF-3F38-4076-B54B-483C3E812B07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F9B12-4AAF-4932-938B-422680CE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94CC3-EA90-4F64-81E0-D0D9C9A0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177CA6-DB57-4D25-93E9-ECCA1A06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94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7A1FEB-56CB-4C7F-8D13-5B275C90CD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4884B-D347-41D9-9261-32BF4B63D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9C620-B870-45A2-8E02-97D1E1C6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7249FF-3F38-4076-B54B-483C3E812B07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8FFBF-D5AA-413C-8E24-4796E07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8B6B7-17B2-4F11-9B2B-0F50EDB9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177CA6-DB57-4D25-93E9-ECCA1A06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43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49768-157B-4C0A-989C-00E46F955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550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0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07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65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49FF-3F38-4076-B54B-483C3E812B07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177CA6-DB57-4D25-93E9-ECCA1A06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12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49FF-3F38-4076-B54B-483C3E812B07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177CA6-DB57-4D25-93E9-ECCA1A06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7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49FF-3F38-4076-B54B-483C3E812B07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7CA6-DB57-4D25-93E9-ECCA1A06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176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49FF-3F38-4076-B54B-483C3E812B07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7CA6-DB57-4D25-93E9-ECCA1A06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00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49FF-3F38-4076-B54B-483C3E812B07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7CA6-DB57-4D25-93E9-ECCA1A06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85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49FF-3F38-4076-B54B-483C3E812B07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177CA6-DB57-4D25-93E9-ECCA1A06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29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79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8441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21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4483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44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49FF-3F38-4076-B54B-483C3E812B07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7CA6-DB57-4D25-93E9-ECCA1A06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90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5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5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218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257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302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19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05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ABBB9-6AA2-48D4-B795-BD6C0C43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66DC9-FC88-4C75-8331-148D12D7B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7BC78-FA38-4882-9CD2-55DCE17CE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554BA-CD99-4ACA-86E8-8F9D35BE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7249FF-3F38-4076-B54B-483C3E812B07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C6A33-3D40-4625-A4F8-D467DC5A6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B88CE-C5F0-4B6F-9659-5FC12497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177CA6-DB57-4D25-93E9-ECCA1A06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2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AA2C-9907-4AE5-8E5F-905BC2168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7F08D-8A5A-41AC-9EFA-0A2ECBE31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C8228-CE7A-444B-AB30-82DAA5E26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93520B-A4EB-49C9-BBC6-05645C5A7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E04E9-0CA9-426D-B53B-F0F7A0E63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475CC0-70DE-4FF0-87EF-96AAE442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7249FF-3F38-4076-B54B-483C3E812B07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782AC-70DF-485A-AE6D-9BACEB55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6C16B8-3C99-41D1-85F2-89847277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177CA6-DB57-4D25-93E9-ECCA1A06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3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43066-92FE-498C-B3AD-2EFEBD48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EFDDD6-E43E-4A86-B91A-1120188632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7249FF-3F38-4076-B54B-483C3E812B07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DECF5-9B95-4CB5-9CB5-A12F5F51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5C9E0-6517-432C-8987-3803DBE1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177CA6-DB57-4D25-93E9-ECCA1A06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6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F38D6-1C04-4B99-AA80-C17DC364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7249FF-3F38-4076-B54B-483C3E812B07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0B42B-41CF-40FF-AC2B-00DE2A869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B4825-7ACC-4205-B7A5-60B79E83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177CA6-DB57-4D25-93E9-ECCA1A06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8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157BC-3EDF-4334-A821-24A4F369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A8872-7F8A-42C0-A57D-19212C5D3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79003-8B13-4E92-BA36-BE28EF924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68D07-DA8F-400B-9E07-2CDD9DCC6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7249FF-3F38-4076-B54B-483C3E812B07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5C61F-5FD0-45FC-B603-E1377DF6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DA9C4-BF16-4E5B-AAAF-287A4015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177CA6-DB57-4D25-93E9-ECCA1A06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2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C8B49EA9-54EA-4921-9FA1-C8B45A7CDF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262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36" name="Frame 35">
            <a:extLst>
              <a:ext uri="{FF2B5EF4-FFF2-40B4-BE49-F238E27FC236}">
                <a16:creationId xmlns:a16="http://schemas.microsoft.com/office/drawing/2014/main" id="{C55A9A36-602D-4B01-B330-F54B799E9F8D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262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2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50" r:id="rId19"/>
    <p:sldLayoutId id="2147483651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1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4FF3DC-172A-4D40-A7FC-C02FDC4E7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" y="199124"/>
            <a:ext cx="11717868" cy="64597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753FA8-4477-4DCE-93AA-C67DE58543C7}"/>
              </a:ext>
            </a:extLst>
          </p:cNvPr>
          <p:cNvSpPr txBox="1"/>
          <p:nvPr/>
        </p:nvSpPr>
        <p:spPr>
          <a:xfrm>
            <a:off x="3556000" y="494715"/>
            <a:ext cx="50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2633E-F75A-4743-8F55-336A1D9781B6}"/>
              </a:ext>
            </a:extLst>
          </p:cNvPr>
          <p:cNvSpPr txBox="1"/>
          <p:nvPr/>
        </p:nvSpPr>
        <p:spPr>
          <a:xfrm>
            <a:off x="3595145" y="6234016"/>
            <a:ext cx="65404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রহমান,সহকারি শিক্ষক,ফুড়ারপার সরকারি প্রাথমিক বিদ্যালয়,কোম্পানীগঞ্জ,সিলেট।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PE\Downloads\kola.jpg">
            <a:extLst>
              <a:ext uri="{FF2B5EF4-FFF2-40B4-BE49-F238E27FC236}">
                <a16:creationId xmlns:a16="http://schemas.microsoft.com/office/drawing/2014/main" id="{0ECACF98-C40B-4AFB-A140-D63D996A2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591" y="1181319"/>
            <a:ext cx="2590800" cy="23622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694709-E3E4-4AEA-B3ED-490B47640231}"/>
              </a:ext>
            </a:extLst>
          </p:cNvPr>
          <p:cNvSpPr txBox="1"/>
          <p:nvPr/>
        </p:nvSpPr>
        <p:spPr>
          <a:xfrm>
            <a:off x="3433010" y="352926"/>
            <a:ext cx="5325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ফল দেখতে পাচ্ছ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DPE\Downloads\p.jpg">
            <a:extLst>
              <a:ext uri="{FF2B5EF4-FFF2-40B4-BE49-F238E27FC236}">
                <a16:creationId xmlns:a16="http://schemas.microsoft.com/office/drawing/2014/main" id="{2C77D29E-3750-40C1-BECF-ACB9E9914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2921" y="1181319"/>
            <a:ext cx="3035389" cy="2350387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 descr="C:\Users\DPE\Downloads\n.jpg">
            <a:extLst>
              <a:ext uri="{FF2B5EF4-FFF2-40B4-BE49-F238E27FC236}">
                <a16:creationId xmlns:a16="http://schemas.microsoft.com/office/drawing/2014/main" id="{DB1CF259-4B4E-4BE3-AA52-296B7FDEF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58992" y="1181319"/>
            <a:ext cx="3124200" cy="23622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0A52AE-6499-480C-9C94-FA890F3E68E3}"/>
              </a:ext>
            </a:extLst>
          </p:cNvPr>
          <p:cNvSpPr txBox="1"/>
          <p:nvPr/>
        </p:nvSpPr>
        <p:spPr>
          <a:xfrm>
            <a:off x="1909011" y="3704567"/>
            <a:ext cx="109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AEA53-6AAF-410D-BB45-93205C03E5E5}"/>
              </a:ext>
            </a:extLst>
          </p:cNvPr>
          <p:cNvSpPr txBox="1"/>
          <p:nvPr/>
        </p:nvSpPr>
        <p:spPr>
          <a:xfrm>
            <a:off x="6096000" y="3704569"/>
            <a:ext cx="109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পেঁপেঁ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1B0F1-362B-416B-95F3-796772B6CBA9}"/>
              </a:ext>
            </a:extLst>
          </p:cNvPr>
          <p:cNvSpPr txBox="1"/>
          <p:nvPr/>
        </p:nvSpPr>
        <p:spPr>
          <a:xfrm>
            <a:off x="9897979" y="3704568"/>
            <a:ext cx="180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15BD45-6C97-4E16-B42B-CD9D2F4A4AEE}"/>
              </a:ext>
            </a:extLst>
          </p:cNvPr>
          <p:cNvSpPr txBox="1"/>
          <p:nvPr/>
        </p:nvSpPr>
        <p:spPr>
          <a:xfrm>
            <a:off x="3433010" y="4462206"/>
            <a:ext cx="6529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ফল গুলো কোন ঋতু বা কোন কালে পাওয়া যায়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A4D14-936B-4818-AB02-46FF523F6867}"/>
              </a:ext>
            </a:extLst>
          </p:cNvPr>
          <p:cNvSpPr txBox="1"/>
          <p:nvPr/>
        </p:nvSpPr>
        <p:spPr>
          <a:xfrm>
            <a:off x="4877091" y="5219843"/>
            <a:ext cx="3320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গুলো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বারমাসি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ফল।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A3C158-4C88-4D26-8974-DF276EC02716}"/>
              </a:ext>
            </a:extLst>
          </p:cNvPr>
          <p:cNvSpPr txBox="1"/>
          <p:nvPr/>
        </p:nvSpPr>
        <p:spPr>
          <a:xfrm>
            <a:off x="3152257" y="6247367"/>
            <a:ext cx="65404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রহমান,সহকারি শিক্ষক,ফুড়ারপার সরকারি প্রাথমিক বিদ্যালয়,কোম্পানীগঞ্জ,সিলেট।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5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1CCB9B-DD1B-4018-B2C0-40C371966CF7}"/>
              </a:ext>
            </a:extLst>
          </p:cNvPr>
          <p:cNvSpPr txBox="1"/>
          <p:nvPr/>
        </p:nvSpPr>
        <p:spPr>
          <a:xfrm>
            <a:off x="4940968" y="241301"/>
            <a:ext cx="2085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EC4461F-F5A3-4333-BDFD-4D0A30232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423614"/>
              </p:ext>
            </p:extLst>
          </p:nvPr>
        </p:nvGraphicFramePr>
        <p:xfrm>
          <a:off x="1375611" y="2106390"/>
          <a:ext cx="9440778" cy="3629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1852">
                  <a:extLst>
                    <a:ext uri="{9D8B030D-6E8A-4147-A177-3AD203B41FA5}">
                      <a16:colId xmlns:a16="http://schemas.microsoft.com/office/drawing/2014/main" val="455704144"/>
                    </a:ext>
                  </a:extLst>
                </a:gridCol>
                <a:gridCol w="3224463">
                  <a:extLst>
                    <a:ext uri="{9D8B030D-6E8A-4147-A177-3AD203B41FA5}">
                      <a16:colId xmlns:a16="http://schemas.microsoft.com/office/drawing/2014/main" val="2181136454"/>
                    </a:ext>
                  </a:extLst>
                </a:gridCol>
                <a:gridCol w="3224463">
                  <a:extLst>
                    <a:ext uri="{9D8B030D-6E8A-4147-A177-3AD203B41FA5}">
                      <a16:colId xmlns:a16="http://schemas.microsoft.com/office/drawing/2014/main" val="1946904217"/>
                    </a:ext>
                  </a:extLst>
                </a:gridCol>
              </a:tblGrid>
              <a:tr h="459350">
                <a:tc>
                  <a:txBody>
                    <a:bodyPr/>
                    <a:lstStyle/>
                    <a:p>
                      <a:r>
                        <a:rPr lang="bn-IN" sz="3200" dirty="0"/>
                        <a:t>গ্রীষ্মকালীন ফল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/>
                        <a:t>শীতকালীন ফল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/>
                        <a:t>বারোমাসি ফল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762576"/>
                  </a:ext>
                </a:extLst>
              </a:tr>
              <a:tr h="6100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263587"/>
                  </a:ext>
                </a:extLst>
              </a:tr>
              <a:tr h="6100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525664"/>
                  </a:ext>
                </a:extLst>
              </a:tr>
              <a:tr h="6100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0353"/>
                  </a:ext>
                </a:extLst>
              </a:tr>
              <a:tr h="6100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339405"/>
                  </a:ext>
                </a:extLst>
              </a:tr>
              <a:tr h="6100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23725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DB89D-F1A7-4A78-A1D7-437BD96CAB67}"/>
              </a:ext>
            </a:extLst>
          </p:cNvPr>
          <p:cNvSpPr txBox="1"/>
          <p:nvPr/>
        </p:nvSpPr>
        <p:spPr>
          <a:xfrm>
            <a:off x="962526" y="1090863"/>
            <a:ext cx="1053966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খাতায় নিচে দেখানো ছকের মত একটি ছক তৈরি করে খাতায় লিখ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2B89A-C25D-4B6D-BF50-9ADFEFA9060B}"/>
              </a:ext>
            </a:extLst>
          </p:cNvPr>
          <p:cNvSpPr txBox="1"/>
          <p:nvPr/>
        </p:nvSpPr>
        <p:spPr>
          <a:xfrm>
            <a:off x="3152257" y="6247367"/>
            <a:ext cx="65404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রহমান,সহকারি শিক্ষক,ফুড়ারপার সরকারি প্রাথমিক বিদ্যালয়,কোম্পানীগঞ্জ,সিলেট।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52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AD81FF2B-4DCC-44D4-83AB-60DBFD901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434809"/>
              </p:ext>
            </p:extLst>
          </p:nvPr>
        </p:nvGraphicFramePr>
        <p:xfrm>
          <a:off x="1685068" y="891136"/>
          <a:ext cx="9506951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2168">
                  <a:extLst>
                    <a:ext uri="{9D8B030D-6E8A-4147-A177-3AD203B41FA5}">
                      <a16:colId xmlns:a16="http://schemas.microsoft.com/office/drawing/2014/main" val="455704144"/>
                    </a:ext>
                  </a:extLst>
                </a:gridCol>
                <a:gridCol w="3096127">
                  <a:extLst>
                    <a:ext uri="{9D8B030D-6E8A-4147-A177-3AD203B41FA5}">
                      <a16:colId xmlns:a16="http://schemas.microsoft.com/office/drawing/2014/main" val="2181136454"/>
                    </a:ext>
                  </a:extLst>
                </a:gridCol>
                <a:gridCol w="3298656">
                  <a:extLst>
                    <a:ext uri="{9D8B030D-6E8A-4147-A177-3AD203B41FA5}">
                      <a16:colId xmlns:a16="http://schemas.microsoft.com/office/drawing/2014/main" val="1946904217"/>
                    </a:ext>
                  </a:extLst>
                </a:gridCol>
              </a:tblGrid>
              <a:tr h="500944">
                <a:tc>
                  <a:txBody>
                    <a:bodyPr/>
                    <a:lstStyle/>
                    <a:p>
                      <a:r>
                        <a:rPr lang="bn-IN" sz="3200" dirty="0"/>
                        <a:t>গ্রীষ্মকালীন ফল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/>
                        <a:t>শীতকালীন ফল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/>
                        <a:t>বারোমাসি ফল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762576"/>
                  </a:ext>
                </a:extLst>
              </a:tr>
              <a:tr h="50094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কমলা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পেঁপেঁ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263587"/>
                  </a:ext>
                </a:extLst>
              </a:tr>
              <a:tr h="341703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জলপাই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525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লিচু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নারিকেল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0353"/>
                  </a:ext>
                </a:extLst>
              </a:tr>
              <a:tr h="553675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কাঠাঁল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/>
                    </a:p>
                    <a:p>
                      <a:endParaRPr lang="b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339405"/>
                  </a:ext>
                </a:extLst>
              </a:tr>
              <a:tr h="614439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বেল,পেয়ারা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/>
                    </a:p>
                    <a:p>
                      <a:endParaRPr lang="b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237255"/>
                  </a:ext>
                </a:extLst>
              </a:tr>
              <a:tr h="483672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আমড়া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674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আনারস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21495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BBF2734-E7A0-47B4-92F8-9815BEB9211E}"/>
              </a:ext>
            </a:extLst>
          </p:cNvPr>
          <p:cNvSpPr txBox="1"/>
          <p:nvPr/>
        </p:nvSpPr>
        <p:spPr>
          <a:xfrm>
            <a:off x="4178966" y="183250"/>
            <a:ext cx="4186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উত্তর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B0B47-F051-4A12-AAAE-2765A1907316}"/>
              </a:ext>
            </a:extLst>
          </p:cNvPr>
          <p:cNvSpPr txBox="1"/>
          <p:nvPr/>
        </p:nvSpPr>
        <p:spPr>
          <a:xfrm>
            <a:off x="3152257" y="6247367"/>
            <a:ext cx="65404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রহমান,সহকারি শিক্ষক,ফুড়ারপার সরকারি প্রাথমিক বিদ্যালয়,কোম্পানীগঞ্জ,সিলেট।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2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otched Right Arrow 18">
            <a:extLst>
              <a:ext uri="{FF2B5EF4-FFF2-40B4-BE49-F238E27FC236}">
                <a16:creationId xmlns:a16="http://schemas.microsoft.com/office/drawing/2014/main" id="{4D0C69AD-FE57-410C-84F2-329EE00A6F46}"/>
              </a:ext>
            </a:extLst>
          </p:cNvPr>
          <p:cNvSpPr/>
          <p:nvPr/>
        </p:nvSpPr>
        <p:spPr>
          <a:xfrm rot="5400000">
            <a:off x="5667283" y="2332523"/>
            <a:ext cx="1114106" cy="838200"/>
          </a:xfrm>
          <a:prstGeom prst="notchedRightArrow">
            <a:avLst/>
          </a:prstGeom>
          <a:gradFill flip="none" rotWithShape="1">
            <a:gsLst>
              <a:gs pos="33000">
                <a:srgbClr val="A603AB">
                  <a:alpha val="3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F617F0-69BA-4254-B5B5-DFD7413D5194}"/>
              </a:ext>
            </a:extLst>
          </p:cNvPr>
          <p:cNvSpPr txBox="1"/>
          <p:nvPr/>
        </p:nvSpPr>
        <p:spPr>
          <a:xfrm>
            <a:off x="721895" y="368969"/>
            <a:ext cx="1100488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মৌসুমে কোন ফল তার ভিত্তিতে ফল গুলোকে তিন ভাগে ভাগ করা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094274B-5A29-4EA2-8401-309CCA8577F6}"/>
              </a:ext>
            </a:extLst>
          </p:cNvPr>
          <p:cNvSpPr/>
          <p:nvPr/>
        </p:nvSpPr>
        <p:spPr>
          <a:xfrm>
            <a:off x="5348036" y="1120210"/>
            <a:ext cx="1752600" cy="1447800"/>
          </a:xfrm>
          <a:prstGeom prst="ellipse">
            <a:avLst/>
          </a:prstGeom>
          <a:gradFill flip="none" rotWithShape="1">
            <a:gsLst>
              <a:gs pos="33000">
                <a:srgbClr val="A603AB">
                  <a:alpha val="3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otched Right Arrow 18">
            <a:extLst>
              <a:ext uri="{FF2B5EF4-FFF2-40B4-BE49-F238E27FC236}">
                <a16:creationId xmlns:a16="http://schemas.microsoft.com/office/drawing/2014/main" id="{B65506F4-0440-4C12-B814-27139CD21646}"/>
              </a:ext>
            </a:extLst>
          </p:cNvPr>
          <p:cNvSpPr/>
          <p:nvPr/>
        </p:nvSpPr>
        <p:spPr>
          <a:xfrm rot="8364207">
            <a:off x="3880759" y="2042926"/>
            <a:ext cx="2182993" cy="838200"/>
          </a:xfrm>
          <a:prstGeom prst="notchedRightArrow">
            <a:avLst/>
          </a:prstGeom>
          <a:gradFill flip="none" rotWithShape="1">
            <a:gsLst>
              <a:gs pos="33000">
                <a:srgbClr val="A603AB">
                  <a:alpha val="3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18">
            <a:extLst>
              <a:ext uri="{FF2B5EF4-FFF2-40B4-BE49-F238E27FC236}">
                <a16:creationId xmlns:a16="http://schemas.microsoft.com/office/drawing/2014/main" id="{93072420-875F-4E87-A422-AB9A3920092C}"/>
              </a:ext>
            </a:extLst>
          </p:cNvPr>
          <p:cNvSpPr/>
          <p:nvPr/>
        </p:nvSpPr>
        <p:spPr>
          <a:xfrm rot="2096510">
            <a:off x="6859356" y="2145205"/>
            <a:ext cx="1998901" cy="838200"/>
          </a:xfrm>
          <a:prstGeom prst="notchedRightArrow">
            <a:avLst/>
          </a:prstGeom>
          <a:gradFill flip="none" rotWithShape="1">
            <a:gsLst>
              <a:gs pos="33000">
                <a:srgbClr val="A603AB">
                  <a:alpha val="3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D:\various picture\dfvghji.jpg">
            <a:extLst>
              <a:ext uri="{FF2B5EF4-FFF2-40B4-BE49-F238E27FC236}">
                <a16:creationId xmlns:a16="http://schemas.microsoft.com/office/drawing/2014/main" id="{7F29CEFE-E9A8-4E82-AD88-D856FEF8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3990" y="3280101"/>
            <a:ext cx="2866118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Users\DPE\Downloads\kom1.jpg">
            <a:extLst>
              <a:ext uri="{FF2B5EF4-FFF2-40B4-BE49-F238E27FC236}">
                <a16:creationId xmlns:a16="http://schemas.microsoft.com/office/drawing/2014/main" id="{B04699F4-8C97-48CE-99F3-7FEF141B7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8503" y="3308676"/>
            <a:ext cx="2203010" cy="2000250"/>
          </a:xfrm>
          <a:prstGeom prst="rect">
            <a:avLst/>
          </a:prstGeom>
          <a:noFill/>
        </p:spPr>
      </p:pic>
      <p:pic>
        <p:nvPicPr>
          <p:cNvPr id="9" name="Picture 4" descr="C:\Users\DPE\Downloads\kola.jpg">
            <a:extLst>
              <a:ext uri="{FF2B5EF4-FFF2-40B4-BE49-F238E27FC236}">
                <a16:creationId xmlns:a16="http://schemas.microsoft.com/office/drawing/2014/main" id="{CC9492D3-EF86-40AD-8B35-7EEA1F098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4307" y="3308676"/>
            <a:ext cx="2971800" cy="2000250"/>
          </a:xfrm>
          <a:prstGeom prst="rect">
            <a:avLst/>
          </a:prstGeom>
          <a:solidFill>
            <a:srgbClr val="92D050"/>
          </a:solidFill>
          <a:ln w="28575">
            <a:solidFill>
              <a:srgbClr val="00206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849D28-59D8-4993-AED7-8971AFBF40AA}"/>
              </a:ext>
            </a:extLst>
          </p:cNvPr>
          <p:cNvSpPr txBox="1"/>
          <p:nvPr/>
        </p:nvSpPr>
        <p:spPr>
          <a:xfrm>
            <a:off x="2235015" y="5464817"/>
            <a:ext cx="2064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DE1398-AE9D-4639-B3DB-0E56C1936F9F}"/>
              </a:ext>
            </a:extLst>
          </p:cNvPr>
          <p:cNvSpPr txBox="1"/>
          <p:nvPr/>
        </p:nvSpPr>
        <p:spPr>
          <a:xfrm>
            <a:off x="5348036" y="5479679"/>
            <a:ext cx="220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6535-AC19-4702-B453-B945306C25E0}"/>
              </a:ext>
            </a:extLst>
          </p:cNvPr>
          <p:cNvSpPr txBox="1"/>
          <p:nvPr/>
        </p:nvSpPr>
        <p:spPr>
          <a:xfrm>
            <a:off x="8298931" y="5464816"/>
            <a:ext cx="2064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 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B20E74-11CD-4ED8-8DAD-5C6246C55829}"/>
              </a:ext>
            </a:extLst>
          </p:cNvPr>
          <p:cNvSpPr txBox="1"/>
          <p:nvPr/>
        </p:nvSpPr>
        <p:spPr>
          <a:xfrm>
            <a:off x="3152257" y="6247367"/>
            <a:ext cx="65404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রহমান,সহকারি শিক্ষক,ফুড়ারপার সরকারি প্রাথমিক বিদ্যালয়,কোম্পানীগঞ্জ,সিলেট।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1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  <p:bldP spid="5" grpId="0" animBg="1"/>
      <p:bldP spid="10" grpId="0"/>
      <p:bldP spid="11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EA5446-FB1D-483C-81E3-A30A06726D61}"/>
              </a:ext>
            </a:extLst>
          </p:cNvPr>
          <p:cNvSpPr txBox="1"/>
          <p:nvPr/>
        </p:nvSpPr>
        <p:spPr>
          <a:xfrm>
            <a:off x="3152257" y="6247367"/>
            <a:ext cx="65404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রহমান,সহকারি শিক্ষক,ফুড়ারপার সরকারি প্রাথমিক বিদ্যালয়,কোম্পানীগঞ্জ,সিলেট।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441C0-0D42-4208-BF32-9B0EE45E8CAF}"/>
              </a:ext>
            </a:extLst>
          </p:cNvPr>
          <p:cNvSpPr txBox="1"/>
          <p:nvPr/>
        </p:nvSpPr>
        <p:spPr>
          <a:xfrm>
            <a:off x="4459706" y="320842"/>
            <a:ext cx="256673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61E70-424F-479F-B4C3-2A7541115205}"/>
              </a:ext>
            </a:extLst>
          </p:cNvPr>
          <p:cNvSpPr txBox="1"/>
          <p:nvPr/>
        </p:nvSpPr>
        <p:spPr>
          <a:xfrm>
            <a:off x="1155031" y="1028342"/>
            <a:ext cx="9881937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কিছু ফলের 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দেওয়া হল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ছক মোতাবেক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তোমার খাতায়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55A4D-1341-4D7A-8AAB-29F6C2F6F467}"/>
              </a:ext>
            </a:extLst>
          </p:cNvPr>
          <p:cNvSpPr txBox="1"/>
          <p:nvPr/>
        </p:nvSpPr>
        <p:spPr>
          <a:xfrm>
            <a:off x="2628900" y="2228671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আম, কমলা, জলপাই, পেয়ারা, আমড়া, লিচু, কাঁঠাল, বেল, বরই, পেঁপে, কলা, নারকেল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" name="Table 7">
            <a:extLst>
              <a:ext uri="{FF2B5EF4-FFF2-40B4-BE49-F238E27FC236}">
                <a16:creationId xmlns:a16="http://schemas.microsoft.com/office/drawing/2014/main" id="{A8ED6154-8840-420D-BED3-C7C3566A0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113733"/>
              </p:ext>
            </p:extLst>
          </p:nvPr>
        </p:nvGraphicFramePr>
        <p:xfrm>
          <a:off x="1449806" y="3521242"/>
          <a:ext cx="9292388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4826">
                  <a:extLst>
                    <a:ext uri="{9D8B030D-6E8A-4147-A177-3AD203B41FA5}">
                      <a16:colId xmlns:a16="http://schemas.microsoft.com/office/drawing/2014/main" val="455704144"/>
                    </a:ext>
                  </a:extLst>
                </a:gridCol>
                <a:gridCol w="3173781">
                  <a:extLst>
                    <a:ext uri="{9D8B030D-6E8A-4147-A177-3AD203B41FA5}">
                      <a16:colId xmlns:a16="http://schemas.microsoft.com/office/drawing/2014/main" val="2181136454"/>
                    </a:ext>
                  </a:extLst>
                </a:gridCol>
                <a:gridCol w="3173781">
                  <a:extLst>
                    <a:ext uri="{9D8B030D-6E8A-4147-A177-3AD203B41FA5}">
                      <a16:colId xmlns:a16="http://schemas.microsoft.com/office/drawing/2014/main" val="1946904217"/>
                    </a:ext>
                  </a:extLst>
                </a:gridCol>
              </a:tblGrid>
              <a:tr h="325509">
                <a:tc>
                  <a:txBody>
                    <a:bodyPr/>
                    <a:lstStyle/>
                    <a:p>
                      <a:r>
                        <a:rPr lang="bn-IN" sz="2800" dirty="0"/>
                        <a:t>গ্রীষ্মকালীন ফল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/>
                        <a:t>শীতকালীন ফল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/>
                        <a:t>বারোমাসি ফল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762576"/>
                  </a:ext>
                </a:extLst>
              </a:tr>
              <a:tr h="342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263587"/>
                  </a:ext>
                </a:extLst>
              </a:tr>
              <a:tr h="3429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525664"/>
                  </a:ext>
                </a:extLst>
              </a:tr>
              <a:tr h="3429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0353"/>
                  </a:ext>
                </a:extLst>
              </a:tr>
              <a:tr h="3429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339405"/>
                  </a:ext>
                </a:extLst>
              </a:tr>
              <a:tr h="3429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237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02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646B09-BEB3-4090-9E1E-637D17A66416}"/>
              </a:ext>
            </a:extLst>
          </p:cNvPr>
          <p:cNvSpPr txBox="1"/>
          <p:nvPr/>
        </p:nvSpPr>
        <p:spPr>
          <a:xfrm>
            <a:off x="1899133" y="336568"/>
            <a:ext cx="6801852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বোর্ডে এসে সটিক উত্তরটি গুলো লেখ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2169B3-2ED2-4FB0-8229-420DB71CC20C}"/>
              </a:ext>
            </a:extLst>
          </p:cNvPr>
          <p:cNvSpPr txBox="1"/>
          <p:nvPr/>
        </p:nvSpPr>
        <p:spPr>
          <a:xfrm>
            <a:off x="9496927" y="368968"/>
            <a:ext cx="181275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382D3F-58F9-44F5-9B6C-B9641D80B28F}"/>
              </a:ext>
            </a:extLst>
          </p:cNvPr>
          <p:cNvSpPr txBox="1"/>
          <p:nvPr/>
        </p:nvSpPr>
        <p:spPr>
          <a:xfrm>
            <a:off x="2999872" y="1342252"/>
            <a:ext cx="473242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কী আছে?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C5E493-7D13-469C-9481-523BFEEB6C09}"/>
              </a:ext>
            </a:extLst>
          </p:cNvPr>
          <p:cNvSpPr txBox="1"/>
          <p:nvPr/>
        </p:nvSpPr>
        <p:spPr>
          <a:xfrm>
            <a:off x="3023936" y="2115550"/>
            <a:ext cx="19972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আমিষ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672E59-EE36-4FE1-9367-0CAC1C0A4A26}"/>
              </a:ext>
            </a:extLst>
          </p:cNvPr>
          <p:cNvSpPr txBox="1"/>
          <p:nvPr/>
        </p:nvSpPr>
        <p:spPr>
          <a:xfrm>
            <a:off x="3023936" y="2825731"/>
            <a:ext cx="19972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গ) ভিটামিন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D75C6B-439B-445B-A773-7C38261CFB19}"/>
              </a:ext>
            </a:extLst>
          </p:cNvPr>
          <p:cNvSpPr txBox="1"/>
          <p:nvPr/>
        </p:nvSpPr>
        <p:spPr>
          <a:xfrm>
            <a:off x="5622756" y="2138979"/>
            <a:ext cx="199724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চর্বি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465E17-3F3E-4772-99AB-7D952C410794}"/>
              </a:ext>
            </a:extLst>
          </p:cNvPr>
          <p:cNvSpPr txBox="1"/>
          <p:nvPr/>
        </p:nvSpPr>
        <p:spPr>
          <a:xfrm>
            <a:off x="5622754" y="2825730"/>
            <a:ext cx="19972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 শর্করা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347994-7C1F-4A4D-9C3C-4B830869460C}"/>
              </a:ext>
            </a:extLst>
          </p:cNvPr>
          <p:cNvSpPr txBox="1"/>
          <p:nvPr/>
        </p:nvSpPr>
        <p:spPr>
          <a:xfrm>
            <a:off x="3023936" y="3749525"/>
            <a:ext cx="476049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২.গ্রীষ্মকালীন ফল কোনটি?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B2461-FF51-42F7-8BE0-5B933E0E94C7}"/>
              </a:ext>
            </a:extLst>
          </p:cNvPr>
          <p:cNvSpPr txBox="1"/>
          <p:nvPr/>
        </p:nvSpPr>
        <p:spPr>
          <a:xfrm>
            <a:off x="3023936" y="4622066"/>
            <a:ext cx="19972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কলা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845392-27E8-4BF1-8738-F1837534C28A}"/>
              </a:ext>
            </a:extLst>
          </p:cNvPr>
          <p:cNvSpPr txBox="1"/>
          <p:nvPr/>
        </p:nvSpPr>
        <p:spPr>
          <a:xfrm>
            <a:off x="5622754" y="4603442"/>
            <a:ext cx="19972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খ) লিচু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814D5F-F3F9-4607-A5F6-99764605B24C}"/>
              </a:ext>
            </a:extLst>
          </p:cNvPr>
          <p:cNvSpPr txBox="1"/>
          <p:nvPr/>
        </p:nvSpPr>
        <p:spPr>
          <a:xfrm>
            <a:off x="3023936" y="5360071"/>
            <a:ext cx="19972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বরই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0AE835-1AD6-4D3E-B54D-B5467EE0E642}"/>
              </a:ext>
            </a:extLst>
          </p:cNvPr>
          <p:cNvSpPr txBox="1"/>
          <p:nvPr/>
        </p:nvSpPr>
        <p:spPr>
          <a:xfrm>
            <a:off x="5622754" y="5360070"/>
            <a:ext cx="19972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 জলপাই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278BFDD7-2840-46B9-B4B8-4A7DC7D379EC}"/>
              </a:ext>
            </a:extLst>
          </p:cNvPr>
          <p:cNvSpPr/>
          <p:nvPr/>
        </p:nvSpPr>
        <p:spPr>
          <a:xfrm rot="18228618">
            <a:off x="6801851" y="4600341"/>
            <a:ext cx="513347" cy="327490"/>
          </a:xfrm>
          <a:prstGeom prst="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-Shape 17">
            <a:extLst>
              <a:ext uri="{FF2B5EF4-FFF2-40B4-BE49-F238E27FC236}">
                <a16:creationId xmlns:a16="http://schemas.microsoft.com/office/drawing/2014/main" id="{C8604AFB-0C31-4E3E-A148-C9F87A62E10F}"/>
              </a:ext>
            </a:extLst>
          </p:cNvPr>
          <p:cNvSpPr/>
          <p:nvPr/>
        </p:nvSpPr>
        <p:spPr>
          <a:xfrm rot="18228618">
            <a:off x="4764507" y="2875600"/>
            <a:ext cx="513347" cy="327490"/>
          </a:xfrm>
          <a:prstGeom prst="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0275CB-9DFF-4597-8114-D4B96C253D7B}"/>
              </a:ext>
            </a:extLst>
          </p:cNvPr>
          <p:cNvSpPr txBox="1"/>
          <p:nvPr/>
        </p:nvSpPr>
        <p:spPr>
          <a:xfrm>
            <a:off x="2825754" y="6156798"/>
            <a:ext cx="65404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রহমান,সহকারি শিক্ষক,ফুড়ারপার সরকারি প্রাথমিক বিদ্যালয়,কোম্পানীগঞ্জ,সিলেট।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0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503E07-AB93-48D4-B718-A27E525D5D67}"/>
              </a:ext>
            </a:extLst>
          </p:cNvPr>
          <p:cNvSpPr txBox="1"/>
          <p:nvPr/>
        </p:nvSpPr>
        <p:spPr>
          <a:xfrm>
            <a:off x="3408945" y="438622"/>
            <a:ext cx="446371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১.শীতকালীন ফল কোনটি?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F067AE-38AA-4803-9FC0-630FD9A77B1A}"/>
              </a:ext>
            </a:extLst>
          </p:cNvPr>
          <p:cNvSpPr txBox="1"/>
          <p:nvPr/>
        </p:nvSpPr>
        <p:spPr>
          <a:xfrm>
            <a:off x="3408944" y="3255596"/>
            <a:ext cx="4463719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২.বারোমাসি ফল কোনটি?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C00E28-42BD-4121-B210-19AB7D0096AE}"/>
              </a:ext>
            </a:extLst>
          </p:cNvPr>
          <p:cNvSpPr txBox="1"/>
          <p:nvPr/>
        </p:nvSpPr>
        <p:spPr>
          <a:xfrm>
            <a:off x="3408945" y="1422684"/>
            <a:ext cx="19972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কলা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8654F3-A8C7-4981-B438-57DB536DAEF0}"/>
              </a:ext>
            </a:extLst>
          </p:cNvPr>
          <p:cNvSpPr txBox="1"/>
          <p:nvPr/>
        </p:nvSpPr>
        <p:spPr>
          <a:xfrm>
            <a:off x="5875419" y="1434398"/>
            <a:ext cx="19972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লিচু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9DC0F9-732C-4A80-A0ED-5F743C7AE7D0}"/>
              </a:ext>
            </a:extLst>
          </p:cNvPr>
          <p:cNvSpPr txBox="1"/>
          <p:nvPr/>
        </p:nvSpPr>
        <p:spPr>
          <a:xfrm>
            <a:off x="3408945" y="2210917"/>
            <a:ext cx="19972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গ) বরই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4E6321-EAAA-4325-ACBA-52B023CA8AD4}"/>
              </a:ext>
            </a:extLst>
          </p:cNvPr>
          <p:cNvSpPr txBox="1"/>
          <p:nvPr/>
        </p:nvSpPr>
        <p:spPr>
          <a:xfrm>
            <a:off x="5875419" y="2164526"/>
            <a:ext cx="19972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 আমড়া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7592A-FC99-485D-861D-2553B091226B}"/>
              </a:ext>
            </a:extLst>
          </p:cNvPr>
          <p:cNvSpPr txBox="1"/>
          <p:nvPr/>
        </p:nvSpPr>
        <p:spPr>
          <a:xfrm>
            <a:off x="3408945" y="4176112"/>
            <a:ext cx="19972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ক) কলা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544C47-BB68-486E-88AF-B9F7C455B813}"/>
              </a:ext>
            </a:extLst>
          </p:cNvPr>
          <p:cNvSpPr txBox="1"/>
          <p:nvPr/>
        </p:nvSpPr>
        <p:spPr>
          <a:xfrm>
            <a:off x="5875420" y="4176111"/>
            <a:ext cx="19972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লিচু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E0B3E-5F79-4DC1-9F13-533DCB89A6D0}"/>
              </a:ext>
            </a:extLst>
          </p:cNvPr>
          <p:cNvSpPr txBox="1"/>
          <p:nvPr/>
        </p:nvSpPr>
        <p:spPr>
          <a:xfrm>
            <a:off x="3408945" y="4930298"/>
            <a:ext cx="19972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বরই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FDADA0-3CFE-48E0-A970-69795DACBC49}"/>
              </a:ext>
            </a:extLst>
          </p:cNvPr>
          <p:cNvSpPr txBox="1"/>
          <p:nvPr/>
        </p:nvSpPr>
        <p:spPr>
          <a:xfrm>
            <a:off x="5875419" y="4913728"/>
            <a:ext cx="19972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 জুলপাই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653F4C5D-B833-49EA-A5F0-6DCA426A0E3E}"/>
              </a:ext>
            </a:extLst>
          </p:cNvPr>
          <p:cNvSpPr/>
          <p:nvPr/>
        </p:nvSpPr>
        <p:spPr>
          <a:xfrm rot="18228618">
            <a:off x="4680426" y="2240577"/>
            <a:ext cx="513347" cy="327490"/>
          </a:xfrm>
          <a:prstGeom prst="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43A1464C-1E51-4FB7-9C5C-EA7B111F53F2}"/>
              </a:ext>
            </a:extLst>
          </p:cNvPr>
          <p:cNvSpPr/>
          <p:nvPr/>
        </p:nvSpPr>
        <p:spPr>
          <a:xfrm rot="18228618">
            <a:off x="4826375" y="4214050"/>
            <a:ext cx="513347" cy="327490"/>
          </a:xfrm>
          <a:prstGeom prst="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B6492F-BD1B-4861-BD40-C0C04D205EF1}"/>
              </a:ext>
            </a:extLst>
          </p:cNvPr>
          <p:cNvSpPr txBox="1"/>
          <p:nvPr/>
        </p:nvSpPr>
        <p:spPr>
          <a:xfrm>
            <a:off x="3152257" y="6247367"/>
            <a:ext cx="65404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রহমান,সহকারি শিক্ষক,ফুড়ারপার সরকারি প্রাথমিক বিদ্যালয়,কোম্পানীগঞ্জ,সিলেট।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750A5B-8EEB-48E7-8B6C-156411FE25EC}"/>
              </a:ext>
            </a:extLst>
          </p:cNvPr>
          <p:cNvSpPr txBox="1"/>
          <p:nvPr/>
        </p:nvSpPr>
        <p:spPr>
          <a:xfrm>
            <a:off x="3320718" y="224590"/>
            <a:ext cx="4892842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2C10A5-2518-4024-BE25-C85BF4A2A6F8}"/>
              </a:ext>
            </a:extLst>
          </p:cNvPr>
          <p:cNvSpPr txBox="1"/>
          <p:nvPr/>
        </p:nvSpPr>
        <p:spPr>
          <a:xfrm>
            <a:off x="1754942" y="1026041"/>
            <a:ext cx="939265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পাঠ্যবইয়ের ৪৮ ও ৪৯ নং পৃষ্টা খোলে নিরবে পড়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816F8-B4B4-423A-BD5B-2EDC9831D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05000"/>
            <a:ext cx="697831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C691C8-08CE-4FB9-9D95-DFA3CDFFABFD}"/>
              </a:ext>
            </a:extLst>
          </p:cNvPr>
          <p:cNvSpPr txBox="1"/>
          <p:nvPr/>
        </p:nvSpPr>
        <p:spPr>
          <a:xfrm>
            <a:off x="3181024" y="6264078"/>
            <a:ext cx="65404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রহমান,সহকারি শিক্ষক,ফুড়ারপার সরকারি প্রাথমিক বিদ্যালয়,কোম্পানীগঞ্জ,সিলেট।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0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E26777-717E-4BA3-85B9-1AFB40E8604B}"/>
              </a:ext>
            </a:extLst>
          </p:cNvPr>
          <p:cNvSpPr txBox="1"/>
          <p:nvPr/>
        </p:nvSpPr>
        <p:spPr>
          <a:xfrm>
            <a:off x="5085347" y="240631"/>
            <a:ext cx="18288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1D0741-7819-4F10-9B3F-38B236A9C47D}"/>
              </a:ext>
            </a:extLst>
          </p:cNvPr>
          <p:cNvSpPr txBox="1"/>
          <p:nvPr/>
        </p:nvSpPr>
        <p:spPr>
          <a:xfrm>
            <a:off x="2951741" y="1516920"/>
            <a:ext cx="6031831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প্রশ্নের উত্তর গুলো খাতায় লিখ?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3D9D4-0E83-4D39-A33A-AF1EC39E90C7}"/>
              </a:ext>
            </a:extLst>
          </p:cNvPr>
          <p:cNvSpPr txBox="1"/>
          <p:nvPr/>
        </p:nvSpPr>
        <p:spPr>
          <a:xfrm>
            <a:off x="2951742" y="3863291"/>
            <a:ext cx="603183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F751C5-481D-47C9-A410-B267A99F20C3}"/>
              </a:ext>
            </a:extLst>
          </p:cNvPr>
          <p:cNvSpPr txBox="1"/>
          <p:nvPr/>
        </p:nvSpPr>
        <p:spPr>
          <a:xfrm>
            <a:off x="2951745" y="4760405"/>
            <a:ext cx="603183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FB433-20DC-4665-A249-17E1939A6205}"/>
              </a:ext>
            </a:extLst>
          </p:cNvPr>
          <p:cNvSpPr txBox="1"/>
          <p:nvPr/>
        </p:nvSpPr>
        <p:spPr>
          <a:xfrm>
            <a:off x="2951740" y="2534651"/>
            <a:ext cx="6031831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১.মৌসুমি ফল গুলোকে কয়ভাগে ভাগ করা যায়।প্রত্যেক প্রকারের নাম লিখ?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41A1E3-EC86-4403-B103-908B6326C72C}"/>
              </a:ext>
            </a:extLst>
          </p:cNvPr>
          <p:cNvSpPr txBox="1"/>
          <p:nvPr/>
        </p:nvSpPr>
        <p:spPr>
          <a:xfrm>
            <a:off x="2697413" y="6255694"/>
            <a:ext cx="65404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রহমান,সহকারি শিক্ষক,ফুড়ারপার সরকারি প্রাথমিক বিদ্যালয়,কোম্পানীগঞ্জ,সিলেট।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63EB5-C64F-47EF-8A37-6B833A207D91}"/>
              </a:ext>
            </a:extLst>
          </p:cNvPr>
          <p:cNvSpPr txBox="1"/>
          <p:nvPr/>
        </p:nvSpPr>
        <p:spPr>
          <a:xfrm>
            <a:off x="5113421" y="261899"/>
            <a:ext cx="2398295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7C601-04A2-47B1-885A-370DE0D7D743}"/>
              </a:ext>
            </a:extLst>
          </p:cNvPr>
          <p:cNvSpPr txBox="1"/>
          <p:nvPr/>
        </p:nvSpPr>
        <p:spPr>
          <a:xfrm>
            <a:off x="2566738" y="4807984"/>
            <a:ext cx="792479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মৌসুমি ফলগুলোর মধ্যে কোন ফল গুলো তোমার ভাল লাগে,কেন ভাল লাগে তা বাড়ি থেকে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ction Button: Go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42A1A25-B032-4A7D-8DCD-BC717AFE9816}"/>
              </a:ext>
            </a:extLst>
          </p:cNvPr>
          <p:cNvSpPr/>
          <p:nvPr/>
        </p:nvSpPr>
        <p:spPr>
          <a:xfrm>
            <a:off x="2951748" y="1155031"/>
            <a:ext cx="6721642" cy="3513221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091EF-8D30-47F2-B43E-93F962DDC5FC}"/>
              </a:ext>
            </a:extLst>
          </p:cNvPr>
          <p:cNvSpPr txBox="1"/>
          <p:nvPr/>
        </p:nvSpPr>
        <p:spPr>
          <a:xfrm>
            <a:off x="2697413" y="6255694"/>
            <a:ext cx="65404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রহমান,সহকারি শিক্ষক,ফুড়ারপার সরকারি প্রাথমিক বিদ্যালয়,কোম্পানীগঞ্জ,সিলেট।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007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C3C31E8-4B4F-4B34-BABB-6120FB71E2BB}"/>
              </a:ext>
            </a:extLst>
          </p:cNvPr>
          <p:cNvSpPr txBox="1"/>
          <p:nvPr/>
        </p:nvSpPr>
        <p:spPr>
          <a:xfrm>
            <a:off x="1018687" y="3152766"/>
            <a:ext cx="5287196" cy="28623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ফুড়ারপার সরকারি প্রাথমিক বিদ্যালয়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কোম্পানীগঞ্জ,সিলেট।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মোবাইলঃ০১৭১৫৭২১০৮১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Email:aziburrahman6231@gmail.com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6AD529-ABB4-41FE-82FB-5E238906C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99">
            <a:off x="6519286" y="2087561"/>
            <a:ext cx="724050" cy="38892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A14D9A-6A6A-4E2A-B858-5926EEB3739F}"/>
              </a:ext>
            </a:extLst>
          </p:cNvPr>
          <p:cNvSpPr txBox="1"/>
          <p:nvPr/>
        </p:nvSpPr>
        <p:spPr>
          <a:xfrm>
            <a:off x="4571999" y="423333"/>
            <a:ext cx="2352851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/>
              <a:t>পরিচিতি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10722-66BC-4490-B66D-5D8B2DB79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58" y="651650"/>
            <a:ext cx="1979662" cy="233787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F474D3-7A9E-4F96-BB93-CE3EC9C7C7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18414" r="3754" b="15749"/>
          <a:stretch/>
        </p:blipFill>
        <p:spPr>
          <a:xfrm>
            <a:off x="8272970" y="363322"/>
            <a:ext cx="1862666" cy="240047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1C84B5-B8D0-4136-87E7-E8919404E219}"/>
              </a:ext>
            </a:extLst>
          </p:cNvPr>
          <p:cNvSpPr txBox="1"/>
          <p:nvPr/>
        </p:nvSpPr>
        <p:spPr>
          <a:xfrm>
            <a:off x="7456736" y="3097382"/>
            <a:ext cx="4248513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অধ্যায়ঃ৭,খাদ্য</a:t>
            </a:r>
          </a:p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ৌসুমি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ফলের শ্রেণিবিন্যাস</a:t>
            </a:r>
          </a:p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</a:p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তারিখঃ০০/০০/২০২০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3BB84E-671B-4969-A17C-D8B4BAF94CD5}"/>
              </a:ext>
            </a:extLst>
          </p:cNvPr>
          <p:cNvSpPr txBox="1"/>
          <p:nvPr/>
        </p:nvSpPr>
        <p:spPr>
          <a:xfrm>
            <a:off x="3595145" y="6234016"/>
            <a:ext cx="65404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রহমান,সহকারি শিক্ষক,ফুড়ারপার সরকারি প্রাথমিক বিদ্যালয়,কোম্পানীগঞ্জ,সিলেট।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03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D47466-55EA-44F1-9AE2-060ADB36B41C}"/>
              </a:ext>
            </a:extLst>
          </p:cNvPr>
          <p:cNvSpPr txBox="1"/>
          <p:nvPr/>
        </p:nvSpPr>
        <p:spPr>
          <a:xfrm>
            <a:off x="2697413" y="6255694"/>
            <a:ext cx="65404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রহমান,সহকারি শিক্ষক,ফুড়ারপার সরকারি প্রাথমিক বিদ্যালয়,কোম্পানীগঞ্জ,সিলেট।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E1FB81-2B1C-4F75-9D31-EA99E0EDD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955" y="2255760"/>
            <a:ext cx="4652090" cy="3461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C722D1-B088-49A8-97DE-8E9483AC22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183" flipH="1">
            <a:off x="4770765" y="253794"/>
            <a:ext cx="1896968" cy="1205231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B740552F-2383-4E82-98FB-6A496FFE46A9}"/>
              </a:ext>
            </a:extLst>
          </p:cNvPr>
          <p:cNvSpPr txBox="1"/>
          <p:nvPr/>
        </p:nvSpPr>
        <p:spPr>
          <a:xfrm>
            <a:off x="2438641" y="133243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589345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949B57-9045-42DA-9666-6F2542F81C62}"/>
              </a:ext>
            </a:extLst>
          </p:cNvPr>
          <p:cNvSpPr txBox="1"/>
          <p:nvPr/>
        </p:nvSpPr>
        <p:spPr>
          <a:xfrm>
            <a:off x="937146" y="388961"/>
            <a:ext cx="10317707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য়,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43EF4-04C7-4023-8102-31858CCEFAF6}"/>
              </a:ext>
            </a:extLst>
          </p:cNvPr>
          <p:cNvSpPr txBox="1"/>
          <p:nvPr/>
        </p:nvSpPr>
        <p:spPr>
          <a:xfrm>
            <a:off x="2745857" y="6234805"/>
            <a:ext cx="65404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রহমান,সহকারি শিক্ষক,ফুড়ারপার সরকারি প্রাথমিক বিদ্যালয়,কোম্পানীগঞ্জ,সিলেট।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96652FCB-34B3-438D-8585-FC62B13D7E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024534"/>
              </p:ext>
            </p:extLst>
          </p:nvPr>
        </p:nvGraphicFramePr>
        <p:xfrm>
          <a:off x="2268538" y="2165350"/>
          <a:ext cx="775335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Packager Shell Object" showAsIcon="1" r:id="rId3" imgW="1636920" imgH="551520" progId="Package">
                  <p:embed/>
                </p:oleObj>
              </mc:Choice>
              <mc:Fallback>
                <p:oleObj name="Packager Shell Object" showAsIcon="1" r:id="rId3" imgW="1636920" imgH="551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8538" y="2165350"/>
                        <a:ext cx="7753350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1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908BFA-AB53-4B34-96CE-492283680CE5}"/>
              </a:ext>
            </a:extLst>
          </p:cNvPr>
          <p:cNvSpPr txBox="1"/>
          <p:nvPr/>
        </p:nvSpPr>
        <p:spPr>
          <a:xfrm>
            <a:off x="2687944" y="140688"/>
            <a:ext cx="576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আমরা কী দেখতে পাচ্ছি?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DPE\Downloads\pp.jpg">
            <a:extLst>
              <a:ext uri="{FF2B5EF4-FFF2-40B4-BE49-F238E27FC236}">
                <a16:creationId xmlns:a16="http://schemas.microsoft.com/office/drawing/2014/main" id="{15A2472A-6FEC-49AB-B3B0-2770F469C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799" y="842024"/>
            <a:ext cx="2466975" cy="1752600"/>
          </a:xfrm>
          <a:prstGeom prst="rect">
            <a:avLst/>
          </a:prstGeom>
          <a:noFill/>
        </p:spPr>
      </p:pic>
      <p:pic>
        <p:nvPicPr>
          <p:cNvPr id="5" name="Picture 3" descr="C:\Users\DPE\Downloads\kola.jpg">
            <a:extLst>
              <a:ext uri="{FF2B5EF4-FFF2-40B4-BE49-F238E27FC236}">
                <a16:creationId xmlns:a16="http://schemas.microsoft.com/office/drawing/2014/main" id="{F9491291-8064-4A77-92A6-F08863FF8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4334" y="877804"/>
            <a:ext cx="2548466" cy="1752600"/>
          </a:xfrm>
          <a:prstGeom prst="rect">
            <a:avLst/>
          </a:prstGeom>
          <a:noFill/>
        </p:spPr>
      </p:pic>
      <p:pic>
        <p:nvPicPr>
          <p:cNvPr id="6" name="Picture 8" descr="C:\Users\DPE\Downloads\kat2.jpg">
            <a:extLst>
              <a:ext uri="{FF2B5EF4-FFF2-40B4-BE49-F238E27FC236}">
                <a16:creationId xmlns:a16="http://schemas.microsoft.com/office/drawing/2014/main" id="{B4BEF791-93F8-4734-956F-CD66DC1ED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9360" y="788867"/>
            <a:ext cx="2593976" cy="1789716"/>
          </a:xfrm>
          <a:prstGeom prst="rect">
            <a:avLst/>
          </a:prstGeom>
          <a:noFill/>
        </p:spPr>
      </p:pic>
      <p:pic>
        <p:nvPicPr>
          <p:cNvPr id="7" name="Picture 5" descr="C:\Users\DPE\Downloads\boi2.jpg">
            <a:extLst>
              <a:ext uri="{FF2B5EF4-FFF2-40B4-BE49-F238E27FC236}">
                <a16:creationId xmlns:a16="http://schemas.microsoft.com/office/drawing/2014/main" id="{39E61B68-00BB-43A1-BFB8-FE32C3F0F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20798" y="3683000"/>
            <a:ext cx="2466975" cy="1895474"/>
          </a:xfrm>
          <a:prstGeom prst="rect">
            <a:avLst/>
          </a:prstGeom>
          <a:noFill/>
        </p:spPr>
      </p:pic>
      <p:pic>
        <p:nvPicPr>
          <p:cNvPr id="8" name="Picture 6" descr="C:\Users\DPE\Downloads\kom.jpg">
            <a:extLst>
              <a:ext uri="{FF2B5EF4-FFF2-40B4-BE49-F238E27FC236}">
                <a16:creationId xmlns:a16="http://schemas.microsoft.com/office/drawing/2014/main" id="{9E274027-48D2-4F89-A9AB-86F255931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7748" y="3682999"/>
            <a:ext cx="2555052" cy="1895475"/>
          </a:xfrm>
          <a:prstGeom prst="rect">
            <a:avLst/>
          </a:prstGeom>
          <a:noFill/>
        </p:spPr>
      </p:pic>
      <p:pic>
        <p:nvPicPr>
          <p:cNvPr id="9" name="Picture 7" descr="C:\Users\DPE\Downloads\peya.jpg">
            <a:extLst>
              <a:ext uri="{FF2B5EF4-FFF2-40B4-BE49-F238E27FC236}">
                <a16:creationId xmlns:a16="http://schemas.microsoft.com/office/drawing/2014/main" id="{BA6A9C17-D586-4FF8-BB4B-989538DD5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51827" y="3682999"/>
            <a:ext cx="2619375" cy="1895475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7696F0-A4EC-4BBD-8263-7C7B50C1D911}"/>
              </a:ext>
            </a:extLst>
          </p:cNvPr>
          <p:cNvSpPr txBox="1"/>
          <p:nvPr/>
        </p:nvSpPr>
        <p:spPr>
          <a:xfrm>
            <a:off x="2029352" y="2630404"/>
            <a:ext cx="1049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পেঁপেঁ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277B8-BCF3-49B0-93AA-C43C4B960859}"/>
              </a:ext>
            </a:extLst>
          </p:cNvPr>
          <p:cNvSpPr txBox="1"/>
          <p:nvPr/>
        </p:nvSpPr>
        <p:spPr>
          <a:xfrm>
            <a:off x="5571067" y="2630404"/>
            <a:ext cx="1049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14B2F0-F178-4CF4-B419-2EC748516957}"/>
              </a:ext>
            </a:extLst>
          </p:cNvPr>
          <p:cNvSpPr txBox="1"/>
          <p:nvPr/>
        </p:nvSpPr>
        <p:spPr>
          <a:xfrm>
            <a:off x="2029352" y="5614252"/>
            <a:ext cx="1049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88B938-EB45-4639-A168-2A07563A39C1}"/>
              </a:ext>
            </a:extLst>
          </p:cNvPr>
          <p:cNvSpPr txBox="1"/>
          <p:nvPr/>
        </p:nvSpPr>
        <p:spPr>
          <a:xfrm>
            <a:off x="5700977" y="5614252"/>
            <a:ext cx="1049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3681F2-45E9-49BE-B9C1-5B9025A30C97}"/>
              </a:ext>
            </a:extLst>
          </p:cNvPr>
          <p:cNvSpPr txBox="1"/>
          <p:nvPr/>
        </p:nvSpPr>
        <p:spPr>
          <a:xfrm>
            <a:off x="9036581" y="2630404"/>
            <a:ext cx="1049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কাঠাঁল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D2780-A77B-49F7-8FA5-646CF48C822A}"/>
              </a:ext>
            </a:extLst>
          </p:cNvPr>
          <p:cNvSpPr txBox="1"/>
          <p:nvPr/>
        </p:nvSpPr>
        <p:spPr>
          <a:xfrm>
            <a:off x="9372602" y="5614253"/>
            <a:ext cx="1049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7AA752-97F2-4020-9A48-4DC545BC469E}"/>
              </a:ext>
            </a:extLst>
          </p:cNvPr>
          <p:cNvSpPr txBox="1"/>
          <p:nvPr/>
        </p:nvSpPr>
        <p:spPr>
          <a:xfrm>
            <a:off x="2745857" y="6234805"/>
            <a:ext cx="65404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রহমান,সহকারি শিক্ষক,ফুড়ারপার সরকারি প্রাথমিক বিদ্যালয়,কোম্পানীগঞ্জ,সিলেট।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PE\Downloads\jam4.jpg">
            <a:extLst>
              <a:ext uri="{FF2B5EF4-FFF2-40B4-BE49-F238E27FC236}">
                <a16:creationId xmlns:a16="http://schemas.microsoft.com/office/drawing/2014/main" id="{B52C6F06-248E-4E71-95F1-A7D6270C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9733" y="1697567"/>
            <a:ext cx="2895600" cy="2438400"/>
          </a:xfrm>
          <a:prstGeom prst="round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A3BE6B-E59A-4A33-8B7F-3BC905011570}"/>
              </a:ext>
            </a:extLst>
          </p:cNvPr>
          <p:cNvSpPr txBox="1"/>
          <p:nvPr/>
        </p:nvSpPr>
        <p:spPr>
          <a:xfrm>
            <a:off x="4921361" y="382201"/>
            <a:ext cx="277038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DPE\Downloads\kom1.jpg">
            <a:extLst>
              <a:ext uri="{FF2B5EF4-FFF2-40B4-BE49-F238E27FC236}">
                <a16:creationId xmlns:a16="http://schemas.microsoft.com/office/drawing/2014/main" id="{9278E54C-1174-438A-9443-98A3F138F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7557" y="1586012"/>
            <a:ext cx="2770389" cy="2661510"/>
          </a:xfrm>
          <a:prstGeom prst="rect">
            <a:avLst/>
          </a:prstGeom>
          <a:noFill/>
        </p:spPr>
      </p:pic>
      <p:pic>
        <p:nvPicPr>
          <p:cNvPr id="5" name="Picture 5" descr="C:\Users\DPE\Downloads\peyar.jpg">
            <a:extLst>
              <a:ext uri="{FF2B5EF4-FFF2-40B4-BE49-F238E27FC236}">
                <a16:creationId xmlns:a16="http://schemas.microsoft.com/office/drawing/2014/main" id="{9570D8A0-CD6C-4B8C-967C-30F5DE3F4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0170" y="1697567"/>
            <a:ext cx="3153659" cy="2362200"/>
          </a:xfrm>
          <a:prstGeom prst="round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862BC8-23BA-4AFF-B6F9-CE55EACFC59D}"/>
              </a:ext>
            </a:extLst>
          </p:cNvPr>
          <p:cNvSpPr txBox="1"/>
          <p:nvPr/>
        </p:nvSpPr>
        <p:spPr>
          <a:xfrm>
            <a:off x="4440407" y="4924279"/>
            <a:ext cx="396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মৌসুমি ফলের শ্রেণিবিন্যাস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E0A06-2D7B-4271-970C-A6D2CD488CA4}"/>
              </a:ext>
            </a:extLst>
          </p:cNvPr>
          <p:cNvSpPr txBox="1"/>
          <p:nvPr/>
        </p:nvSpPr>
        <p:spPr>
          <a:xfrm>
            <a:off x="3152257" y="6247367"/>
            <a:ext cx="65404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রহমান,সহকারি শিক্ষক,ফুড়ারপার সরকারি প্রাথমিক বিদ্যালয়,কোম্পানীগঞ্জ,সিলেট।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3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E83ED3-63A1-4CEC-B78C-D2500C83FEA9}"/>
              </a:ext>
            </a:extLst>
          </p:cNvPr>
          <p:cNvSpPr/>
          <p:nvPr/>
        </p:nvSpPr>
        <p:spPr>
          <a:xfrm>
            <a:off x="4556309" y="385914"/>
            <a:ext cx="232704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EFF648-7E7C-4A7A-A8AC-A583748C8287}"/>
              </a:ext>
            </a:extLst>
          </p:cNvPr>
          <p:cNvSpPr txBox="1"/>
          <p:nvPr/>
        </p:nvSpPr>
        <p:spPr>
          <a:xfrm>
            <a:off x="2310344" y="1309244"/>
            <a:ext cx="485434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B51D29-9DEB-473E-94B7-BC892750B1DE}"/>
              </a:ext>
            </a:extLst>
          </p:cNvPr>
          <p:cNvGrpSpPr/>
          <p:nvPr/>
        </p:nvGrpSpPr>
        <p:grpSpPr>
          <a:xfrm>
            <a:off x="1524000" y="2239102"/>
            <a:ext cx="9323057" cy="3309654"/>
            <a:chOff x="1210231" y="2539048"/>
            <a:chExt cx="8834721" cy="3309654"/>
          </a:xfrm>
        </p:grpSpPr>
        <p:sp>
          <p:nvSpPr>
            <p:cNvPr id="5" name="Freeform 37">
              <a:extLst>
                <a:ext uri="{FF2B5EF4-FFF2-40B4-BE49-F238E27FC236}">
                  <a16:creationId xmlns:a16="http://schemas.microsoft.com/office/drawing/2014/main" id="{706D8E4A-9202-490A-BD81-B83CF5EEB70F}"/>
                </a:ext>
              </a:extLst>
            </p:cNvPr>
            <p:cNvSpPr/>
            <p:nvPr/>
          </p:nvSpPr>
          <p:spPr>
            <a:xfrm>
              <a:off x="1210231" y="2539048"/>
              <a:ext cx="1213375" cy="1141424"/>
            </a:xfrm>
            <a:custGeom>
              <a:avLst/>
              <a:gdLst>
                <a:gd name="connsiteX0" fmla="*/ 0 w 1085744"/>
                <a:gd name="connsiteY0" fmla="*/ 0 h 760021"/>
                <a:gd name="connsiteX1" fmla="*/ 705734 w 1085744"/>
                <a:gd name="connsiteY1" fmla="*/ 0 h 760021"/>
                <a:gd name="connsiteX2" fmla="*/ 1085744 w 1085744"/>
                <a:gd name="connsiteY2" fmla="*/ 380011 h 760021"/>
                <a:gd name="connsiteX3" fmla="*/ 705734 w 1085744"/>
                <a:gd name="connsiteY3" fmla="*/ 760021 h 760021"/>
                <a:gd name="connsiteX4" fmla="*/ 0 w 1085744"/>
                <a:gd name="connsiteY4" fmla="*/ 760021 h 760021"/>
                <a:gd name="connsiteX5" fmla="*/ 380011 w 1085744"/>
                <a:gd name="connsiteY5" fmla="*/ 380011 h 760021"/>
                <a:gd name="connsiteX6" fmla="*/ 0 w 1085744"/>
                <a:gd name="connsiteY6" fmla="*/ 0 h 76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744" h="760021">
                  <a:moveTo>
                    <a:pt x="1085743" y="0"/>
                  </a:moveTo>
                  <a:lnTo>
                    <a:pt x="1085743" y="494014"/>
                  </a:lnTo>
                  <a:lnTo>
                    <a:pt x="542871" y="760021"/>
                  </a:lnTo>
                  <a:lnTo>
                    <a:pt x="1" y="494014"/>
                  </a:lnTo>
                  <a:lnTo>
                    <a:pt x="1" y="0"/>
                  </a:lnTo>
                  <a:lnTo>
                    <a:pt x="542871" y="266008"/>
                  </a:lnTo>
                  <a:lnTo>
                    <a:pt x="1085743" y="0"/>
                  </a:lnTo>
                  <a:close/>
                </a:path>
              </a:pathLst>
            </a:custGeom>
            <a:solidFill>
              <a:srgbClr val="FF99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1" tIns="392712" rIns="12700" bIns="39271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8</a:t>
              </a:r>
              <a:r>
                <a:rPr lang="bn-BD" sz="3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bn-IN" sz="3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3.1</a:t>
              </a:r>
              <a:endPara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38">
              <a:extLst>
                <a:ext uri="{FF2B5EF4-FFF2-40B4-BE49-F238E27FC236}">
                  <a16:creationId xmlns:a16="http://schemas.microsoft.com/office/drawing/2014/main" id="{85B7E5C0-509B-41D5-BB04-3AF73B1BC77E}"/>
                </a:ext>
              </a:extLst>
            </p:cNvPr>
            <p:cNvSpPr/>
            <p:nvPr/>
          </p:nvSpPr>
          <p:spPr>
            <a:xfrm>
              <a:off x="2465814" y="2593418"/>
              <a:ext cx="7579137" cy="705735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 w="22225"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  <a:sp3d extrusionH="57150">
                <a:bevelT h="25400" prst="softRound"/>
              </a:sp3d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ম</a:t>
              </a:r>
              <a:r>
                <a:rPr lang="as-IN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ৌ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as-IN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ু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as-IN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 </a:t>
              </a:r>
              <a:r>
                <a:rPr lang="as-IN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ও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বজি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পাওয়া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kern="1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reeform 39">
              <a:extLst>
                <a:ext uri="{FF2B5EF4-FFF2-40B4-BE49-F238E27FC236}">
                  <a16:creationId xmlns:a16="http://schemas.microsoft.com/office/drawing/2014/main" id="{567552F4-3204-41F6-A750-069F787B775D}"/>
                </a:ext>
              </a:extLst>
            </p:cNvPr>
            <p:cNvSpPr/>
            <p:nvPr/>
          </p:nvSpPr>
          <p:spPr>
            <a:xfrm>
              <a:off x="1224301" y="3124548"/>
              <a:ext cx="1199305" cy="1518451"/>
            </a:xfrm>
            <a:custGeom>
              <a:avLst/>
              <a:gdLst>
                <a:gd name="connsiteX0" fmla="*/ 0 w 1085744"/>
                <a:gd name="connsiteY0" fmla="*/ 0 h 760021"/>
                <a:gd name="connsiteX1" fmla="*/ 705734 w 1085744"/>
                <a:gd name="connsiteY1" fmla="*/ 0 h 760021"/>
                <a:gd name="connsiteX2" fmla="*/ 1085744 w 1085744"/>
                <a:gd name="connsiteY2" fmla="*/ 380011 h 760021"/>
                <a:gd name="connsiteX3" fmla="*/ 705734 w 1085744"/>
                <a:gd name="connsiteY3" fmla="*/ 760021 h 760021"/>
                <a:gd name="connsiteX4" fmla="*/ 0 w 1085744"/>
                <a:gd name="connsiteY4" fmla="*/ 760021 h 760021"/>
                <a:gd name="connsiteX5" fmla="*/ 380011 w 1085744"/>
                <a:gd name="connsiteY5" fmla="*/ 380011 h 760021"/>
                <a:gd name="connsiteX6" fmla="*/ 0 w 1085744"/>
                <a:gd name="connsiteY6" fmla="*/ 0 h 76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744" h="760021">
                  <a:moveTo>
                    <a:pt x="1085743" y="0"/>
                  </a:moveTo>
                  <a:lnTo>
                    <a:pt x="1085743" y="494014"/>
                  </a:lnTo>
                  <a:lnTo>
                    <a:pt x="542871" y="760021"/>
                  </a:lnTo>
                  <a:lnTo>
                    <a:pt x="1" y="494014"/>
                  </a:lnTo>
                  <a:lnTo>
                    <a:pt x="1" y="0"/>
                  </a:lnTo>
                  <a:lnTo>
                    <a:pt x="542871" y="266008"/>
                  </a:lnTo>
                  <a:lnTo>
                    <a:pt x="1085743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1" tIns="392712" rIns="12700" bIns="39271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8</a:t>
              </a:r>
              <a:r>
                <a:rPr lang="bn-BD" sz="3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IN" sz="3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3.2</a:t>
              </a:r>
              <a:r>
                <a:rPr lang="bn-BD" sz="3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40">
              <a:extLst>
                <a:ext uri="{FF2B5EF4-FFF2-40B4-BE49-F238E27FC236}">
                  <a16:creationId xmlns:a16="http://schemas.microsoft.com/office/drawing/2014/main" id="{BCEDE461-4424-4108-A06B-0EDDF077F67C}"/>
                </a:ext>
              </a:extLst>
            </p:cNvPr>
            <p:cNvSpPr/>
            <p:nvPr/>
          </p:nvSpPr>
          <p:spPr>
            <a:xfrm>
              <a:off x="2465814" y="3303358"/>
              <a:ext cx="7579138" cy="705735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পুষ্টি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অনুযায়ী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ম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ৌ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ু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 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ও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32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বজির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শ্রেণিকরণ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Freeform 41">
              <a:extLst>
                <a:ext uri="{FF2B5EF4-FFF2-40B4-BE49-F238E27FC236}">
                  <a16:creationId xmlns:a16="http://schemas.microsoft.com/office/drawing/2014/main" id="{971EF89F-D607-4965-A7A7-DEB794B5B9D1}"/>
                </a:ext>
              </a:extLst>
            </p:cNvPr>
            <p:cNvSpPr/>
            <p:nvPr/>
          </p:nvSpPr>
          <p:spPr>
            <a:xfrm>
              <a:off x="1210231" y="3975986"/>
              <a:ext cx="1213375" cy="1211896"/>
            </a:xfrm>
            <a:custGeom>
              <a:avLst/>
              <a:gdLst>
                <a:gd name="connsiteX0" fmla="*/ 0 w 1085744"/>
                <a:gd name="connsiteY0" fmla="*/ 0 h 760021"/>
                <a:gd name="connsiteX1" fmla="*/ 705734 w 1085744"/>
                <a:gd name="connsiteY1" fmla="*/ 0 h 760021"/>
                <a:gd name="connsiteX2" fmla="*/ 1085744 w 1085744"/>
                <a:gd name="connsiteY2" fmla="*/ 380011 h 760021"/>
                <a:gd name="connsiteX3" fmla="*/ 705734 w 1085744"/>
                <a:gd name="connsiteY3" fmla="*/ 760021 h 760021"/>
                <a:gd name="connsiteX4" fmla="*/ 0 w 1085744"/>
                <a:gd name="connsiteY4" fmla="*/ 760021 h 760021"/>
                <a:gd name="connsiteX5" fmla="*/ 380011 w 1085744"/>
                <a:gd name="connsiteY5" fmla="*/ 380011 h 760021"/>
                <a:gd name="connsiteX6" fmla="*/ 0 w 1085744"/>
                <a:gd name="connsiteY6" fmla="*/ 0 h 76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744" h="760021">
                  <a:moveTo>
                    <a:pt x="1085743" y="0"/>
                  </a:moveTo>
                  <a:lnTo>
                    <a:pt x="1085743" y="494014"/>
                  </a:lnTo>
                  <a:lnTo>
                    <a:pt x="542871" y="760021"/>
                  </a:lnTo>
                  <a:lnTo>
                    <a:pt x="1" y="494014"/>
                  </a:lnTo>
                  <a:lnTo>
                    <a:pt x="1" y="0"/>
                  </a:lnTo>
                  <a:lnTo>
                    <a:pt x="542871" y="266008"/>
                  </a:lnTo>
                  <a:lnTo>
                    <a:pt x="1085743" y="0"/>
                  </a:lnTo>
                  <a:close/>
                </a:path>
              </a:pathLst>
            </a:custGeom>
            <a:solidFill>
              <a:srgbClr val="00CC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1" tIns="392712" rIns="12700" bIns="39271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8</a:t>
              </a:r>
              <a:r>
                <a:rPr lang="bn-BD" sz="3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IN" sz="3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3.3</a:t>
              </a:r>
              <a:r>
                <a:rPr lang="bn-BD" sz="3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42">
              <a:extLst>
                <a:ext uri="{FF2B5EF4-FFF2-40B4-BE49-F238E27FC236}">
                  <a16:creationId xmlns:a16="http://schemas.microsoft.com/office/drawing/2014/main" id="{A29B315A-877E-4AB7-839D-10B680C81D1F}"/>
                </a:ext>
              </a:extLst>
            </p:cNvPr>
            <p:cNvSpPr/>
            <p:nvPr/>
          </p:nvSpPr>
          <p:spPr>
            <a:xfrm>
              <a:off x="2451747" y="4035163"/>
              <a:ext cx="7579138" cy="705735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সারা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বছর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পাওয়া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এমন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ফল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সব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ে 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43">
              <a:extLst>
                <a:ext uri="{FF2B5EF4-FFF2-40B4-BE49-F238E27FC236}">
                  <a16:creationId xmlns:a16="http://schemas.microsoft.com/office/drawing/2014/main" id="{BF057414-AD6E-44AD-8070-734924234D26}"/>
                </a:ext>
              </a:extLst>
            </p:cNvPr>
            <p:cNvSpPr/>
            <p:nvPr/>
          </p:nvSpPr>
          <p:spPr>
            <a:xfrm>
              <a:off x="1211603" y="4672576"/>
              <a:ext cx="1212003" cy="1176126"/>
            </a:xfrm>
            <a:custGeom>
              <a:avLst/>
              <a:gdLst>
                <a:gd name="connsiteX0" fmla="*/ 0 w 1085744"/>
                <a:gd name="connsiteY0" fmla="*/ 0 h 760021"/>
                <a:gd name="connsiteX1" fmla="*/ 705734 w 1085744"/>
                <a:gd name="connsiteY1" fmla="*/ 0 h 760021"/>
                <a:gd name="connsiteX2" fmla="*/ 1085744 w 1085744"/>
                <a:gd name="connsiteY2" fmla="*/ 380011 h 760021"/>
                <a:gd name="connsiteX3" fmla="*/ 705734 w 1085744"/>
                <a:gd name="connsiteY3" fmla="*/ 760021 h 760021"/>
                <a:gd name="connsiteX4" fmla="*/ 0 w 1085744"/>
                <a:gd name="connsiteY4" fmla="*/ 760021 h 760021"/>
                <a:gd name="connsiteX5" fmla="*/ 380011 w 1085744"/>
                <a:gd name="connsiteY5" fmla="*/ 380011 h 760021"/>
                <a:gd name="connsiteX6" fmla="*/ 0 w 1085744"/>
                <a:gd name="connsiteY6" fmla="*/ 0 h 76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744" h="760021">
                  <a:moveTo>
                    <a:pt x="1085743" y="0"/>
                  </a:moveTo>
                  <a:lnTo>
                    <a:pt x="1085743" y="494014"/>
                  </a:lnTo>
                  <a:lnTo>
                    <a:pt x="542871" y="760021"/>
                  </a:lnTo>
                  <a:lnTo>
                    <a:pt x="1" y="494014"/>
                  </a:lnTo>
                  <a:lnTo>
                    <a:pt x="1" y="0"/>
                  </a:lnTo>
                  <a:lnTo>
                    <a:pt x="542871" y="266008"/>
                  </a:lnTo>
                  <a:lnTo>
                    <a:pt x="108574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1" tIns="392712" rIns="12700" bIns="39271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8.3.4</a:t>
              </a:r>
              <a:endParaRPr lang="en-US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ECDE7CE2-73E5-43EB-9737-A115FABE957F}"/>
                </a:ext>
              </a:extLst>
            </p:cNvPr>
            <p:cNvSpPr/>
            <p:nvPr/>
          </p:nvSpPr>
          <p:spPr>
            <a:xfrm>
              <a:off x="2437676" y="4746884"/>
              <a:ext cx="7585242" cy="705735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 w="25400"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pPr marL="623888" indent="-623888">
                <a:defRPr/>
              </a:pP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ৌ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ু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 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ও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32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বজির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খাদ্যমান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সম্পর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ে 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as-I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83F815D-23B5-4F0E-A9A5-B9B6451868B3}"/>
              </a:ext>
            </a:extLst>
          </p:cNvPr>
          <p:cNvSpPr txBox="1"/>
          <p:nvPr/>
        </p:nvSpPr>
        <p:spPr>
          <a:xfrm>
            <a:off x="3152257" y="6247367"/>
            <a:ext cx="65404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রহমান,সহকারি শিক্ষক,ফুড়ারপার সরকারি প্রাথমিক বিদ্যালয়,কোম্পানীগঞ্জ,সিলেট।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56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E88707-0A11-4698-8F6B-8E5A8AAD1CFA}"/>
              </a:ext>
            </a:extLst>
          </p:cNvPr>
          <p:cNvSpPr txBox="1"/>
          <p:nvPr/>
        </p:nvSpPr>
        <p:spPr>
          <a:xfrm>
            <a:off x="2804318" y="295326"/>
            <a:ext cx="6644482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আমরা অনেক জাতের ফল খেয়ে  থাকি।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:\New Folder (3)\1377428104_0.jpg">
            <a:extLst>
              <a:ext uri="{FF2B5EF4-FFF2-40B4-BE49-F238E27FC236}">
                <a16:creationId xmlns:a16="http://schemas.microsoft.com/office/drawing/2014/main" id="{2013F48A-130D-4868-B454-5140E5A28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162" y="1124934"/>
            <a:ext cx="2362199" cy="1647603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2" descr="C:\Users\DPE\Downloads\anaros.jpg">
            <a:extLst>
              <a:ext uri="{FF2B5EF4-FFF2-40B4-BE49-F238E27FC236}">
                <a16:creationId xmlns:a16="http://schemas.microsoft.com/office/drawing/2014/main" id="{8E2B72A4-6DD2-4035-816F-D110475DD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965" y="1121944"/>
            <a:ext cx="2606240" cy="1907005"/>
          </a:xfrm>
          <a:prstGeom prst="rect">
            <a:avLst/>
          </a:prstGeom>
          <a:noFill/>
        </p:spPr>
      </p:pic>
      <p:pic>
        <p:nvPicPr>
          <p:cNvPr id="5" name="Picture 3" descr="D:\various picture\bbb.jpg">
            <a:extLst>
              <a:ext uri="{FF2B5EF4-FFF2-40B4-BE49-F238E27FC236}">
                <a16:creationId xmlns:a16="http://schemas.microsoft.com/office/drawing/2014/main" id="{BCAECA7E-92A3-4CEA-831E-7C84E466C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3646" y="1121944"/>
            <a:ext cx="2122749" cy="1712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Users\DPE\Downloads\jol2.jpg">
            <a:extLst>
              <a:ext uri="{FF2B5EF4-FFF2-40B4-BE49-F238E27FC236}">
                <a16:creationId xmlns:a16="http://schemas.microsoft.com/office/drawing/2014/main" id="{5C6D1D60-4D23-4DFD-9BD9-FCE6694C5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r="14483" b="8046"/>
          <a:stretch>
            <a:fillRect/>
          </a:stretch>
        </p:blipFill>
        <p:spPr bwMode="auto">
          <a:xfrm>
            <a:off x="1320162" y="3429000"/>
            <a:ext cx="2362201" cy="1816768"/>
          </a:xfrm>
          <a:prstGeom prst="rect">
            <a:avLst/>
          </a:prstGeom>
          <a:noFill/>
        </p:spPr>
      </p:pic>
      <p:pic>
        <p:nvPicPr>
          <p:cNvPr id="7" name="Picture 5" descr="D:\various picture\drcxsw.jpg">
            <a:extLst>
              <a:ext uri="{FF2B5EF4-FFF2-40B4-BE49-F238E27FC236}">
                <a16:creationId xmlns:a16="http://schemas.microsoft.com/office/drawing/2014/main" id="{29540548-263C-4ADA-A794-8C14930B6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964" y="3429000"/>
            <a:ext cx="2606241" cy="1816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8" name="Picture 5" descr="C:\Users\DPE\Downloads\amra1.jpg">
            <a:extLst>
              <a:ext uri="{FF2B5EF4-FFF2-40B4-BE49-F238E27FC236}">
                <a16:creationId xmlns:a16="http://schemas.microsoft.com/office/drawing/2014/main" id="{957E8231-5C76-40B3-AD47-E26D9B531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3646" y="3428999"/>
            <a:ext cx="2122749" cy="181676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694449-288A-45BA-A656-1DB9E61EEB35}"/>
              </a:ext>
            </a:extLst>
          </p:cNvPr>
          <p:cNvSpPr txBox="1"/>
          <p:nvPr/>
        </p:nvSpPr>
        <p:spPr>
          <a:xfrm>
            <a:off x="3247481" y="5465438"/>
            <a:ext cx="5867400" cy="52322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ফলে প্রচুর পরিমাণে ভিটামিন ও খনিজ লবণ থাকে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4D1BD3-9707-4D54-9758-8ED58C742DDC}"/>
              </a:ext>
            </a:extLst>
          </p:cNvPr>
          <p:cNvSpPr txBox="1"/>
          <p:nvPr/>
        </p:nvSpPr>
        <p:spPr>
          <a:xfrm>
            <a:off x="3437981" y="6074237"/>
            <a:ext cx="54864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কিন্তু সব সময় সব জাতের ফল পাওয়া যায়না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D9C1B4-794D-4A16-91C9-42A875047F5D}"/>
              </a:ext>
            </a:extLst>
          </p:cNvPr>
          <p:cNvSpPr txBox="1"/>
          <p:nvPr/>
        </p:nvSpPr>
        <p:spPr>
          <a:xfrm>
            <a:off x="3840873" y="1424345"/>
            <a:ext cx="762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D517ED-C30A-49D3-8100-1F4E83671A3C}"/>
              </a:ext>
            </a:extLst>
          </p:cNvPr>
          <p:cNvSpPr txBox="1"/>
          <p:nvPr/>
        </p:nvSpPr>
        <p:spPr>
          <a:xfrm>
            <a:off x="6958510" y="1315155"/>
            <a:ext cx="833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ACB109-94D0-4071-A22C-7FF0D02955C5}"/>
              </a:ext>
            </a:extLst>
          </p:cNvPr>
          <p:cNvSpPr txBox="1"/>
          <p:nvPr/>
        </p:nvSpPr>
        <p:spPr>
          <a:xfrm>
            <a:off x="10377679" y="1407314"/>
            <a:ext cx="1065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কাঠাঁল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F812A1-50D3-4A65-9AC9-968017CA3A86}"/>
              </a:ext>
            </a:extLst>
          </p:cNvPr>
          <p:cNvSpPr txBox="1"/>
          <p:nvPr/>
        </p:nvSpPr>
        <p:spPr>
          <a:xfrm>
            <a:off x="3642333" y="3976303"/>
            <a:ext cx="762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487B60-AD3B-4E58-A712-2513E083DDB0}"/>
              </a:ext>
            </a:extLst>
          </p:cNvPr>
          <p:cNvSpPr txBox="1"/>
          <p:nvPr/>
        </p:nvSpPr>
        <p:spPr>
          <a:xfrm>
            <a:off x="7102201" y="3963848"/>
            <a:ext cx="777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2DBA70-D307-4BB3-8142-5E47DC189D9B}"/>
              </a:ext>
            </a:extLst>
          </p:cNvPr>
          <p:cNvSpPr txBox="1"/>
          <p:nvPr/>
        </p:nvSpPr>
        <p:spPr>
          <a:xfrm>
            <a:off x="10433778" y="3963848"/>
            <a:ext cx="1180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PE\Downloads\amra3.jpg">
            <a:extLst>
              <a:ext uri="{FF2B5EF4-FFF2-40B4-BE49-F238E27FC236}">
                <a16:creationId xmlns:a16="http://schemas.microsoft.com/office/drawing/2014/main" id="{267C9A12-F8E9-4FFF-9ACD-EE5C95853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1916" y="478756"/>
            <a:ext cx="2209800" cy="184785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Picture 3" descr="C:\Users\DPE\Downloads\anaros.jpg">
            <a:extLst>
              <a:ext uri="{FF2B5EF4-FFF2-40B4-BE49-F238E27FC236}">
                <a16:creationId xmlns:a16="http://schemas.microsoft.com/office/drawing/2014/main" id="{E6D8B22C-FF44-47B4-80FD-3EE97C1BF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8707" y="542925"/>
            <a:ext cx="2514599" cy="1847850"/>
          </a:xfrm>
          <a:prstGeom prst="rect">
            <a:avLst/>
          </a:prstGeom>
          <a:noFill/>
        </p:spPr>
      </p:pic>
      <p:pic>
        <p:nvPicPr>
          <p:cNvPr id="4" name="Picture 6" descr="C:\Users\DPE\Downloads\bel1.jpg">
            <a:extLst>
              <a:ext uri="{FF2B5EF4-FFF2-40B4-BE49-F238E27FC236}">
                <a16:creationId xmlns:a16="http://schemas.microsoft.com/office/drawing/2014/main" id="{C56F6DA4-7128-4B54-9B6E-1F51610A8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1916" y="3419475"/>
            <a:ext cx="2209800" cy="214312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7" descr="C:\Users\DPE\Downloads\peya.jpg">
            <a:extLst>
              <a:ext uri="{FF2B5EF4-FFF2-40B4-BE49-F238E27FC236}">
                <a16:creationId xmlns:a16="http://schemas.microsoft.com/office/drawing/2014/main" id="{4CBBADD4-7335-4060-8EC9-697961148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8708" y="3429000"/>
            <a:ext cx="2514600" cy="21336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6AA345-7FB6-4532-B112-2D0F2591ABD6}"/>
              </a:ext>
            </a:extLst>
          </p:cNvPr>
          <p:cNvSpPr txBox="1"/>
          <p:nvPr/>
        </p:nvSpPr>
        <p:spPr>
          <a:xfrm>
            <a:off x="4766482" y="941695"/>
            <a:ext cx="107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44856-2C83-4294-9827-01BC4631601D}"/>
              </a:ext>
            </a:extLst>
          </p:cNvPr>
          <p:cNvSpPr txBox="1"/>
          <p:nvPr/>
        </p:nvSpPr>
        <p:spPr>
          <a:xfrm>
            <a:off x="10014043" y="4198648"/>
            <a:ext cx="107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0EA2CB-6B7D-4D38-9F3A-AE62813FAF46}"/>
              </a:ext>
            </a:extLst>
          </p:cNvPr>
          <p:cNvSpPr txBox="1"/>
          <p:nvPr/>
        </p:nvSpPr>
        <p:spPr>
          <a:xfrm>
            <a:off x="9556839" y="941695"/>
            <a:ext cx="123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A8821B-665B-4005-9B9A-4888DAA91472}"/>
              </a:ext>
            </a:extLst>
          </p:cNvPr>
          <p:cNvSpPr txBox="1"/>
          <p:nvPr/>
        </p:nvSpPr>
        <p:spPr>
          <a:xfrm>
            <a:off x="4767621" y="4198649"/>
            <a:ext cx="107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7F8E73-ED38-41F8-8487-E0C337C60273}"/>
              </a:ext>
            </a:extLst>
          </p:cNvPr>
          <p:cNvSpPr txBox="1"/>
          <p:nvPr/>
        </p:nvSpPr>
        <p:spPr>
          <a:xfrm>
            <a:off x="4309850" y="5562600"/>
            <a:ext cx="357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ও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97403C-AD4C-43AE-B5D0-0BA68585FEDD}"/>
              </a:ext>
            </a:extLst>
          </p:cNvPr>
          <p:cNvSpPr txBox="1"/>
          <p:nvPr/>
        </p:nvSpPr>
        <p:spPr>
          <a:xfrm>
            <a:off x="3152257" y="6247367"/>
            <a:ext cx="65404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রহমান,সহকারি শিক্ষক,ফুড়ারপার সরকারি প্রাথমিক বিদ্যালয়,কোম্পানীগঞ্জ,সিলেট।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PE\Downloads\boi2.jpg">
            <a:extLst>
              <a:ext uri="{FF2B5EF4-FFF2-40B4-BE49-F238E27FC236}">
                <a16:creationId xmlns:a16="http://schemas.microsoft.com/office/drawing/2014/main" id="{290C0FF5-1199-41DC-8A60-51D25651A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818" y="906439"/>
            <a:ext cx="2977384" cy="2667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DPE\Downloads\kom.jpg">
            <a:extLst>
              <a:ext uri="{FF2B5EF4-FFF2-40B4-BE49-F238E27FC236}">
                <a16:creationId xmlns:a16="http://schemas.microsoft.com/office/drawing/2014/main" id="{10F7FE7E-F872-4C8C-BE3E-1C180465F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4229" y="913639"/>
            <a:ext cx="3023541" cy="2667000"/>
          </a:xfrm>
          <a:prstGeom prst="rect">
            <a:avLst/>
          </a:prstGeom>
          <a:noFill/>
        </p:spPr>
      </p:pic>
      <p:pic>
        <p:nvPicPr>
          <p:cNvPr id="4" name="Picture 4" descr="C:\Users\DPE\Downloads\jol3.jpg">
            <a:extLst>
              <a:ext uri="{FF2B5EF4-FFF2-40B4-BE49-F238E27FC236}">
                <a16:creationId xmlns:a16="http://schemas.microsoft.com/office/drawing/2014/main" id="{48428D64-D009-4FD3-AED8-3D2FDDA44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7724" r="3226"/>
          <a:stretch>
            <a:fillRect/>
          </a:stretch>
        </p:blipFill>
        <p:spPr bwMode="auto">
          <a:xfrm>
            <a:off x="8457061" y="913639"/>
            <a:ext cx="3048000" cy="2667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055D68-FE8C-4D06-B14B-E1D25E76FD41}"/>
              </a:ext>
            </a:extLst>
          </p:cNvPr>
          <p:cNvSpPr txBox="1"/>
          <p:nvPr/>
        </p:nvSpPr>
        <p:spPr>
          <a:xfrm>
            <a:off x="1965278" y="3835021"/>
            <a:ext cx="85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3A62DD-3942-4447-A5FB-55DE98086842}"/>
              </a:ext>
            </a:extLst>
          </p:cNvPr>
          <p:cNvSpPr txBox="1"/>
          <p:nvPr/>
        </p:nvSpPr>
        <p:spPr>
          <a:xfrm>
            <a:off x="5870813" y="3835021"/>
            <a:ext cx="1239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6BE34-302A-4C0F-B56A-F36D6155EB15}"/>
              </a:ext>
            </a:extLst>
          </p:cNvPr>
          <p:cNvSpPr txBox="1"/>
          <p:nvPr/>
        </p:nvSpPr>
        <p:spPr>
          <a:xfrm>
            <a:off x="9728577" y="3835021"/>
            <a:ext cx="1489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5FA10F-9B12-4091-A3E1-566E50427694}"/>
              </a:ext>
            </a:extLst>
          </p:cNvPr>
          <p:cNvSpPr txBox="1"/>
          <p:nvPr/>
        </p:nvSpPr>
        <p:spPr>
          <a:xfrm>
            <a:off x="3543870" y="132917"/>
            <a:ext cx="6148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ফল দেখতে পাচ্ছ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A9C6D-37E2-41BB-87F8-5A0F8E3F8D60}"/>
              </a:ext>
            </a:extLst>
          </p:cNvPr>
          <p:cNvSpPr txBox="1"/>
          <p:nvPr/>
        </p:nvSpPr>
        <p:spPr>
          <a:xfrm>
            <a:off x="3150357" y="4460418"/>
            <a:ext cx="657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ফল গুলো কোন ঋতু বা কোন কালে পাওয়া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ED325F-8BAF-4C8D-8C00-2E4A507C2F20}"/>
              </a:ext>
            </a:extLst>
          </p:cNvPr>
          <p:cNvSpPr txBox="1"/>
          <p:nvPr/>
        </p:nvSpPr>
        <p:spPr>
          <a:xfrm>
            <a:off x="4645926" y="5014387"/>
            <a:ext cx="368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গুলো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63B87F-7D37-4C70-A126-6A046BADDFE9}"/>
              </a:ext>
            </a:extLst>
          </p:cNvPr>
          <p:cNvSpPr txBox="1"/>
          <p:nvPr/>
        </p:nvSpPr>
        <p:spPr>
          <a:xfrm>
            <a:off x="3152257" y="6247367"/>
            <a:ext cx="65404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রহমান,সহকারি শিক্ষক,ফুড়ারপার সরকারি প্রাথমিক বিদ্যালয়,কোম্পানীগঞ্জ,সিলেট।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867</Words>
  <Application>Microsoft Office PowerPoint</Application>
  <PresentationFormat>Widescreen</PresentationFormat>
  <Paragraphs>144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NikoshBAN</vt:lpstr>
      <vt:lpstr>Wingdings 3</vt:lpstr>
      <vt:lpstr>1_Office Theme</vt:lpstr>
      <vt:lpstr>Wisp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68</cp:revision>
  <dcterms:created xsi:type="dcterms:W3CDTF">2020-04-19T14:23:28Z</dcterms:created>
  <dcterms:modified xsi:type="dcterms:W3CDTF">2020-04-20T15:41:59Z</dcterms:modified>
</cp:coreProperties>
</file>