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88" r:id="rId4"/>
    <p:sldId id="290" r:id="rId5"/>
    <p:sldId id="259" r:id="rId6"/>
    <p:sldId id="282" r:id="rId7"/>
    <p:sldId id="286" r:id="rId8"/>
    <p:sldId id="285" r:id="rId9"/>
    <p:sldId id="284" r:id="rId10"/>
    <p:sldId id="283" r:id="rId11"/>
    <p:sldId id="279" r:id="rId12"/>
    <p:sldId id="281" r:id="rId13"/>
    <p:sldId id="278" r:id="rId14"/>
    <p:sldId id="280" r:id="rId15"/>
    <p:sldId id="277" r:id="rId16"/>
    <p:sldId id="291" r:id="rId17"/>
    <p:sldId id="295" r:id="rId18"/>
    <p:sldId id="297" r:id="rId19"/>
    <p:sldId id="296" r:id="rId20"/>
    <p:sldId id="294" r:id="rId21"/>
    <p:sldId id="29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view3D>
      <c:depthPercent val="100"/>
      <c:perspective val="30"/>
    </c:view3D>
    <c:floor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area3D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39</c:v>
                </c:pt>
                <c:pt idx="2">
                  <c:v>30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axId val="95846784"/>
        <c:axId val="95848320"/>
        <c:axId val="95055872"/>
      </c:area3DChart>
      <c:dateAx>
        <c:axId val="95846784"/>
        <c:scaling>
          <c:orientation val="minMax"/>
        </c:scaling>
        <c:axPos val="b"/>
        <c:numFmt formatCode="m/d/yyyy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48320"/>
        <c:crosses val="autoZero"/>
        <c:auto val="1"/>
        <c:lblOffset val="100"/>
        <c:baseTimeUnit val="days"/>
      </c:dateAx>
      <c:valAx>
        <c:axId val="958483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46784"/>
        <c:crosses val="autoZero"/>
        <c:crossBetween val="midCat"/>
      </c:valAx>
      <c:serAx>
        <c:axId val="95055872"/>
        <c:scaling>
          <c:orientation val="minMax"/>
        </c:scaling>
        <c:axPos val="b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48320"/>
        <c:crosses val="autoZero"/>
      </c:ser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3.551750400582928E-2"/>
          <c:y val="2.4472700279984987E-2"/>
          <c:w val="0.96067740760226694"/>
          <c:h val="0.89610695878940139"/>
        </c:manualLayout>
      </c:layout>
      <c:lineChart>
        <c:grouping val="standard"/>
        <c:ser>
          <c:idx val="2"/>
          <c:order val="0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upDownBars>
          <c:gapWidth val="269"/>
          <c:upBars>
            <c:spPr>
              <a:solidFill>
                <a:schemeClr val="lt1"/>
              </a:solidFill>
              <a:ln w="9525" cap="flat" cmpd="sng" algn="ctr">
                <a:solidFill>
                  <a:schemeClr val="dk1">
                    <a:lumMod val="50000"/>
                    <a:lumOff val="50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dk1">
                    <a:lumMod val="50000"/>
                    <a:lumOff val="50000"/>
                  </a:schemeClr>
                </a:solidFill>
                <a:round/>
              </a:ln>
              <a:effectLst/>
            </c:spPr>
          </c:downBars>
        </c:upDownBars>
        <c:marker val="1"/>
        <c:axId val="137636096"/>
        <c:axId val="137634560"/>
      </c:lineChart>
      <c:valAx>
        <c:axId val="137634560"/>
        <c:scaling>
          <c:orientation val="minMax"/>
        </c:scaling>
        <c:axPos val="l"/>
        <c:majorGridlines>
          <c:spPr>
            <a:ln w="2857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36096"/>
        <c:crosses val="autoZero"/>
        <c:crossBetween val="between"/>
      </c:valAx>
      <c:catAx>
        <c:axId val="137636096"/>
        <c:scaling>
          <c:orientation val="minMax"/>
        </c:scaling>
        <c:axPos val="b"/>
        <c:majorGridlines>
          <c:spPr>
            <a:ln w="28575" cap="flat" cmpd="sng" algn="ctr">
              <a:solidFill>
                <a:srgbClr val="FF0000"/>
              </a:solidFill>
              <a:round/>
            </a:ln>
            <a:effectLst/>
          </c:spPr>
        </c:majorGridlines>
        <c:minorGridlines>
          <c:spPr>
            <a:ln w="28575" cap="flat" cmpd="sng" algn="ctr">
              <a:solidFill>
                <a:srgbClr val="FF0000"/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34560"/>
        <c:crosses val="autoZero"/>
        <c:auto val="1"/>
        <c:lblAlgn val="ctr"/>
        <c:lblOffset val="10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77F6-5E5F-4627-BB02-0553525C5C5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95F-602E-43A4-BA56-8B62D737E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46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77F6-5E5F-4627-BB02-0553525C5C5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95F-602E-43A4-BA56-8B62D737E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49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77F6-5E5F-4627-BB02-0553525C5C5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95F-602E-43A4-BA56-8B62D737E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7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77F6-5E5F-4627-BB02-0553525C5C5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95F-602E-43A4-BA56-8B62D737E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59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77F6-5E5F-4627-BB02-0553525C5C5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95F-602E-43A4-BA56-8B62D737E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45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77F6-5E5F-4627-BB02-0553525C5C5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95F-602E-43A4-BA56-8B62D737E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60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77F6-5E5F-4627-BB02-0553525C5C5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95F-602E-43A4-BA56-8B62D737E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58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77F6-5E5F-4627-BB02-0553525C5C5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95F-602E-43A4-BA56-8B62D737E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9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77F6-5E5F-4627-BB02-0553525C5C5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95F-602E-43A4-BA56-8B62D737E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67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77F6-5E5F-4627-BB02-0553525C5C5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95F-602E-43A4-BA56-8B62D737E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31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77F6-5E5F-4627-BB02-0553525C5C5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095F-602E-43A4-BA56-8B62D737E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1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77F6-5E5F-4627-BB02-0553525C5C5B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095F-602E-43A4-BA56-8B62D737E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5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206058" y="1918741"/>
            <a:ext cx="12192000" cy="6858000"/>
          </a:xfrm>
          <a:prstGeom prst="snip2DiagRect">
            <a:avLst>
              <a:gd name="adj1" fmla="val 647"/>
              <a:gd name="adj2" fmla="val 219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6270" y="464695"/>
            <a:ext cx="3013967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63371" y="3967024"/>
            <a:ext cx="6168788" cy="2403796"/>
            <a:chOff x="2715904" y="1951630"/>
            <a:chExt cx="6168788" cy="157426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Round Same Side Corner Rectangle 2"/>
            <p:cNvSpPr/>
            <p:nvPr/>
          </p:nvSpPr>
          <p:spPr>
            <a:xfrm>
              <a:off x="2715904" y="3480180"/>
              <a:ext cx="6168788" cy="45719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866030" y="1951630"/>
              <a:ext cx="5882185" cy="15012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ame 16"/>
          <p:cNvSpPr/>
          <p:nvPr/>
        </p:nvSpPr>
        <p:spPr>
          <a:xfrm>
            <a:off x="0" y="1708880"/>
            <a:ext cx="12192000" cy="514912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g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4" y="1708880"/>
            <a:ext cx="11572406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347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647"/>
              <a:gd name="adj2" fmla="val 2336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6728" y="3003782"/>
            <a:ext cx="10238544" cy="2003985"/>
            <a:chOff x="630209" y="2924399"/>
            <a:chExt cx="10238544" cy="20039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0209" y="2924399"/>
              <a:ext cx="10238544" cy="200398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756818" y="2988859"/>
              <a:ext cx="1426824" cy="47767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53524" y="691884"/>
            <a:ext cx="2797791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4340" y="1473547"/>
            <a:ext cx="276510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80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647"/>
              <a:gd name="adj2" fmla="val 2336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Lightning Bolt 3"/>
          <p:cNvSpPr/>
          <p:nvPr/>
        </p:nvSpPr>
        <p:spPr>
          <a:xfrm rot="15252626">
            <a:off x="4226137" y="39952"/>
            <a:ext cx="3300688" cy="7883072"/>
          </a:xfrm>
          <a:prstGeom prst="lightningBol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1" y="5022165"/>
            <a:ext cx="129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0155" y="2487614"/>
            <a:ext cx="99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85" y="329784"/>
            <a:ext cx="11122702" cy="161893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4170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647"/>
              <a:gd name="adj2" fmla="val 2336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08" y="600500"/>
            <a:ext cx="10289079" cy="284241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802" y="3556928"/>
            <a:ext cx="9734293" cy="272414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224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647"/>
              <a:gd name="adj2" fmla="val 2336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646" y="683393"/>
            <a:ext cx="10672997" cy="860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0500" y="1847732"/>
            <a:ext cx="6307667" cy="422091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7073153" y="2528047"/>
            <a:ext cx="856105" cy="408792"/>
            <a:chOff x="7073153" y="2528047"/>
            <a:chExt cx="856105" cy="40879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7073153" y="2603351"/>
              <a:ext cx="785308" cy="3334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787665" y="2528047"/>
              <a:ext cx="141593" cy="1290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55572" y="2888431"/>
            <a:ext cx="852979" cy="939655"/>
            <a:chOff x="6255572" y="2888431"/>
            <a:chExt cx="852979" cy="939655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6255572" y="2936838"/>
              <a:ext cx="817581" cy="8912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6966958" y="2888431"/>
              <a:ext cx="141593" cy="1290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32612" y="3763538"/>
            <a:ext cx="872423" cy="813843"/>
            <a:chOff x="5432612" y="3763538"/>
            <a:chExt cx="872423" cy="81384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432612" y="3828085"/>
              <a:ext cx="822960" cy="7492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6163442" y="3763538"/>
              <a:ext cx="141593" cy="1290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15031" y="4507460"/>
            <a:ext cx="909711" cy="640075"/>
            <a:chOff x="4615031" y="4507460"/>
            <a:chExt cx="909711" cy="640075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615031" y="4577379"/>
              <a:ext cx="817581" cy="5701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383149" y="4507460"/>
              <a:ext cx="141593" cy="1290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40480" y="5082987"/>
            <a:ext cx="845347" cy="459684"/>
            <a:chOff x="3840480" y="5082987"/>
            <a:chExt cx="845347" cy="45968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840480" y="5147534"/>
              <a:ext cx="774551" cy="3951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544234" y="5082987"/>
              <a:ext cx="141593" cy="1290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1769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647"/>
              <a:gd name="adj2" fmla="val 2336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3524" y="691884"/>
            <a:ext cx="2797791" cy="923330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100" y="2673216"/>
            <a:ext cx="10127324" cy="184041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100" y="4761985"/>
            <a:ext cx="3914367" cy="598028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2419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647"/>
              <a:gd name="adj2" fmla="val 2336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877" y="2278505"/>
            <a:ext cx="994224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মাঝামাঝি একটি শ্রেণিতে গণসংখ্যা খুব বেশি হয়। বস্তুত উপাত্তসমুহের কেন্দ্রীয় মানের দিকে পুঞ্জিভূত হওয়ার প্রবণতাই হলো কেন্দ্রীয় প্রবণতা।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419604" y="440266"/>
            <a:ext cx="3120448" cy="833898"/>
          </a:xfrm>
          <a:prstGeom prst="wedgeEllipseCallout">
            <a:avLst>
              <a:gd name="adj1" fmla="val -452"/>
              <a:gd name="adj2" fmla="val 1352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23358" y="570969"/>
            <a:ext cx="2861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প্রবণতা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4838" y="3682137"/>
            <a:ext cx="9942246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কেন্দ্রীয় প্রবণতার পরিমাপ তিনটি; যথা-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4242" y="4482059"/>
            <a:ext cx="9942862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গাণিতিক গড়  ২। মধ্যক ও  ৩। প্রচুরক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9292" y="5291528"/>
            <a:ext cx="10268261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মধ্যে গাণিতিক গড় সবচেয়ে বেশি গ্রহণযোগ্য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4757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647"/>
              <a:gd name="adj2" fmla="val 219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-374753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7540" y="629587"/>
            <a:ext cx="3837483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গাণিতিক গড়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36" y="1244184"/>
            <a:ext cx="10732957" cy="82445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83" y="2083633"/>
            <a:ext cx="10717801" cy="73451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163" y="2863121"/>
            <a:ext cx="10764381" cy="83330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97" y="3747542"/>
            <a:ext cx="10762938" cy="8394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98" y="4646950"/>
            <a:ext cx="10762936" cy="8094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87" y="5516381"/>
            <a:ext cx="10717967" cy="6295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73126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-4234" y="0"/>
            <a:ext cx="12192000" cy="6858000"/>
          </a:xfrm>
          <a:prstGeom prst="snip2DiagRect">
            <a:avLst>
              <a:gd name="adj1" fmla="val 647"/>
              <a:gd name="adj2" fmla="val 2192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787" y="1514007"/>
            <a:ext cx="6655629" cy="20986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823" y="3702570"/>
            <a:ext cx="7629993" cy="11992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31961" y="494675"/>
            <a:ext cx="25783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মধ্যক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5811" y="1019332"/>
            <a:ext cx="6383376" cy="3897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803" y="1813810"/>
            <a:ext cx="7555044" cy="20086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804" y="4908216"/>
            <a:ext cx="7570031" cy="9379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13" y="3793580"/>
            <a:ext cx="7585024" cy="129558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577" y="5206862"/>
            <a:ext cx="7210269" cy="57934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3074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1" y="25400"/>
            <a:ext cx="12192000" cy="6858000"/>
          </a:xfrm>
          <a:prstGeom prst="snip2DiagRect">
            <a:avLst>
              <a:gd name="adj1" fmla="val 647"/>
              <a:gd name="adj2" fmla="val 219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4867" y="1124101"/>
            <a:ext cx="1701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প্রচুরক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4580465" y="555512"/>
            <a:ext cx="3268133" cy="1888067"/>
          </a:xfrm>
          <a:prstGeom prst="borderCallout1">
            <a:avLst>
              <a:gd name="adj1" fmla="val 47841"/>
              <a:gd name="adj2" fmla="val -43"/>
              <a:gd name="adj3" fmla="val 154318"/>
              <a:gd name="adj4" fmla="val -8030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4602" y="3454400"/>
            <a:ext cx="1430867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প্রচুরক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6534" y="3454400"/>
            <a:ext cx="84328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উপাত্তে যে সংখ্যাটি সর্বাধিক বার উপস্থাপিত হয় তাকে প্রচুরক বলে।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6534" y="3454400"/>
            <a:ext cx="4241797" cy="8294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6534" y="4942149"/>
            <a:ext cx="8432800" cy="142724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8649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647"/>
              <a:gd name="adj2" fmla="val 2192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3524" y="691884"/>
            <a:ext cx="2797791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4340" y="1473547"/>
            <a:ext cx="276510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805" y="3088761"/>
            <a:ext cx="7018797" cy="158350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1956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" y="0"/>
            <a:ext cx="12192000" cy="6980830"/>
          </a:xfrm>
          <a:prstGeom prst="snip2DiagRect">
            <a:avLst>
              <a:gd name="adj1" fmla="val 647"/>
              <a:gd name="adj2" fmla="val 226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1857" y="614151"/>
            <a:ext cx="1901588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676" y="2778208"/>
            <a:ext cx="4362138" cy="2492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২৯০৬৯৬৫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9718" y="2617635"/>
            <a:ext cx="3417756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১০ম শ্রেণি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- গণিত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সপ্তদশ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তথ্য উপাত্ত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- ৫০ মিনিট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7834" y="1459413"/>
            <a:ext cx="1422769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6920" y="1459413"/>
            <a:ext cx="1596781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21703 Head Sir, Amir Hoss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7030" y="2488367"/>
            <a:ext cx="3342806" cy="280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432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183458" y="0"/>
            <a:ext cx="12192000" cy="6858000"/>
          </a:xfrm>
          <a:prstGeom prst="snip2DiagRect">
            <a:avLst>
              <a:gd name="adj1" fmla="val 647"/>
              <a:gd name="adj2" fmla="val 2192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0174" y="768006"/>
            <a:ext cx="6238646" cy="769441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bn-IN" sz="4400" dirty="0" smtClean="0">
                <a:solidFill>
                  <a:prstClr val="black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আমরা যা শিখলাম</a:t>
            </a:r>
            <a:endParaRPr lang="en-US" sz="4400" dirty="0">
              <a:solidFill>
                <a:prstClr val="black"/>
              </a:solidFill>
              <a:effectLst>
                <a:glow rad="127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9732" y="3382780"/>
            <a:ext cx="4278451" cy="707886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প্রবণতা।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9732" y="4266170"/>
            <a:ext cx="4278450" cy="707886"/>
          </a:xfrm>
          <a:prstGeom prst="rect">
            <a:avLst/>
          </a:prstGeom>
          <a:solidFill>
            <a:srgbClr val="00B050"/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প্রবণতার পরিমাপ।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9732" y="5017407"/>
            <a:ext cx="4295372" cy="70788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</a:p>
        </p:txBody>
      </p:sp>
      <p:sp>
        <p:nvSpPr>
          <p:cNvPr id="2" name="Curved Right Arrow 1"/>
          <p:cNvSpPr/>
          <p:nvPr/>
        </p:nvSpPr>
        <p:spPr>
          <a:xfrm rot="938783">
            <a:off x="2681090" y="262364"/>
            <a:ext cx="1642533" cy="2223051"/>
          </a:xfrm>
          <a:prstGeom prst="curvedRightArrow">
            <a:avLst>
              <a:gd name="adj1" fmla="val 1452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 rot="20809771">
            <a:off x="8209452" y="274029"/>
            <a:ext cx="1384144" cy="2246620"/>
          </a:xfrm>
          <a:prstGeom prst="curvedLeftArrow">
            <a:avLst>
              <a:gd name="adj1" fmla="val 1687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52" y="2565012"/>
            <a:ext cx="4324615" cy="70788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 গণসংখ্যা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52" y="3387097"/>
            <a:ext cx="4324615" cy="70788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বহুভুজ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52" y="4220004"/>
            <a:ext cx="4324615" cy="70788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অজিব রেখা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52" y="5047968"/>
            <a:ext cx="4324615" cy="70788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গড়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9732" y="2562362"/>
            <a:ext cx="4295371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4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647"/>
              <a:gd name="adj2" fmla="val 219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134" y="807684"/>
            <a:ext cx="10735734" cy="5216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509" y="2251880"/>
            <a:ext cx="8361220" cy="232311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2448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647"/>
              <a:gd name="adj2" fmla="val 2172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23589" y="944380"/>
            <a:ext cx="10099344" cy="6001643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bn-IN" sz="9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g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64" y="389744"/>
            <a:ext cx="11452486" cy="50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82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647"/>
              <a:gd name="adj2" fmla="val 2336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4" name="Chart 73"/>
          <p:cNvGraphicFramePr/>
          <p:nvPr>
            <p:extLst>
              <p:ext uri="{D42A27DB-BD31-4B8C-83A1-F6EECF244321}">
                <p14:modId xmlns:p14="http://schemas.microsoft.com/office/powerpoint/2010/main" xmlns="" val="3717306091"/>
              </p:ext>
            </p:extLst>
          </p:nvPr>
        </p:nvGraphicFramePr>
        <p:xfrm>
          <a:off x="2168477" y="586853"/>
          <a:ext cx="7112000" cy="394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6" name="Chart 75"/>
          <p:cNvGraphicFramePr/>
          <p:nvPr>
            <p:extLst>
              <p:ext uri="{D42A27DB-BD31-4B8C-83A1-F6EECF244321}">
                <p14:modId xmlns:p14="http://schemas.microsoft.com/office/powerpoint/2010/main" xmlns="" val="3747714793"/>
              </p:ext>
            </p:extLst>
          </p:nvPr>
        </p:nvGraphicFramePr>
        <p:xfrm>
          <a:off x="2281452" y="846161"/>
          <a:ext cx="6675272" cy="379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3334043" y="5205046"/>
            <a:ext cx="4937760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দ্বারা কী বুঝতে পারো?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255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" grpId="0">
        <p:bldAsOne/>
      </p:bldGraphic>
      <p:bldGraphic spid="74" grpId="1">
        <p:bldAsOne/>
      </p:bldGraphic>
      <p:bldGraphic spid="76" grpId="0">
        <p:bldAsOne/>
      </p:bldGraphic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0" y="98474"/>
            <a:ext cx="12192000" cy="6858000"/>
          </a:xfrm>
          <a:prstGeom prst="snip2DiagRect">
            <a:avLst>
              <a:gd name="adj1" fmla="val 647"/>
              <a:gd name="adj2" fmla="val 2336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258843" y="295421"/>
            <a:ext cx="11549575" cy="62671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7150" y="2644169"/>
            <a:ext cx="5462955" cy="144655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88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13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647"/>
              <a:gd name="adj2" fmla="val 2213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909" y="2157588"/>
            <a:ext cx="474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808" y="522306"/>
            <a:ext cx="2950192" cy="1015663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418" y="3207718"/>
            <a:ext cx="10875818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ক্রমযোজিত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গণসংখ্যা, গণসংখ্যা বহুভুজ ও অজীব রেখা  ব্যাখ্যা করতে পারবে।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গণসংখ্যা বহুভুজ ও অজিব রেখার সাহায্যে উপাত্ত ব্যাখ্যা করতে পারবে।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কেন্দ্রীয় প্রবণতার পরিমাপ পদ্ধতি ব্যাখ্যা করতে পারবে।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004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54832" y="0"/>
            <a:ext cx="12192000" cy="6858000"/>
          </a:xfrm>
          <a:prstGeom prst="snip2DiagRect">
            <a:avLst>
              <a:gd name="adj1" fmla="val 647"/>
              <a:gd name="adj2" fmla="val 2336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411856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1174" y="4891122"/>
            <a:ext cx="494492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ক্রমযোজিত গণসংখ্যার উদাহরণ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511" y="3252867"/>
            <a:ext cx="5055179" cy="1200329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 পর গণসংখ্যা যোগ করে ক্রমযোজিত গণসংখ্যা পাওয়া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0839" y="3147934"/>
            <a:ext cx="5246175" cy="1200329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 গণসংখ্যা সব সময় ঊর্ধ্বগামী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138622" y="1179416"/>
            <a:ext cx="2133600" cy="18748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01092" y="1164427"/>
            <a:ext cx="2701636" cy="18748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73943" y="554637"/>
            <a:ext cx="356293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 গণসংখ্যাঃ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046" y="4796853"/>
            <a:ext cx="10238282" cy="164891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69199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0" y="1463040"/>
            <a:ext cx="12192000" cy="6858000"/>
          </a:xfrm>
          <a:prstGeom prst="snip2DiagRect">
            <a:avLst>
              <a:gd name="adj1" fmla="val 647"/>
              <a:gd name="adj2" fmla="val 2336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1841" y="441960"/>
            <a:ext cx="4328160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বহুভুজ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94" y="1082289"/>
            <a:ext cx="11212643" cy="1386840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9684" y="2514850"/>
            <a:ext cx="11242623" cy="646331"/>
          </a:xfrm>
          <a:prstGeom prst="rect">
            <a:avLst/>
          </a:prstGeom>
          <a:solidFill>
            <a:srgbClr val="7030A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বহুভুজ আঁকতে হলে আগে আয়তলেখ আঁকতে হবে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" y="3520440"/>
            <a:ext cx="11205897" cy="646331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সারণিতে অবিচ্ছিন্ন শ্রেণিসীমা ও শ্রেণি মধ্যমান বের করে নিতে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6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647"/>
              <a:gd name="adj2" fmla="val 2336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328" y="579971"/>
            <a:ext cx="9331321" cy="15017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2260" y="2258332"/>
            <a:ext cx="4195227" cy="499857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680" y="3166632"/>
            <a:ext cx="4197875" cy="52473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292" y="2983043"/>
            <a:ext cx="10253272" cy="340276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3441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647"/>
              <a:gd name="adj2" fmla="val 2336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674" y="2878112"/>
            <a:ext cx="7869837" cy="24715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666" y="399435"/>
            <a:ext cx="10972800" cy="25747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993" y="2383539"/>
            <a:ext cx="8109679" cy="406223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160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276</Words>
  <Application>Microsoft Office PowerPoint</Application>
  <PresentationFormat>Custom</PresentationFormat>
  <Paragraphs>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asaduzzamanrana78@gmail.com</dc:creator>
  <cp:lastModifiedBy>Windows User</cp:lastModifiedBy>
  <cp:revision>123</cp:revision>
  <dcterms:created xsi:type="dcterms:W3CDTF">2020-02-02T05:17:54Z</dcterms:created>
  <dcterms:modified xsi:type="dcterms:W3CDTF">2020-04-20T04:36:59Z</dcterms:modified>
</cp:coreProperties>
</file>