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 id="269" r:id="rId14"/>
    <p:sldId id="271" r:id="rId15"/>
    <p:sldId id="272"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1B4E521-3401-4DFE-93A3-7B16247F7BC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B4E521-3401-4DFE-93A3-7B16247F7BC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B4E521-3401-4DFE-93A3-7B16247F7B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C937A6A-F942-44D0-8DF5-51E0BBD36A9E}" type="datetimeFigureOut">
              <a:rPr lang="en-US" smtClean="0"/>
              <a:pPr/>
              <a:t>4/20/2020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B4E521-3401-4DFE-93A3-7B16247F7B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C937A6A-F942-44D0-8DF5-51E0BBD36A9E}" type="datetimeFigureOut">
              <a:rPr lang="en-US" smtClean="0"/>
              <a:pPr/>
              <a:t>4/20/2020</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1B4E521-3401-4DFE-93A3-7B16247F7B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C937A6A-F942-44D0-8DF5-51E0BBD36A9E}" type="datetimeFigureOut">
              <a:rPr lang="en-US" smtClean="0"/>
              <a:pPr/>
              <a:t>4/20/2020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1B4E521-3401-4DFE-93A3-7B16247F7BC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019800" y="381000"/>
            <a:ext cx="2895600" cy="5943600"/>
          </a:xfrm>
        </p:spPr>
        <p:txBody>
          <a:bodyPr>
            <a:normAutofit/>
          </a:bodyPr>
          <a:lstStyle/>
          <a:p>
            <a:pPr algn="ctr"/>
            <a:r>
              <a:rPr lang="as-IN" sz="3200" b="1" dirty="0" smtClean="0">
                <a:solidFill>
                  <a:srgbClr val="FF0000"/>
                </a:solidFill>
                <a:latin typeface="Siyam Rupali" pitchFamily="2" charset="0"/>
                <a:cs typeface="Siyam Rupali" pitchFamily="2" charset="0"/>
              </a:rPr>
              <a:t>আসসালামু আলাইকুম</a:t>
            </a:r>
            <a:endParaRPr lang="en-US" sz="3200" b="1" dirty="0" smtClean="0">
              <a:solidFill>
                <a:srgbClr val="FF0000"/>
              </a:solidFill>
              <a:latin typeface="Siyam Rupali" pitchFamily="2" charset="0"/>
              <a:cs typeface="Siyam Rupali" pitchFamily="2" charset="0"/>
            </a:endParaRPr>
          </a:p>
          <a:p>
            <a:pPr algn="ctr"/>
            <a:r>
              <a:rPr lang="en-US" sz="2800" b="1" dirty="0" err="1" smtClean="0">
                <a:solidFill>
                  <a:srgbClr val="FFFF00"/>
                </a:solidFill>
                <a:latin typeface="Siyam Rupali" pitchFamily="2" charset="0"/>
                <a:cs typeface="Siyam Rupali" pitchFamily="2" charset="0"/>
              </a:rPr>
              <a:t>আজকের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ক্লাসে</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সবাইকে</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স্বাগতম</a:t>
            </a:r>
            <a:r>
              <a:rPr lang="en-US" sz="2800" b="1" dirty="0" smtClean="0">
                <a:solidFill>
                  <a:srgbClr val="FFFF00"/>
                </a:solidFill>
                <a:latin typeface="Siyam Rupali" pitchFamily="2" charset="0"/>
                <a:cs typeface="Siyam Rupali" pitchFamily="2" charset="0"/>
              </a:rPr>
              <a:t> </a:t>
            </a:r>
          </a:p>
          <a:p>
            <a:pPr algn="ctr"/>
            <a:r>
              <a:rPr lang="en-US" sz="2800" b="1" dirty="0" err="1" smtClean="0">
                <a:solidFill>
                  <a:schemeClr val="accent4">
                    <a:lumMod val="40000"/>
                    <a:lumOff val="60000"/>
                  </a:schemeClr>
                </a:solidFill>
                <a:latin typeface="Siyam Rupali" pitchFamily="2" charset="0"/>
                <a:cs typeface="Siyam Rupali" pitchFamily="2" charset="0"/>
              </a:rPr>
              <a:t>ক্লাসের</a:t>
            </a:r>
            <a:r>
              <a:rPr lang="en-US" sz="2800" b="1" dirty="0" smtClean="0">
                <a:solidFill>
                  <a:schemeClr val="accent4">
                    <a:lumMod val="40000"/>
                    <a:lumOff val="60000"/>
                  </a:schemeClr>
                </a:solidFill>
                <a:latin typeface="Siyam Rupali" pitchFamily="2" charset="0"/>
                <a:cs typeface="Siyam Rupali" pitchFamily="2" charset="0"/>
              </a:rPr>
              <a:t> </a:t>
            </a:r>
            <a:r>
              <a:rPr lang="en-US" sz="2800" b="1" dirty="0" err="1" smtClean="0">
                <a:solidFill>
                  <a:schemeClr val="accent4">
                    <a:lumMod val="40000"/>
                    <a:lumOff val="60000"/>
                  </a:schemeClr>
                </a:solidFill>
                <a:latin typeface="Siyam Rupali" pitchFamily="2" charset="0"/>
                <a:cs typeface="Siyam Rupali" pitchFamily="2" charset="0"/>
              </a:rPr>
              <a:t>বিষয়ঃ</a:t>
            </a:r>
            <a:r>
              <a:rPr lang="en-US" sz="2800" b="1" dirty="0" smtClean="0">
                <a:solidFill>
                  <a:schemeClr val="accent4">
                    <a:lumMod val="40000"/>
                    <a:lumOff val="60000"/>
                  </a:schemeClr>
                </a:solidFill>
                <a:latin typeface="Siyam Rupali" pitchFamily="2" charset="0"/>
                <a:cs typeface="Siyam Rupali" pitchFamily="2" charset="0"/>
              </a:rPr>
              <a:t> </a:t>
            </a:r>
            <a:r>
              <a:rPr lang="en-US" sz="2800" b="1" dirty="0" err="1" smtClean="0">
                <a:latin typeface="Siyam Rupali" pitchFamily="2" charset="0"/>
                <a:cs typeface="Siyam Rupali" pitchFamily="2" charset="0"/>
              </a:rPr>
              <a:t>ফিন্যান্স</a:t>
            </a:r>
            <a:r>
              <a:rPr lang="en-US" sz="2800" b="1" dirty="0" smtClean="0">
                <a:latin typeface="Siyam Rupali" pitchFamily="2" charset="0"/>
                <a:cs typeface="Siyam Rupali" pitchFamily="2" charset="0"/>
              </a:rPr>
              <a:t> ও </a:t>
            </a:r>
            <a:r>
              <a:rPr lang="en-US" sz="2800" b="1" dirty="0" err="1" smtClean="0">
                <a:latin typeface="Siyam Rupali" pitchFamily="2" charset="0"/>
                <a:cs typeface="Siyam Rupali" pitchFamily="2" charset="0"/>
              </a:rPr>
              <a:t>ব্যাংকিং</a:t>
            </a:r>
            <a:r>
              <a:rPr lang="en-US" sz="2800" b="1" dirty="0" smtClean="0">
                <a:latin typeface="Siyam Rupali" pitchFamily="2" charset="0"/>
                <a:cs typeface="Siyam Rupali" pitchFamily="2" charset="0"/>
              </a:rPr>
              <a:t> </a:t>
            </a:r>
          </a:p>
          <a:p>
            <a:pPr algn="ctr"/>
            <a:r>
              <a:rPr lang="en-US" sz="2800" b="1" dirty="0" err="1" smtClean="0">
                <a:solidFill>
                  <a:srgbClr val="00B050"/>
                </a:solidFill>
                <a:latin typeface="Siyam Rupali" pitchFamily="2" charset="0"/>
                <a:cs typeface="Siyam Rupali" pitchFamily="2" charset="0"/>
              </a:rPr>
              <a:t>ব্যবসায়</a:t>
            </a:r>
            <a:r>
              <a:rPr lang="en-US" sz="2800" b="1" dirty="0" smtClean="0">
                <a:solidFill>
                  <a:srgbClr val="00B050"/>
                </a:solidFill>
                <a:latin typeface="Siyam Rupali" pitchFamily="2" charset="0"/>
                <a:cs typeface="Siyam Rupali" pitchFamily="2" charset="0"/>
              </a:rPr>
              <a:t> </a:t>
            </a:r>
            <a:r>
              <a:rPr lang="en-US" sz="2800" b="1" dirty="0" err="1" smtClean="0">
                <a:solidFill>
                  <a:srgbClr val="00B050"/>
                </a:solidFill>
                <a:latin typeface="Siyam Rupali" pitchFamily="2" charset="0"/>
                <a:cs typeface="Siyam Rupali" pitchFamily="2" charset="0"/>
              </a:rPr>
              <a:t>শিক্ষা</a:t>
            </a:r>
            <a:endParaRPr lang="en-US" sz="2800" b="1" dirty="0" smtClean="0">
              <a:solidFill>
                <a:srgbClr val="00B050"/>
              </a:solidFill>
              <a:latin typeface="Siyam Rupali" pitchFamily="2" charset="0"/>
              <a:cs typeface="Siyam Rupali" pitchFamily="2" charset="0"/>
            </a:endParaRPr>
          </a:p>
          <a:p>
            <a:pPr algn="ctr"/>
            <a:r>
              <a:rPr lang="en-US" sz="2800" b="1" dirty="0" smtClean="0">
                <a:solidFill>
                  <a:srgbClr val="FF0000"/>
                </a:solidFill>
                <a:latin typeface="Siyam Rupali" pitchFamily="2" charset="0"/>
                <a:cs typeface="Siyam Rupali" pitchFamily="2" charset="0"/>
              </a:rPr>
              <a:t>  ৯ম-১০ম </a:t>
            </a:r>
            <a:r>
              <a:rPr lang="en-US" sz="2800" b="1" dirty="0" err="1" smtClean="0">
                <a:solidFill>
                  <a:srgbClr val="FF0000"/>
                </a:solidFill>
                <a:latin typeface="Siyam Rupali" pitchFamily="2" charset="0"/>
                <a:cs typeface="Siyam Rupali" pitchFamily="2" charset="0"/>
              </a:rPr>
              <a:t>শ্রেণি</a:t>
            </a:r>
            <a:r>
              <a:rPr lang="en-US" sz="2800" b="1" dirty="0" smtClean="0">
                <a:solidFill>
                  <a:srgbClr val="FF0000"/>
                </a:solidFill>
                <a:latin typeface="Siyam Rupali" pitchFamily="2" charset="0"/>
                <a:cs typeface="Siyam Rupali" pitchFamily="2" charset="0"/>
              </a:rPr>
              <a:t> </a:t>
            </a:r>
          </a:p>
          <a:p>
            <a:pPr algn="ctr"/>
            <a:r>
              <a:rPr lang="en-US" sz="2800" b="1" dirty="0" err="1" smtClean="0">
                <a:solidFill>
                  <a:schemeClr val="accent4"/>
                </a:solidFill>
                <a:latin typeface="Siyam Rupali" pitchFamily="2" charset="0"/>
                <a:cs typeface="Siyam Rupali" pitchFamily="2" charset="0"/>
              </a:rPr>
              <a:t>ক্লাসের</a:t>
            </a:r>
            <a:r>
              <a:rPr lang="en-US" sz="2800" b="1" dirty="0" smtClean="0">
                <a:solidFill>
                  <a:schemeClr val="accent4"/>
                </a:solidFill>
                <a:latin typeface="Siyam Rupali" pitchFamily="2" charset="0"/>
                <a:cs typeface="Siyam Rupali" pitchFamily="2" charset="0"/>
              </a:rPr>
              <a:t> </a:t>
            </a:r>
            <a:r>
              <a:rPr lang="en-US" sz="2800" b="1" dirty="0" err="1" smtClean="0">
                <a:solidFill>
                  <a:schemeClr val="accent4"/>
                </a:solidFill>
                <a:latin typeface="Siyam Rupali" pitchFamily="2" charset="0"/>
                <a:cs typeface="Siyam Rupali" pitchFamily="2" charset="0"/>
              </a:rPr>
              <a:t>সময়ঃ</a:t>
            </a:r>
            <a:r>
              <a:rPr lang="en-US" sz="2800" b="1" dirty="0" smtClean="0">
                <a:solidFill>
                  <a:schemeClr val="accent4"/>
                </a:solidFill>
                <a:latin typeface="Siyam Rupali" pitchFamily="2" charset="0"/>
                <a:cs typeface="Siyam Rupali" pitchFamily="2" charset="0"/>
              </a:rPr>
              <a:t> </a:t>
            </a:r>
          </a:p>
          <a:p>
            <a:pPr algn="ctr"/>
            <a:r>
              <a:rPr lang="en-US" sz="2800" b="1" dirty="0" smtClean="0">
                <a:latin typeface="Siyam Rupali" pitchFamily="2" charset="0"/>
                <a:cs typeface="Siyam Rupali" pitchFamily="2" charset="0"/>
              </a:rPr>
              <a:t>৪৫ </a:t>
            </a:r>
            <a:r>
              <a:rPr lang="en-US" sz="2800" b="1" dirty="0" err="1" smtClean="0">
                <a:latin typeface="Siyam Rupali" pitchFamily="2" charset="0"/>
                <a:cs typeface="Siyam Rupali" pitchFamily="2" charset="0"/>
              </a:rPr>
              <a:t>মিনিট</a:t>
            </a:r>
            <a:r>
              <a:rPr lang="en-US" sz="2800" b="1" dirty="0" smtClean="0">
                <a:latin typeface="Siyam Rupali" pitchFamily="2" charset="0"/>
                <a:cs typeface="Siyam Rupali" pitchFamily="2" charset="0"/>
              </a:rPr>
              <a:t> </a:t>
            </a:r>
          </a:p>
        </p:txBody>
      </p:sp>
      <p:pic>
        <p:nvPicPr>
          <p:cNvPr id="5" name="Content Placeholder 4" descr="aaaa.jpg"/>
          <p:cNvPicPr>
            <a:picLocks noGrp="1" noChangeAspect="1"/>
          </p:cNvPicPr>
          <p:nvPr>
            <p:ph sz="half" idx="1"/>
          </p:nvPr>
        </p:nvPicPr>
        <p:blipFill>
          <a:blip r:embed="rId2"/>
          <a:stretch>
            <a:fillRect/>
          </a:stretch>
        </p:blipFill>
        <p:spPr>
          <a:xfrm>
            <a:off x="304800" y="609600"/>
            <a:ext cx="5250267" cy="548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8181976" cy="1316736"/>
          </a:xfrm>
        </p:spPr>
        <p:txBody>
          <a:bodyPr/>
          <a:lstStyle/>
          <a:p>
            <a:pPr algn="ctr"/>
            <a:r>
              <a:rPr lang="en-US" sz="2000" b="1" dirty="0" err="1" smtClean="0">
                <a:solidFill>
                  <a:srgbClr val="FFFF00"/>
                </a:solidFill>
                <a:latin typeface="Siyam Rupali" pitchFamily="2" charset="0"/>
                <a:cs typeface="Siyam Rupali" pitchFamily="2" charset="0"/>
              </a:rPr>
              <a:t>তোমার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মামা</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তোমাকে</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ঈদ</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সেলামী</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দিতে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গিয়ে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দুইটি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উপায়ের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মধ্যে</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একটি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পছন্দ</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করতে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বলল</a:t>
            </a:r>
            <a:r>
              <a:rPr lang="en-US" sz="2000" b="1" dirty="0" smtClean="0">
                <a:solidFill>
                  <a:srgbClr val="FFFF00"/>
                </a:solidFill>
                <a:latin typeface="Siyam Rupali" pitchFamily="2" charset="0"/>
                <a:cs typeface="Siyam Rupali" pitchFamily="2" charset="0"/>
              </a:rPr>
              <a:t>। </a:t>
            </a:r>
            <a:r>
              <a:rPr lang="en-US" sz="1800" dirty="0" smtClean="0">
                <a:solidFill>
                  <a:srgbClr val="FFFF00"/>
                </a:solidFill>
                <a:latin typeface="Siyam Rupali" pitchFamily="2" charset="0"/>
                <a:cs typeface="Siyam Rupali" pitchFamily="2" charset="0"/>
              </a:rPr>
              <a:t/>
            </a:r>
            <a:br>
              <a:rPr lang="en-US" sz="1800" dirty="0" smtClean="0">
                <a:solidFill>
                  <a:srgbClr val="FFFF00"/>
                </a:solidFill>
                <a:latin typeface="Siyam Rupali" pitchFamily="2" charset="0"/>
                <a:cs typeface="Siyam Rupali" pitchFamily="2" charset="0"/>
              </a:rPr>
            </a:br>
            <a:r>
              <a:rPr lang="en-US" sz="1800" dirty="0" smtClean="0">
                <a:solidFill>
                  <a:srgbClr val="FFFF00"/>
                </a:solidFill>
                <a:latin typeface="Siyam Rupali" pitchFamily="2" charset="0"/>
                <a:cs typeface="Siyam Rupali" pitchFamily="2" charset="0"/>
              </a:rPr>
              <a:t/>
            </a:r>
            <a:br>
              <a:rPr lang="en-US" sz="1800" dirty="0" smtClean="0">
                <a:solidFill>
                  <a:srgbClr val="FFFF00"/>
                </a:solidFill>
                <a:latin typeface="Siyam Rupali" pitchFamily="2" charset="0"/>
                <a:cs typeface="Siyam Rupali" pitchFamily="2" charset="0"/>
              </a:rPr>
            </a:br>
            <a:r>
              <a:rPr lang="en-US" sz="2400" b="1" dirty="0" err="1" smtClean="0">
                <a:solidFill>
                  <a:srgbClr val="FF0000"/>
                </a:solidFill>
                <a:latin typeface="Siyam Rupali" pitchFamily="2" charset="0"/>
                <a:cs typeface="Siyam Rupali" pitchFamily="2" charset="0"/>
              </a:rPr>
              <a:t>তুমি</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কোনটি</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নিতে</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চাও</a:t>
            </a:r>
            <a:r>
              <a:rPr lang="en-US" sz="2400" b="1" dirty="0" smtClean="0">
                <a:solidFill>
                  <a:srgbClr val="FF0000"/>
                </a:solidFill>
                <a:latin typeface="Siyam Rupali" pitchFamily="2" charset="0"/>
                <a:cs typeface="Siyam Rupali" pitchFamily="2" charset="0"/>
              </a:rPr>
              <a:t>? </a:t>
            </a:r>
            <a:endParaRPr lang="en-US" sz="2400" b="1" dirty="0">
              <a:solidFill>
                <a:srgbClr val="FF0000"/>
              </a:solidFill>
              <a:latin typeface="Siyam Rupali" pitchFamily="2" charset="0"/>
              <a:cs typeface="Siyam Rupali" pitchFamily="2" charset="0"/>
            </a:endParaRPr>
          </a:p>
        </p:txBody>
      </p:sp>
      <p:sp>
        <p:nvSpPr>
          <p:cNvPr id="3" name="Text Placeholder 2"/>
          <p:cNvSpPr>
            <a:spLocks noGrp="1"/>
          </p:cNvSpPr>
          <p:nvPr>
            <p:ph type="body" idx="1"/>
          </p:nvPr>
        </p:nvSpPr>
        <p:spPr>
          <a:xfrm>
            <a:off x="228600" y="1981200"/>
            <a:ext cx="4040188" cy="639762"/>
          </a:xfrm>
        </p:spPr>
        <p:txBody>
          <a:bodyPr>
            <a:normAutofit/>
          </a:bodyPr>
          <a:lstStyle/>
          <a:p>
            <a:r>
              <a:rPr lang="en-US" dirty="0" err="1" smtClean="0">
                <a:solidFill>
                  <a:schemeClr val="tx1"/>
                </a:solidFill>
                <a:latin typeface="Siyam Rupali" pitchFamily="2" charset="0"/>
                <a:cs typeface="Siyam Rupali" pitchFamily="2" charset="0"/>
              </a:rPr>
              <a:t>আজকে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নিলে</a:t>
            </a:r>
            <a:r>
              <a:rPr lang="en-US" dirty="0" smtClean="0">
                <a:solidFill>
                  <a:schemeClr val="tx1"/>
                </a:solidFill>
                <a:latin typeface="Siyam Rupali" pitchFamily="2" charset="0"/>
                <a:cs typeface="Siyam Rupali" pitchFamily="2" charset="0"/>
              </a:rPr>
              <a:t> ১০০ </a:t>
            </a:r>
            <a:r>
              <a:rPr lang="en-US" dirty="0" err="1" smtClean="0">
                <a:solidFill>
                  <a:schemeClr val="tx1"/>
                </a:solidFill>
                <a:latin typeface="Siyam Rupali" pitchFamily="2" charset="0"/>
                <a:cs typeface="Siyam Rupali" pitchFamily="2" charset="0"/>
              </a:rPr>
              <a:t>টাকা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পাবে</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5025" y="1905000"/>
            <a:ext cx="4498975" cy="639762"/>
          </a:xfrm>
        </p:spPr>
        <p:txBody>
          <a:bodyPr>
            <a:normAutofit/>
          </a:bodyPr>
          <a:lstStyle/>
          <a:p>
            <a:r>
              <a:rPr lang="en-US" sz="2200" dirty="0" err="1" smtClean="0">
                <a:solidFill>
                  <a:schemeClr val="tx1"/>
                </a:solidFill>
                <a:latin typeface="Siyam Rupali" pitchFamily="2" charset="0"/>
                <a:cs typeface="Siyam Rupali" pitchFamily="2" charset="0"/>
              </a:rPr>
              <a:t>আগামীকাল</a:t>
            </a:r>
            <a:r>
              <a:rPr lang="en-US" sz="2200" dirty="0" smtClean="0">
                <a:solidFill>
                  <a:schemeClr val="tx1"/>
                </a:solidFill>
                <a:latin typeface="Siyam Rupali" pitchFamily="2" charset="0"/>
                <a:cs typeface="Siyam Rupali" pitchFamily="2" charset="0"/>
              </a:rPr>
              <a:t> </a:t>
            </a:r>
            <a:r>
              <a:rPr lang="en-US" sz="2200" dirty="0" err="1" smtClean="0">
                <a:solidFill>
                  <a:schemeClr val="tx1"/>
                </a:solidFill>
                <a:latin typeface="Siyam Rupali" pitchFamily="2" charset="0"/>
                <a:cs typeface="Siyam Rupali" pitchFamily="2" charset="0"/>
              </a:rPr>
              <a:t>নিলেও</a:t>
            </a:r>
            <a:r>
              <a:rPr lang="en-US" sz="2200" dirty="0" smtClean="0">
                <a:solidFill>
                  <a:schemeClr val="tx1"/>
                </a:solidFill>
                <a:latin typeface="Siyam Rupali" pitchFamily="2" charset="0"/>
                <a:cs typeface="Siyam Rupali" pitchFamily="2" charset="0"/>
              </a:rPr>
              <a:t> ১০০ </a:t>
            </a:r>
            <a:r>
              <a:rPr lang="en-US" sz="2200" dirty="0" err="1" smtClean="0">
                <a:solidFill>
                  <a:schemeClr val="tx1"/>
                </a:solidFill>
                <a:latin typeface="Siyam Rupali" pitchFamily="2" charset="0"/>
                <a:cs typeface="Siyam Rupali" pitchFamily="2" charset="0"/>
              </a:rPr>
              <a:t>টাকা</a:t>
            </a:r>
            <a:r>
              <a:rPr lang="en-US" sz="2200" dirty="0" smtClean="0">
                <a:solidFill>
                  <a:schemeClr val="tx1"/>
                </a:solidFill>
                <a:latin typeface="Siyam Rupali" pitchFamily="2" charset="0"/>
                <a:cs typeface="Siyam Rupali" pitchFamily="2" charset="0"/>
              </a:rPr>
              <a:t> </a:t>
            </a:r>
            <a:r>
              <a:rPr lang="en-US" sz="2200" dirty="0" err="1" smtClean="0">
                <a:solidFill>
                  <a:schemeClr val="tx1"/>
                </a:solidFill>
                <a:latin typeface="Siyam Rupali" pitchFamily="2" charset="0"/>
                <a:cs typeface="Siyam Rupali" pitchFamily="2" charset="0"/>
              </a:rPr>
              <a:t>পাবে</a:t>
            </a:r>
            <a:r>
              <a:rPr lang="en-US" sz="2200" dirty="0" smtClean="0">
                <a:solidFill>
                  <a:schemeClr val="tx1"/>
                </a:solidFill>
                <a:latin typeface="Siyam Rupali" pitchFamily="2" charset="0"/>
                <a:cs typeface="Siyam Rupali" pitchFamily="2" charset="0"/>
              </a:rPr>
              <a:t> </a:t>
            </a:r>
            <a:endParaRPr lang="en-US" sz="2200" dirty="0">
              <a:solidFill>
                <a:schemeClr val="tx1"/>
              </a:solidFill>
              <a:latin typeface="Siyam Rupali" pitchFamily="2" charset="0"/>
              <a:cs typeface="Siyam Rupali" pitchFamily="2" charset="0"/>
            </a:endParaRPr>
          </a:p>
        </p:txBody>
      </p:sp>
      <p:pic>
        <p:nvPicPr>
          <p:cNvPr id="10" name="Content Placeholder 9" descr="image-32364-1551796580.jpg"/>
          <p:cNvPicPr>
            <a:picLocks noGrp="1" noChangeAspect="1"/>
          </p:cNvPicPr>
          <p:nvPr>
            <p:ph sz="quarter" idx="2"/>
          </p:nvPr>
        </p:nvPicPr>
        <p:blipFill>
          <a:blip r:embed="rId2"/>
          <a:stretch>
            <a:fillRect/>
          </a:stretch>
        </p:blipFill>
        <p:spPr>
          <a:xfrm>
            <a:off x="152400" y="3048000"/>
            <a:ext cx="4343400"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Content Placeholder 13" descr="dssvs.jpg"/>
          <p:cNvPicPr>
            <a:picLocks noGrp="1" noChangeAspect="1"/>
          </p:cNvPicPr>
          <p:nvPr>
            <p:ph sz="quarter" idx="4"/>
          </p:nvPr>
        </p:nvPicPr>
        <p:blipFill>
          <a:blip r:embed="rId3"/>
          <a:stretch>
            <a:fillRect/>
          </a:stretch>
        </p:blipFill>
        <p:spPr>
          <a:xfrm>
            <a:off x="4722812" y="3048000"/>
            <a:ext cx="4268788"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371600"/>
          </a:xfrm>
        </p:spPr>
        <p:txBody>
          <a:bodyPr/>
          <a:lstStyle/>
          <a:p>
            <a:pPr algn="ctr"/>
            <a:r>
              <a:rPr lang="en-US" sz="1800" b="1" dirty="0" err="1" smtClean="0">
                <a:solidFill>
                  <a:srgbClr val="FFFF00"/>
                </a:solidFill>
                <a:latin typeface="Siyam Rupali" pitchFamily="2" charset="0"/>
                <a:cs typeface="Siyam Rupali" pitchFamily="2" charset="0"/>
              </a:rPr>
              <a:t>তুমি</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নিশ্চয়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আজকেই</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টাকাটা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নিয়ে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নিবে</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কেননা</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বাঁকির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নাম</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ফাঁকি</a:t>
            </a:r>
            <a:r>
              <a:rPr lang="en-US" sz="1800" b="1" dirty="0" smtClean="0">
                <a:solidFill>
                  <a:srgbClr val="FFFF00"/>
                </a:solidFill>
                <a:latin typeface="Siyam Rupali" pitchFamily="2" charset="0"/>
                <a:cs typeface="Siyam Rupali" pitchFamily="2" charset="0"/>
              </a:rPr>
              <a:t> “। </a:t>
            </a:r>
            <a:r>
              <a:rPr lang="en-US" sz="1800" b="1" dirty="0" err="1" smtClean="0">
                <a:solidFill>
                  <a:srgbClr val="FFFF00"/>
                </a:solidFill>
                <a:latin typeface="Siyam Rupali" pitchFamily="2" charset="0"/>
                <a:cs typeface="Siyam Rupali" pitchFamily="2" charset="0"/>
              </a:rPr>
              <a:t>তবে</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আমাদের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ফিন্যান্স</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এর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ভাষায়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এটিকে</a:t>
            </a:r>
            <a:r>
              <a:rPr lang="en-US" sz="1800" b="1" dirty="0" smtClean="0">
                <a:solidFill>
                  <a:srgbClr val="FFFF00"/>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অর্থের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সময়</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পছন্দ</a:t>
            </a:r>
            <a:r>
              <a:rPr lang="en-US" sz="1800" b="1" dirty="0" smtClean="0">
                <a:solidFill>
                  <a:schemeClr val="tx1"/>
                </a:solidFill>
                <a:latin typeface="Siyam Rupali" pitchFamily="2" charset="0"/>
                <a:cs typeface="Siyam Rupali" pitchFamily="2" charset="0"/>
              </a:rPr>
              <a:t> </a:t>
            </a:r>
            <a:r>
              <a:rPr lang="en-US" sz="1800" b="1" dirty="0" smtClean="0">
                <a:solidFill>
                  <a:srgbClr val="FFFF00"/>
                </a:solidFill>
                <a:latin typeface="Siyam Rupali" pitchFamily="2" charset="0"/>
                <a:cs typeface="Siyam Rupali" pitchFamily="2" charset="0"/>
              </a:rPr>
              <a:t>( </a:t>
            </a:r>
            <a:r>
              <a:rPr lang="en-US" sz="1800" b="1" dirty="0" smtClean="0">
                <a:solidFill>
                  <a:srgbClr val="FF0000"/>
                </a:solidFill>
                <a:latin typeface="Siyam Rupali" pitchFamily="2" charset="0"/>
                <a:cs typeface="Siyam Rupali" pitchFamily="2" charset="0"/>
              </a:rPr>
              <a:t>Time Preference For Money</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বলে</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এসো</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একটু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ধারনা</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নাও</a:t>
            </a:r>
            <a:r>
              <a:rPr lang="en-US" sz="1800" b="1" dirty="0" smtClean="0">
                <a:solidFill>
                  <a:srgbClr val="FFFF00"/>
                </a:solidFill>
                <a:latin typeface="Siyam Rupali" pitchFamily="2" charset="0"/>
                <a:cs typeface="Siyam Rupali" pitchFamily="2" charset="0"/>
              </a:rPr>
              <a:t>। </a:t>
            </a:r>
            <a:r>
              <a:rPr lang="en-US" sz="2200" b="1" dirty="0" smtClean="0">
                <a:solidFill>
                  <a:srgbClr val="FFFF00"/>
                </a:solidFill>
                <a:latin typeface="Siyam Rupali" pitchFamily="2" charset="0"/>
                <a:cs typeface="Siyam Rupali" pitchFamily="2" charset="0"/>
              </a:rPr>
              <a:t/>
            </a:r>
            <a:br>
              <a:rPr lang="en-US" sz="2200" b="1" dirty="0" smtClean="0">
                <a:solidFill>
                  <a:srgbClr val="FFFF00"/>
                </a:solidFill>
                <a:latin typeface="Siyam Rupali" pitchFamily="2" charset="0"/>
                <a:cs typeface="Siyam Rupali" pitchFamily="2" charset="0"/>
              </a:rPr>
            </a:br>
            <a:r>
              <a:rPr lang="en-US" sz="2800" b="1" dirty="0" err="1" smtClean="0">
                <a:solidFill>
                  <a:srgbClr val="00B0F0"/>
                </a:solidFill>
                <a:latin typeface="Siyam Rupali" pitchFamily="2" charset="0"/>
                <a:cs typeface="Siyam Rupali" pitchFamily="2" charset="0"/>
              </a:rPr>
              <a:t>অর্থের</a:t>
            </a:r>
            <a:r>
              <a:rPr lang="en-US" sz="2800" b="1" dirty="0" smtClean="0">
                <a:solidFill>
                  <a:srgbClr val="00B0F0"/>
                </a:solidFill>
                <a:latin typeface="Siyam Rupali" pitchFamily="2" charset="0"/>
                <a:cs typeface="Siyam Rupali" pitchFamily="2" charset="0"/>
              </a:rPr>
              <a:t> </a:t>
            </a:r>
            <a:r>
              <a:rPr lang="en-US" sz="2800" b="1" dirty="0" err="1" smtClean="0">
                <a:solidFill>
                  <a:srgbClr val="00B0F0"/>
                </a:solidFill>
                <a:latin typeface="Siyam Rupali" pitchFamily="2" charset="0"/>
                <a:cs typeface="Siyam Rupali" pitchFamily="2" charset="0"/>
              </a:rPr>
              <a:t>সময়</a:t>
            </a:r>
            <a:r>
              <a:rPr lang="en-US" sz="2800" b="1" dirty="0" smtClean="0">
                <a:solidFill>
                  <a:srgbClr val="00B0F0"/>
                </a:solidFill>
                <a:latin typeface="Siyam Rupali" pitchFamily="2" charset="0"/>
                <a:cs typeface="Siyam Rupali" pitchFamily="2" charset="0"/>
              </a:rPr>
              <a:t> </a:t>
            </a:r>
            <a:r>
              <a:rPr lang="en-US" sz="2800" b="1" dirty="0" err="1" smtClean="0">
                <a:solidFill>
                  <a:srgbClr val="00B0F0"/>
                </a:solidFill>
                <a:latin typeface="Siyam Rupali" pitchFamily="2" charset="0"/>
                <a:cs typeface="Siyam Rupali" pitchFamily="2" charset="0"/>
              </a:rPr>
              <a:t>অগ্রাধিকারের</a:t>
            </a:r>
            <a:r>
              <a:rPr lang="en-US" sz="2800" b="1" dirty="0" smtClean="0">
                <a:solidFill>
                  <a:srgbClr val="00B0F0"/>
                </a:solidFill>
                <a:latin typeface="Siyam Rupali" pitchFamily="2" charset="0"/>
                <a:cs typeface="Siyam Rupali" pitchFamily="2" charset="0"/>
              </a:rPr>
              <a:t> </a:t>
            </a:r>
            <a:r>
              <a:rPr lang="en-US" sz="2800" b="1" dirty="0" err="1" smtClean="0">
                <a:solidFill>
                  <a:srgbClr val="00B0F0"/>
                </a:solidFill>
                <a:latin typeface="Siyam Rupali" pitchFamily="2" charset="0"/>
                <a:cs typeface="Siyam Rupali" pitchFamily="2" charset="0"/>
              </a:rPr>
              <a:t>কারণ</a:t>
            </a:r>
            <a:r>
              <a:rPr lang="en-US" sz="2800" b="1" dirty="0" smtClean="0">
                <a:solidFill>
                  <a:srgbClr val="00B0F0"/>
                </a:solidFill>
                <a:latin typeface="Siyam Rupali" pitchFamily="2" charset="0"/>
                <a:cs typeface="Siyam Rupali" pitchFamily="2" charset="0"/>
              </a:rPr>
              <a:t> </a:t>
            </a:r>
            <a:endParaRPr lang="en-US" sz="2800" b="1" dirty="0">
              <a:solidFill>
                <a:srgbClr val="00B0F0"/>
              </a:solidFill>
              <a:latin typeface="Siyam Rupali" pitchFamily="2" charset="0"/>
              <a:cs typeface="Siyam Rupali" pitchFamily="2" charset="0"/>
            </a:endParaRPr>
          </a:p>
        </p:txBody>
      </p:sp>
      <p:sp>
        <p:nvSpPr>
          <p:cNvPr id="3" name="Content Placeholder 2"/>
          <p:cNvSpPr>
            <a:spLocks noGrp="1"/>
          </p:cNvSpPr>
          <p:nvPr>
            <p:ph idx="1"/>
          </p:nvPr>
        </p:nvSpPr>
        <p:spPr>
          <a:xfrm>
            <a:off x="533400" y="1600200"/>
            <a:ext cx="8305800" cy="4983960"/>
          </a:xfrm>
        </p:spPr>
        <p:txBody>
          <a:bodyPr/>
          <a:lstStyle/>
          <a:p>
            <a:pPr algn="ctr"/>
            <a:r>
              <a:rPr lang="en-US" sz="2400" b="1" dirty="0" err="1" smtClean="0">
                <a:solidFill>
                  <a:srgbClr val="FF0000"/>
                </a:solidFill>
                <a:latin typeface="Siyam Rupali" pitchFamily="2" charset="0"/>
                <a:cs typeface="Siyam Rupali" pitchFamily="2" charset="0"/>
              </a:rPr>
              <a:t>অনিশ্চয়তা</a:t>
            </a:r>
            <a:endParaRPr lang="en-US" sz="2400" b="1" dirty="0" smtClean="0">
              <a:solidFill>
                <a:srgbClr val="FF0000"/>
              </a:solidFill>
              <a:latin typeface="Siyam Rupali" pitchFamily="2" charset="0"/>
              <a:cs typeface="Siyam Rupali" pitchFamily="2" charset="0"/>
            </a:endParaRPr>
          </a:p>
          <a:p>
            <a:pPr algn="just">
              <a:buNone/>
            </a:pPr>
            <a:r>
              <a:rPr lang="en-US" sz="20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যে</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ব্যক্তি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বর্তমানকে</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বেশী</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প্রাধান্য</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দেয়</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কেননা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ভবিষ্য</a:t>
            </a:r>
            <a:r>
              <a:rPr lang="en-US" sz="2400" b="1" dirty="0" smtClean="0">
                <a:latin typeface="Siyam Rupali" pitchFamily="2" charset="0"/>
                <a:cs typeface="Siyam Rupali" pitchFamily="2" charset="0"/>
              </a:rPr>
              <a:t>ৎ </a:t>
            </a:r>
            <a:r>
              <a:rPr lang="en-US" sz="2400" b="1" dirty="0" err="1" smtClean="0">
                <a:latin typeface="Siyam Rupali" pitchFamily="2" charset="0"/>
                <a:cs typeface="Siyam Rupali" pitchFamily="2" charset="0"/>
              </a:rPr>
              <a:t>সর্বদা</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অনিশ্চিত</a:t>
            </a:r>
            <a:endParaRPr lang="en-US" sz="2400" b="1" dirty="0" smtClean="0">
              <a:latin typeface="Siyam Rupali" pitchFamily="2" charset="0"/>
              <a:cs typeface="Siyam Rupali" pitchFamily="2" charset="0"/>
            </a:endParaRPr>
          </a:p>
          <a:p>
            <a:pPr algn="ctr">
              <a:buNone/>
            </a:pPr>
            <a:r>
              <a:rPr lang="en-US" sz="2400" b="1" dirty="0" err="1" smtClean="0">
                <a:solidFill>
                  <a:srgbClr val="FF0000"/>
                </a:solidFill>
                <a:latin typeface="Siyam Rupali" pitchFamily="2" charset="0"/>
                <a:cs typeface="Siyam Rupali" pitchFamily="2" charset="0"/>
              </a:rPr>
              <a:t>ভোগ</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অগ্রাধিকার</a:t>
            </a:r>
            <a:endParaRPr lang="en-US" sz="2400" b="1" dirty="0" smtClean="0">
              <a:solidFill>
                <a:srgbClr val="FF0000"/>
              </a:solidFill>
              <a:latin typeface="Siyam Rupali" pitchFamily="2" charset="0"/>
              <a:cs typeface="Siyam Rupali" pitchFamily="2" charset="0"/>
            </a:endParaRPr>
          </a:p>
          <a:p>
            <a:pPr algn="just">
              <a:buNone/>
            </a:pPr>
            <a:r>
              <a:rPr lang="en-US" sz="20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বেশিরভাগ</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মানুষ</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ভবিষ্যতে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দ্রব্য</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সেবা</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ভোগ</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অপেক্ষা</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বর্তমান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ভোগকে</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বেশী</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প্রাধান্য</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দেয়</a:t>
            </a:r>
            <a:r>
              <a:rPr lang="en-US" sz="2400" b="1" dirty="0" smtClean="0">
                <a:latin typeface="Siyam Rupali" pitchFamily="2" charset="0"/>
                <a:cs typeface="Siyam Rupali" pitchFamily="2" charset="0"/>
              </a:rPr>
              <a:t>। </a:t>
            </a:r>
          </a:p>
          <a:p>
            <a:pPr algn="ctr">
              <a:buNone/>
            </a:pPr>
            <a:r>
              <a:rPr lang="en-US" sz="2400" b="1" dirty="0" err="1" smtClean="0">
                <a:solidFill>
                  <a:srgbClr val="FF0000"/>
                </a:solidFill>
                <a:latin typeface="Siyam Rupali" pitchFamily="2" charset="0"/>
                <a:cs typeface="Siyam Rupali" pitchFamily="2" charset="0"/>
              </a:rPr>
              <a:t>বিনিয়োগ</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সুযোগ</a:t>
            </a:r>
            <a:r>
              <a:rPr lang="en-US" sz="2400" b="1" dirty="0" smtClean="0">
                <a:solidFill>
                  <a:srgbClr val="FF0000"/>
                </a:solidFill>
                <a:latin typeface="Siyam Rupali" pitchFamily="2" charset="0"/>
                <a:cs typeface="Siyam Rupali" pitchFamily="2" charset="0"/>
              </a:rPr>
              <a:t> </a:t>
            </a:r>
          </a:p>
          <a:p>
            <a:pPr>
              <a:buNone/>
            </a:pP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অধিকাংশ</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মানুষ</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ভবিষ্যতের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প্রাপ্ত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নগদ</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অর্থের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চেয়ে</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বর্তমান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নগদ</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অর্থকে</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পছন্দ</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করে</a:t>
            </a:r>
            <a:r>
              <a:rPr lang="en-US" sz="2400" b="1" dirty="0" smtClean="0">
                <a:latin typeface="Siyam Rupali" pitchFamily="2" charset="0"/>
                <a:cs typeface="Siyam Rupali" pitchFamily="2" charset="0"/>
              </a:rPr>
              <a:t>। </a:t>
            </a:r>
          </a:p>
          <a:p>
            <a:pPr algn="ctr">
              <a:buNone/>
            </a:pPr>
            <a:r>
              <a:rPr lang="en-US" sz="2400" b="1" dirty="0" err="1" smtClean="0">
                <a:solidFill>
                  <a:srgbClr val="FF0000"/>
                </a:solidFill>
                <a:latin typeface="Siyam Rupali" pitchFamily="2" charset="0"/>
                <a:cs typeface="Siyam Rupali" pitchFamily="2" charset="0"/>
              </a:rPr>
              <a:t>মুদ্রাস্ফীতি</a:t>
            </a:r>
            <a:r>
              <a:rPr lang="en-US" sz="2400" b="1" dirty="0" smtClean="0">
                <a:solidFill>
                  <a:srgbClr val="FF0000"/>
                </a:solidFill>
                <a:latin typeface="Siyam Rupali" pitchFamily="2" charset="0"/>
                <a:cs typeface="Siyam Rupali" pitchFamily="2" charset="0"/>
              </a:rPr>
              <a:t> </a:t>
            </a:r>
          </a:p>
          <a:p>
            <a:pPr>
              <a:buNone/>
            </a:pP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দ্রব্য</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সেবার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মূল্যের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উধর্বগতিকে</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মুদ্রাস্ফীতি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বলে</a:t>
            </a:r>
            <a:r>
              <a:rPr lang="en-US" sz="2400" b="1" dirty="0" smtClean="0">
                <a:latin typeface="Siyam Rupali" pitchFamily="2" charset="0"/>
                <a:cs typeface="Siyam Rupali" pitchFamily="2" charset="0"/>
              </a:rPr>
              <a:t>।  </a:t>
            </a:r>
            <a:endParaRPr lang="en-US" sz="2400" b="1" dirty="0">
              <a:latin typeface="Siyam Rupali" pitchFamily="2" charset="0"/>
              <a:cs typeface="Siyam Rupali" pitchFamily="2"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783336"/>
          </a:xfrm>
        </p:spPr>
        <p:txBody>
          <a:bodyPr/>
          <a:lstStyle/>
          <a:p>
            <a:pPr algn="ctr"/>
            <a:r>
              <a:rPr lang="en-US" sz="2400" b="1" dirty="0" err="1" smtClean="0">
                <a:solidFill>
                  <a:schemeClr val="tx1"/>
                </a:solidFill>
                <a:latin typeface="Siyam Rupali" pitchFamily="2" charset="0"/>
                <a:cs typeface="Siyam Rupali" pitchFamily="2" charset="0"/>
              </a:rPr>
              <a:t>মুদ্রাস্ফীতি</a:t>
            </a:r>
            <a:r>
              <a:rPr lang="en-US" sz="2400" b="1" dirty="0" smtClean="0">
                <a:solidFill>
                  <a:schemeClr val="tx1"/>
                </a:solidFill>
                <a:latin typeface="Siyam Rupali" pitchFamily="2" charset="0"/>
                <a:cs typeface="Siyam Rupali" pitchFamily="2" charset="0"/>
              </a:rPr>
              <a:t> ও </a:t>
            </a:r>
            <a:r>
              <a:rPr lang="en-US" sz="2400" b="1" dirty="0" err="1" smtClean="0">
                <a:solidFill>
                  <a:schemeClr val="tx1"/>
                </a:solidFill>
                <a:latin typeface="Siyam Rupali" pitchFamily="2" charset="0"/>
                <a:cs typeface="Siyam Rupali" pitchFamily="2" charset="0"/>
              </a:rPr>
              <a:t>মুদ্রাসংকোচন</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বিষয়ে</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ধারনা</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নেয়ার</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চেষ্টা</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কর</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বিস্তারিত</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আলোচনায়</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যাবার</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আগে</a:t>
            </a:r>
            <a:r>
              <a:rPr lang="en-US" sz="2400" b="1" dirty="0" smtClean="0">
                <a:solidFill>
                  <a:schemeClr val="tx1"/>
                </a:solidFill>
                <a:latin typeface="Siyam Rupali" pitchFamily="2" charset="0"/>
                <a:cs typeface="Siyam Rupali" pitchFamily="2" charset="0"/>
              </a:rPr>
              <a:t>। </a:t>
            </a:r>
            <a:endParaRPr lang="en-US" sz="2400" b="1" dirty="0">
              <a:solidFill>
                <a:schemeClr val="tx1"/>
              </a:solidFill>
              <a:latin typeface="Siyam Rupali" pitchFamily="2" charset="0"/>
              <a:cs typeface="Siyam Rupali" pitchFamily="2" charset="0"/>
            </a:endParaRPr>
          </a:p>
        </p:txBody>
      </p:sp>
      <p:sp>
        <p:nvSpPr>
          <p:cNvPr id="3" name="Text Placeholder 2"/>
          <p:cNvSpPr>
            <a:spLocks noGrp="1"/>
          </p:cNvSpPr>
          <p:nvPr>
            <p:ph type="body" idx="1"/>
          </p:nvPr>
        </p:nvSpPr>
        <p:spPr>
          <a:xfrm>
            <a:off x="0" y="1219200"/>
            <a:ext cx="4572000" cy="1828800"/>
          </a:xfrm>
        </p:spPr>
        <p:txBody>
          <a:bodyPr>
            <a:normAutofit fontScale="62500" lnSpcReduction="20000"/>
          </a:bodyPr>
          <a:lstStyle/>
          <a:p>
            <a:pPr algn="just"/>
            <a:r>
              <a:rPr lang="as-IN" sz="2900" dirty="0" smtClean="0">
                <a:solidFill>
                  <a:schemeClr val="tx2">
                    <a:lumMod val="75000"/>
                  </a:schemeClr>
                </a:solidFill>
                <a:latin typeface="Siyam Rupali" pitchFamily="2" charset="0"/>
                <a:cs typeface="Siyam Rupali" pitchFamily="2" charset="0"/>
              </a:rPr>
              <a:t>দ্রব্যমূল্যের ঊর্ধ্বগতি</a:t>
            </a:r>
            <a:r>
              <a:rPr lang="en-US" sz="2900" dirty="0" smtClean="0">
                <a:solidFill>
                  <a:schemeClr val="tx2">
                    <a:lumMod val="75000"/>
                  </a:schemeClr>
                </a:solidFill>
                <a:latin typeface="Siyam Rupali" pitchFamily="2" charset="0"/>
                <a:cs typeface="Siyam Rupali" pitchFamily="2" charset="0"/>
              </a:rPr>
              <a:t> </a:t>
            </a:r>
            <a:r>
              <a:rPr lang="en-US" sz="2900" dirty="0" err="1" smtClean="0">
                <a:solidFill>
                  <a:schemeClr val="tx2">
                    <a:lumMod val="75000"/>
                  </a:schemeClr>
                </a:solidFill>
                <a:latin typeface="Siyam Rupali" pitchFamily="2" charset="0"/>
                <a:cs typeface="Siyam Rupali" pitchFamily="2" charset="0"/>
              </a:rPr>
              <a:t>সাথে</a:t>
            </a:r>
            <a:r>
              <a:rPr lang="en-US" sz="2900" dirty="0" smtClean="0">
                <a:solidFill>
                  <a:schemeClr val="tx2">
                    <a:lumMod val="75000"/>
                  </a:schemeClr>
                </a:solidFill>
                <a:latin typeface="Siyam Rupali" pitchFamily="2" charset="0"/>
                <a:cs typeface="Siyam Rupali" pitchFamily="2" charset="0"/>
              </a:rPr>
              <a:t> </a:t>
            </a:r>
            <a:r>
              <a:rPr lang="as-IN" sz="2900" dirty="0" smtClean="0">
                <a:solidFill>
                  <a:schemeClr val="tx2">
                    <a:lumMod val="75000"/>
                  </a:schemeClr>
                </a:solidFill>
                <a:latin typeface="Siyam Rupali" pitchFamily="2" charset="0"/>
                <a:cs typeface="Siyam Rupali" pitchFamily="2" charset="0"/>
              </a:rPr>
              <a:t>উৎপাদন বৃদ্ধি না পেয়ে অর্থের জোগান বেড়ে গেলে </a:t>
            </a:r>
            <a:r>
              <a:rPr lang="en-US" sz="2900" dirty="0" err="1" smtClean="0">
                <a:solidFill>
                  <a:schemeClr val="tx2">
                    <a:lumMod val="75000"/>
                  </a:schemeClr>
                </a:solidFill>
                <a:latin typeface="Siyam Rupali" pitchFamily="2" charset="0"/>
                <a:cs typeface="Siyam Rupali" pitchFamily="2" charset="0"/>
              </a:rPr>
              <a:t>এবং</a:t>
            </a:r>
            <a:r>
              <a:rPr lang="en-US" sz="2900" dirty="0" smtClean="0">
                <a:solidFill>
                  <a:schemeClr val="tx2">
                    <a:lumMod val="75000"/>
                  </a:schemeClr>
                </a:solidFill>
                <a:latin typeface="Siyam Rupali" pitchFamily="2" charset="0"/>
                <a:cs typeface="Siyam Rupali" pitchFamily="2" charset="0"/>
              </a:rPr>
              <a:t> </a:t>
            </a:r>
            <a:r>
              <a:rPr lang="as-IN" sz="2900" dirty="0" smtClean="0">
                <a:solidFill>
                  <a:schemeClr val="tx2">
                    <a:lumMod val="75000"/>
                  </a:schemeClr>
                </a:solidFill>
                <a:latin typeface="Siyam Rupali" pitchFamily="2" charset="0"/>
                <a:cs typeface="Siyam Rupali" pitchFamily="2" charset="0"/>
              </a:rPr>
              <a:t>উৎপাদন না বাড়লে দ্রব্যসামগ্রীর জোগান কমে যায়। অর্থের জোগান বেশি থাকে। ফলে</a:t>
            </a:r>
            <a:r>
              <a:rPr lang="en-US" sz="2900" dirty="0" smtClean="0">
                <a:solidFill>
                  <a:schemeClr val="tx2">
                    <a:lumMod val="75000"/>
                  </a:schemeClr>
                </a:solidFill>
                <a:latin typeface="Siyam Rupali" pitchFamily="2" charset="0"/>
                <a:cs typeface="Siyam Rupali" pitchFamily="2" charset="0"/>
              </a:rPr>
              <a:t> </a:t>
            </a:r>
            <a:r>
              <a:rPr lang="as-IN" sz="2900" dirty="0" smtClean="0">
                <a:solidFill>
                  <a:schemeClr val="tx2">
                    <a:lumMod val="75000"/>
                  </a:schemeClr>
                </a:solidFill>
                <a:latin typeface="Siyam Rupali" pitchFamily="2" charset="0"/>
                <a:cs typeface="Siyam Rupali" pitchFamily="2" charset="0"/>
              </a:rPr>
              <a:t>দ্রব্যমূল্য বেড়ে যায়। অর্থের ক্রয়ক্ষমতা কমে যাওয়ার এই প্রবণতাকে</a:t>
            </a:r>
            <a:r>
              <a:rPr lang="en-US" sz="2900" dirty="0" smtClean="0">
                <a:solidFill>
                  <a:schemeClr val="tx2">
                    <a:lumMod val="75000"/>
                  </a:schemeClr>
                </a:solidFill>
                <a:latin typeface="Siyam Rupali" pitchFamily="2" charset="0"/>
                <a:cs typeface="Siyam Rupali" pitchFamily="2" charset="0"/>
              </a:rPr>
              <a:t> </a:t>
            </a:r>
            <a:r>
              <a:rPr lang="as-IN" sz="2900" dirty="0" smtClean="0">
                <a:solidFill>
                  <a:schemeClr val="tx2">
                    <a:lumMod val="75000"/>
                  </a:schemeClr>
                </a:solidFill>
                <a:latin typeface="Siyam Rupali" pitchFamily="2" charset="0"/>
                <a:cs typeface="Siyam Rupali" pitchFamily="2" charset="0"/>
              </a:rPr>
              <a:t>বলা হয়। </a:t>
            </a:r>
            <a:endParaRPr lang="en-US" sz="2900" dirty="0" smtClean="0">
              <a:solidFill>
                <a:schemeClr val="tx2">
                  <a:lumMod val="75000"/>
                </a:schemeClr>
              </a:solidFill>
              <a:latin typeface="Siyam Rupali" pitchFamily="2" charset="0"/>
              <a:cs typeface="Siyam Rupali" pitchFamily="2" charset="0"/>
            </a:endParaRPr>
          </a:p>
          <a:p>
            <a:pPr algn="ctr"/>
            <a:r>
              <a:rPr lang="as-IN" sz="3200" dirty="0" smtClean="0">
                <a:solidFill>
                  <a:srgbClr val="FF0000"/>
                </a:solidFill>
                <a:latin typeface="Siyam Rupali" pitchFamily="2" charset="0"/>
                <a:cs typeface="Siyam Rupali" pitchFamily="2" charset="0"/>
              </a:rPr>
              <a:t>মুদ্রাস্ফীতি</a:t>
            </a:r>
            <a:r>
              <a:rPr lang="en-US" sz="3200" dirty="0" smtClean="0">
                <a:solidFill>
                  <a:srgbClr val="FF0000"/>
                </a:solidFill>
                <a:latin typeface="Siyam Rupali" pitchFamily="2" charset="0"/>
                <a:cs typeface="Siyam Rupali" pitchFamily="2" charset="0"/>
              </a:rPr>
              <a:t> ( Inflation) </a:t>
            </a:r>
            <a:endParaRPr lang="en-US" sz="3200" dirty="0">
              <a:solidFill>
                <a:srgbClr val="FF0000"/>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5025" y="1219200"/>
            <a:ext cx="4194175" cy="1828800"/>
          </a:xfrm>
        </p:spPr>
        <p:txBody>
          <a:bodyPr>
            <a:normAutofit/>
          </a:bodyPr>
          <a:lstStyle/>
          <a:p>
            <a:pPr algn="just"/>
            <a:r>
              <a:rPr lang="as-IN" sz="1800" dirty="0" smtClean="0">
                <a:solidFill>
                  <a:srgbClr val="FFFF00"/>
                </a:solidFill>
                <a:latin typeface="Siyam Rupali" pitchFamily="2" charset="0"/>
                <a:cs typeface="Siyam Rupali" pitchFamily="2" charset="0"/>
              </a:rPr>
              <a:t>যখন কোনো একটি দেশে দ্রব্যসামগ্রীর জোগান অপেক্ষা অর্থের জোগান কম হয় এবং এর ফলে দামস্তর ক্রমান্বয়ে হ্রাস পায়,তখন</a:t>
            </a:r>
            <a:r>
              <a:rPr lang="en-US" sz="1800" dirty="0" smtClean="0">
                <a:solidFill>
                  <a:srgbClr val="FFFF00"/>
                </a:solidFill>
                <a:latin typeface="Siyam Rupali" pitchFamily="2" charset="0"/>
                <a:cs typeface="Siyam Rupali" pitchFamily="2" charset="0"/>
              </a:rPr>
              <a:t> </a:t>
            </a:r>
            <a:r>
              <a:rPr lang="as-IN" sz="1800" dirty="0" smtClean="0">
                <a:solidFill>
                  <a:srgbClr val="FFFF00"/>
                </a:solidFill>
                <a:latin typeface="Siyam Rupali" pitchFamily="2" charset="0"/>
                <a:cs typeface="Siyam Rupali" pitchFamily="2" charset="0"/>
              </a:rPr>
              <a:t>তাকে</a:t>
            </a:r>
            <a:r>
              <a:rPr lang="en-US" sz="1800" dirty="0" smtClean="0">
                <a:solidFill>
                  <a:srgbClr val="FFFF00"/>
                </a:solidFill>
                <a:latin typeface="Siyam Rupali" pitchFamily="2" charset="0"/>
                <a:cs typeface="Siyam Rupali" pitchFamily="2" charset="0"/>
              </a:rPr>
              <a:t> </a:t>
            </a:r>
            <a:r>
              <a:rPr lang="as-IN" sz="2000" dirty="0" smtClean="0">
                <a:solidFill>
                  <a:srgbClr val="FFFF00"/>
                </a:solidFill>
                <a:latin typeface="Siyam Rupali" pitchFamily="2" charset="0"/>
                <a:cs typeface="Siyam Rupali" pitchFamily="2" charset="0"/>
              </a:rPr>
              <a:t>বলে</a:t>
            </a:r>
            <a:endParaRPr lang="en-US" sz="2000" dirty="0" smtClean="0">
              <a:solidFill>
                <a:srgbClr val="FFFF00"/>
              </a:solidFill>
              <a:latin typeface="Siyam Rupali" pitchFamily="2" charset="0"/>
              <a:cs typeface="Siyam Rupali" pitchFamily="2" charset="0"/>
            </a:endParaRPr>
          </a:p>
          <a:p>
            <a:pPr algn="ctr"/>
            <a:r>
              <a:rPr lang="as-IN" sz="2000" dirty="0" smtClean="0">
                <a:solidFill>
                  <a:srgbClr val="FF0000"/>
                </a:solidFill>
                <a:latin typeface="Siyam Rupali" pitchFamily="2" charset="0"/>
                <a:cs typeface="Siyam Rupali" pitchFamily="2" charset="0"/>
              </a:rPr>
              <a:t>মুদ্রাসংকোচন</a:t>
            </a:r>
            <a:r>
              <a:rPr lang="en-US" sz="2000" dirty="0" smtClean="0">
                <a:solidFill>
                  <a:srgbClr val="FF0000"/>
                </a:solidFill>
                <a:latin typeface="Siyam Rupali" pitchFamily="2" charset="0"/>
                <a:cs typeface="Siyam Rupali" pitchFamily="2" charset="0"/>
              </a:rPr>
              <a:t>(Deflation)</a:t>
            </a:r>
            <a:endParaRPr lang="en-US" sz="1800" dirty="0">
              <a:solidFill>
                <a:srgbClr val="FFFF00"/>
              </a:solidFill>
              <a:latin typeface="Siyam Rupali" pitchFamily="2" charset="0"/>
              <a:cs typeface="Siyam Rupali" pitchFamily="2" charset="0"/>
            </a:endParaRPr>
          </a:p>
        </p:txBody>
      </p:sp>
      <p:pic>
        <p:nvPicPr>
          <p:cNvPr id="7" name="Content Placeholder 6" descr="bgbfcb.jpg"/>
          <p:cNvPicPr>
            <a:picLocks noGrp="1" noChangeAspect="1"/>
          </p:cNvPicPr>
          <p:nvPr>
            <p:ph sz="quarter" idx="2"/>
          </p:nvPr>
        </p:nvPicPr>
        <p:blipFill>
          <a:blip r:embed="rId2" cstate="print"/>
          <a:stretch>
            <a:fillRect/>
          </a:stretch>
        </p:blipFill>
        <p:spPr>
          <a:xfrm>
            <a:off x="152400" y="3048000"/>
            <a:ext cx="464820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Content Placeholder 7" descr="main-qimg-76aa0fa4d81b0b62fc50ba966517022a.jpg"/>
          <p:cNvPicPr>
            <a:picLocks noGrp="1" noChangeAspect="1"/>
          </p:cNvPicPr>
          <p:nvPr>
            <p:ph sz="quarter" idx="4"/>
          </p:nvPr>
        </p:nvPicPr>
        <p:blipFill>
          <a:blip r:embed="rId3"/>
          <a:stretch>
            <a:fillRect/>
          </a:stretch>
        </p:blipFill>
        <p:spPr>
          <a:xfrm>
            <a:off x="4876800" y="3048000"/>
            <a:ext cx="411480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533400"/>
          </a:xfrm>
        </p:spPr>
        <p:txBody>
          <a:bodyPr/>
          <a:lstStyle/>
          <a:p>
            <a:pPr algn="ctr"/>
            <a:r>
              <a:rPr lang="en-US" sz="2800" dirty="0" err="1" smtClean="0">
                <a:solidFill>
                  <a:srgbClr val="FFFF00"/>
                </a:solidFill>
                <a:latin typeface="Siyam Rupali" pitchFamily="2" charset="0"/>
                <a:cs typeface="Siyam Rupali" pitchFamily="2" charset="0"/>
              </a:rPr>
              <a:t>এবার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তোমরা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অর্থের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সময়মূল্যের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গুরুত্ব</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বোঝার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চেষ্টা</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কর</a:t>
            </a:r>
            <a:r>
              <a:rPr lang="en-US" sz="2800" dirty="0" smtClean="0">
                <a:solidFill>
                  <a:srgbClr val="FFFF00"/>
                </a:solidFill>
                <a:latin typeface="Siyam Rupali" pitchFamily="2" charset="0"/>
                <a:cs typeface="Siyam Rupali" pitchFamily="2" charset="0"/>
              </a:rPr>
              <a:t>।</a:t>
            </a:r>
            <a:endParaRPr lang="en-US" sz="2800" dirty="0">
              <a:solidFill>
                <a:srgbClr val="FFFF00"/>
              </a:solidFill>
              <a:latin typeface="Siyam Rupali" pitchFamily="2" charset="0"/>
              <a:cs typeface="Siyam Rupali" pitchFamily="2" charset="0"/>
            </a:endParaRPr>
          </a:p>
        </p:txBody>
      </p:sp>
      <p:sp>
        <p:nvSpPr>
          <p:cNvPr id="3" name="Content Placeholder 2"/>
          <p:cNvSpPr>
            <a:spLocks noGrp="1"/>
          </p:cNvSpPr>
          <p:nvPr>
            <p:ph idx="1"/>
          </p:nvPr>
        </p:nvSpPr>
        <p:spPr>
          <a:xfrm>
            <a:off x="609600" y="685800"/>
            <a:ext cx="8305800" cy="6019800"/>
          </a:xfrm>
        </p:spPr>
        <p:txBody>
          <a:bodyPr>
            <a:normAutofit/>
          </a:bodyPr>
          <a:lstStyle/>
          <a:p>
            <a:pPr algn="ctr"/>
            <a:r>
              <a:rPr lang="en-US" sz="2800" b="1" dirty="0" err="1" smtClean="0">
                <a:solidFill>
                  <a:srgbClr val="FF0000"/>
                </a:solidFill>
                <a:latin typeface="Siyam Rupali" pitchFamily="2" charset="0"/>
                <a:cs typeface="Siyam Rupali" pitchFamily="2" charset="0"/>
              </a:rPr>
              <a:t>সুযোগ</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ব্যয়</a:t>
            </a:r>
            <a:r>
              <a:rPr lang="en-US" sz="2800" b="1" dirty="0" smtClean="0">
                <a:solidFill>
                  <a:srgbClr val="FF0000"/>
                </a:solidFill>
                <a:latin typeface="Siyam Rupali" pitchFamily="2" charset="0"/>
                <a:cs typeface="Siyam Rupali" pitchFamily="2" charset="0"/>
              </a:rPr>
              <a:t> </a:t>
            </a:r>
          </a:p>
          <a:p>
            <a:pPr algn="just"/>
            <a:r>
              <a:rPr lang="en-US" sz="2000" b="1" dirty="0" err="1" smtClean="0">
                <a:latin typeface="Siyam Rupali" pitchFamily="2" charset="0"/>
                <a:cs typeface="Siyam Rupali" pitchFamily="2" charset="0"/>
              </a:rPr>
              <a:t>যখন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প্রকল্পে</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করলে</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অন্য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আরেকটি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প্রকল্পে</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সুযোগ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ত্যাগ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এটিকে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সুযোগ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ব্যয়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বলে</a:t>
            </a:r>
            <a:r>
              <a:rPr lang="en-US" sz="2000" b="1" dirty="0" smtClean="0">
                <a:latin typeface="Siyam Rupali" pitchFamily="2" charset="0"/>
                <a:cs typeface="Siyam Rupali" pitchFamily="2" charset="0"/>
              </a:rPr>
              <a:t>। </a:t>
            </a:r>
          </a:p>
          <a:p>
            <a:pPr algn="ctr"/>
            <a:r>
              <a:rPr lang="en-US" sz="2800" b="1" dirty="0" err="1" smtClean="0">
                <a:solidFill>
                  <a:srgbClr val="FF0000"/>
                </a:solidFill>
                <a:latin typeface="Siyam Rupali" pitchFamily="2" charset="0"/>
                <a:cs typeface="Siyam Rupali" pitchFamily="2" charset="0"/>
              </a:rPr>
              <a:t>ঋণ</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গ্রহনে</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সিদ্ধান্ত</a:t>
            </a:r>
            <a:r>
              <a:rPr lang="en-US" sz="2800" b="1" dirty="0" smtClean="0">
                <a:solidFill>
                  <a:srgbClr val="FF0000"/>
                </a:solidFill>
                <a:latin typeface="Siyam Rupali" pitchFamily="2" charset="0"/>
                <a:cs typeface="Siyam Rupali" pitchFamily="2" charset="0"/>
              </a:rPr>
              <a:t> </a:t>
            </a:r>
          </a:p>
          <a:p>
            <a:pPr algn="just"/>
            <a:r>
              <a:rPr lang="en-US" sz="2000" b="1" dirty="0" err="1" smtClean="0">
                <a:latin typeface="Siyam Rupali" pitchFamily="2" charset="0"/>
                <a:cs typeface="Siyam Rupali" pitchFamily="2" charset="0"/>
              </a:rPr>
              <a:t>ব্যবসায়ের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অথবা</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ব্যক্তিগত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প্রয়োজনে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ব্যংক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যেকোন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প্রতিষ্ঠান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ঋণ</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গ্রহনের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আগে</a:t>
            </a:r>
            <a:r>
              <a:rPr lang="en-US" sz="2000" b="1" dirty="0" smtClean="0">
                <a:latin typeface="Siyam Rupali" pitchFamily="2" charset="0"/>
                <a:cs typeface="Siyam Rupali" pitchFamily="2" charset="0"/>
              </a:rPr>
              <a:t> ঐ </a:t>
            </a:r>
            <a:r>
              <a:rPr lang="en-US" sz="2000" b="1" dirty="0" err="1" smtClean="0">
                <a:latin typeface="Siyam Rupali" pitchFamily="2" charset="0"/>
                <a:cs typeface="Siyam Rupali" pitchFamily="2" charset="0"/>
              </a:rPr>
              <a:t>ঋণের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কিস্তি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পরিশোধ</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ক্ষমতা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বিবেচনা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সময়মূল্যের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প্রয়োজন</a:t>
            </a:r>
            <a:r>
              <a:rPr lang="en-US" sz="2000" b="1" dirty="0" smtClean="0">
                <a:latin typeface="Siyam Rupali" pitchFamily="2" charset="0"/>
                <a:cs typeface="Siyam Rupali" pitchFamily="2" charset="0"/>
              </a:rPr>
              <a:t>। </a:t>
            </a:r>
          </a:p>
          <a:p>
            <a:pPr algn="ctr"/>
            <a:r>
              <a:rPr lang="en-US" sz="2800" b="1" dirty="0" err="1" smtClean="0">
                <a:solidFill>
                  <a:srgbClr val="FF0000"/>
                </a:solidFill>
                <a:latin typeface="Siyam Rupali" pitchFamily="2" charset="0"/>
                <a:cs typeface="Siyam Rupali" pitchFamily="2" charset="0"/>
              </a:rPr>
              <a:t>বিনিয়োগ</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প্রকল্প</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মূল্যায়ন</a:t>
            </a:r>
            <a:endParaRPr lang="en-US" sz="2800" b="1" dirty="0" smtClean="0">
              <a:solidFill>
                <a:srgbClr val="FF0000"/>
              </a:solidFill>
              <a:latin typeface="Siyam Rupali" pitchFamily="2" charset="0"/>
              <a:cs typeface="Siyam Rupali" pitchFamily="2" charset="0"/>
            </a:endParaRPr>
          </a:p>
          <a:p>
            <a:pPr algn="just"/>
            <a:r>
              <a:rPr lang="en-US" sz="2000" b="1" dirty="0" err="1" smtClean="0">
                <a:latin typeface="Siyam Rupali" pitchFamily="2" charset="0"/>
                <a:cs typeface="Siyam Rupali" pitchFamily="2" charset="0"/>
              </a:rPr>
              <a:t>বিনিয়োগ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প্রকল্পে</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দীর্ঘমেয়াদের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জন্য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ও </a:t>
            </a:r>
            <a:r>
              <a:rPr lang="en-US" sz="2000" b="1" dirty="0" err="1" smtClean="0">
                <a:latin typeface="Siyam Rupali" pitchFamily="2" charset="0"/>
                <a:cs typeface="Siyam Rupali" pitchFamily="2" charset="0"/>
              </a:rPr>
              <a:t>ভবিষ্য</a:t>
            </a:r>
            <a:r>
              <a:rPr lang="en-US" sz="2000" b="1" dirty="0" smtClean="0">
                <a:latin typeface="Siyam Rupali" pitchFamily="2" charset="0"/>
                <a:cs typeface="Siyam Rupali" pitchFamily="2" charset="0"/>
              </a:rPr>
              <a:t>ৎ </a:t>
            </a:r>
            <a:r>
              <a:rPr lang="en-US" sz="2000" b="1" dirty="0" err="1" smtClean="0">
                <a:latin typeface="Siyam Rupali" pitchFamily="2" charset="0"/>
                <a:cs typeface="Siyam Rupali" pitchFamily="2" charset="0"/>
              </a:rPr>
              <a:t>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এক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নির্ণয়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হলো</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সময়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একটি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গুরুত্বপূর্ণ</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কৌশল</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ব্যবহার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সিদ্ধান্ত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গ্রহণ</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হয়</a:t>
            </a:r>
            <a:r>
              <a:rPr lang="en-US" sz="2000" b="1" dirty="0" smtClean="0">
                <a:latin typeface="Siyam Rupali" pitchFamily="2" charset="0"/>
                <a:cs typeface="Siyam Rupali" pitchFamily="2" charset="0"/>
              </a:rPr>
              <a:t>। </a:t>
            </a:r>
          </a:p>
          <a:p>
            <a:pPr algn="ctr"/>
            <a:r>
              <a:rPr lang="en-US" sz="2800" b="1" dirty="0" err="1" smtClean="0">
                <a:solidFill>
                  <a:srgbClr val="FF0000"/>
                </a:solidFill>
                <a:latin typeface="Siyam Rupali" pitchFamily="2" charset="0"/>
                <a:cs typeface="Siyam Rupali" pitchFamily="2" charset="0"/>
              </a:rPr>
              <a:t>প্রবৃদ্ধির</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হার</a:t>
            </a:r>
            <a:r>
              <a:rPr lang="en-US" sz="2800" b="1" dirty="0" smtClean="0">
                <a:solidFill>
                  <a:srgbClr val="FF0000"/>
                </a:solidFill>
                <a:latin typeface="Siyam Rupali" pitchFamily="2" charset="0"/>
                <a:cs typeface="Siyam Rupali" pitchFamily="2" charset="0"/>
              </a:rPr>
              <a:t> </a:t>
            </a:r>
            <a:r>
              <a:rPr lang="en-US" sz="2800" b="1" dirty="0" err="1" smtClean="0">
                <a:solidFill>
                  <a:srgbClr val="FF0000"/>
                </a:solidFill>
                <a:latin typeface="Siyam Rupali" pitchFamily="2" charset="0"/>
                <a:cs typeface="Siyam Rupali" pitchFamily="2" charset="0"/>
              </a:rPr>
              <a:t>নির্ধারণ</a:t>
            </a:r>
            <a:r>
              <a:rPr lang="en-US" sz="2800" b="1" dirty="0" smtClean="0">
                <a:solidFill>
                  <a:srgbClr val="FF0000"/>
                </a:solidFill>
                <a:latin typeface="Siyam Rupali" pitchFamily="2" charset="0"/>
                <a:cs typeface="Siyam Rupali" pitchFamily="2" charset="0"/>
              </a:rPr>
              <a:t> </a:t>
            </a:r>
          </a:p>
          <a:p>
            <a:pPr algn="just">
              <a:buNone/>
            </a:pP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ও </a:t>
            </a:r>
            <a:r>
              <a:rPr lang="en-US" sz="2000" b="1" dirty="0" err="1" smtClean="0">
                <a:latin typeface="Siyam Rupali" pitchFamily="2" charset="0"/>
                <a:cs typeface="Siyam Rupali" pitchFamily="2" charset="0"/>
              </a:rPr>
              <a:t>ভবিষ্য</a:t>
            </a:r>
            <a:r>
              <a:rPr lang="en-US" sz="2000" b="1" dirty="0" smtClean="0">
                <a:latin typeface="Siyam Rupali" pitchFamily="2" charset="0"/>
                <a:cs typeface="Siyam Rupali" pitchFamily="2" charset="0"/>
              </a:rPr>
              <a:t>ৎ </a:t>
            </a:r>
            <a:r>
              <a:rPr lang="en-US" sz="2000" b="1" dirty="0" err="1" smtClean="0">
                <a:latin typeface="Siyam Rupali" pitchFamily="2" charset="0"/>
                <a:cs typeface="Siyam Rupali" pitchFamily="2" charset="0"/>
              </a:rPr>
              <a:t>মূল্যের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ধারনা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ব্যবহার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বিক্রয়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বৃদ্ধির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নির্ণয়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যায়</a:t>
            </a:r>
            <a:r>
              <a:rPr lang="en-US" sz="2000" b="1" dirty="0" smtClean="0">
                <a:latin typeface="Siyam Rupali" pitchFamily="2" charset="0"/>
                <a:cs typeface="Siyam Rupali" pitchFamily="2" charset="0"/>
              </a:rPr>
              <a:t>। </a:t>
            </a:r>
            <a:endParaRPr lang="en-US" sz="2800" b="1" dirty="0" smtClean="0">
              <a:latin typeface="Siyam Rupali" pitchFamily="2" charset="0"/>
              <a:cs typeface="Siyam Rupali" pitchFamily="2" charset="0"/>
            </a:endParaRPr>
          </a:p>
          <a:p>
            <a:pPr algn="just"/>
            <a:endParaRPr lang="en-US" sz="2800" dirty="0" smtClean="0">
              <a:latin typeface="Siyam Rupali" pitchFamily="2" charset="0"/>
              <a:cs typeface="Siyam Rupali" pitchFamily="2" charset="0"/>
            </a:endParaRPr>
          </a:p>
          <a:p>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4" y="152400"/>
            <a:ext cx="8410576" cy="990600"/>
          </a:xfrm>
        </p:spPr>
        <p:txBody>
          <a:bodyPr/>
          <a:lstStyle/>
          <a:p>
            <a:pPr algn="ctr"/>
            <a:r>
              <a:rPr lang="en-US" sz="2000" b="1" dirty="0" err="1" smtClean="0">
                <a:solidFill>
                  <a:schemeClr val="tx1"/>
                </a:solidFill>
                <a:latin typeface="Siyam Rupali" pitchFamily="2" charset="0"/>
                <a:cs typeface="Siyam Rupali" pitchFamily="2" charset="0"/>
              </a:rPr>
              <a:t>অর্থের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সময়মূল্য</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সম্পর্কে</a:t>
            </a:r>
            <a:r>
              <a:rPr lang="en-US" sz="2000" b="1" dirty="0" smtClean="0">
                <a:solidFill>
                  <a:schemeClr val="tx1"/>
                </a:solidFill>
                <a:latin typeface="Siyam Rupali" pitchFamily="2" charset="0"/>
                <a:cs typeface="Siyam Rupali" pitchFamily="2" charset="0"/>
              </a:rPr>
              <a:t> </a:t>
            </a:r>
            <a:r>
              <a:rPr lang="as-IN" sz="2000" b="1" dirty="0" smtClean="0">
                <a:solidFill>
                  <a:schemeClr val="tx1"/>
                </a:solidFill>
                <a:latin typeface="Siyam Rupali" pitchFamily="2" charset="0"/>
                <a:cs typeface="Siyam Rupali" pitchFamily="2" charset="0"/>
              </a:rPr>
              <a:t>তাত্ত্বিক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বিষয়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সমূহ</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আশা</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করছি</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তোমরা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বুঝতে</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পেরেছ</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এখন</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আমরা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গাণিতিক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সমস্যা</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সমাধানের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চেষ্টা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করব</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তার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আগে</a:t>
            </a:r>
            <a:r>
              <a:rPr lang="en-US" sz="2000" b="1" dirty="0" smtClean="0">
                <a:solidFill>
                  <a:schemeClr val="tx1"/>
                </a:solidFill>
                <a:latin typeface="Siyam Rupali" pitchFamily="2" charset="0"/>
                <a:cs typeface="Siyam Rupali" pitchFamily="2" charset="0"/>
              </a:rPr>
              <a:t> </a:t>
            </a:r>
            <a:br>
              <a:rPr lang="en-US" sz="2000" b="1" dirty="0" smtClean="0">
                <a:solidFill>
                  <a:schemeClr val="tx1"/>
                </a:solidFill>
                <a:latin typeface="Siyam Rupali" pitchFamily="2" charset="0"/>
                <a:cs typeface="Siyam Rupali" pitchFamily="2" charset="0"/>
              </a:rPr>
            </a:br>
            <a:r>
              <a:rPr lang="en-US" sz="2000" b="1" dirty="0" err="1" smtClean="0">
                <a:solidFill>
                  <a:srgbClr val="FF0000"/>
                </a:solidFill>
                <a:latin typeface="Siyam Rupali" pitchFamily="2" charset="0"/>
                <a:cs typeface="Siyam Rupali" pitchFamily="2" charset="0"/>
              </a:rPr>
              <a:t>চক্রবৃদ্ধি</a:t>
            </a:r>
            <a:r>
              <a:rPr lang="en-US" sz="2000" b="1" dirty="0" smtClean="0">
                <a:solidFill>
                  <a:srgbClr val="FF0000"/>
                </a:solidFill>
                <a:latin typeface="Siyam Rupali" pitchFamily="2" charset="0"/>
                <a:cs typeface="Siyam Rupali" pitchFamily="2" charset="0"/>
              </a:rPr>
              <a:t> </a:t>
            </a:r>
            <a:r>
              <a:rPr lang="en-US" sz="2000" b="1" dirty="0" smtClean="0">
                <a:solidFill>
                  <a:schemeClr val="tx1"/>
                </a:solidFill>
                <a:latin typeface="Siyam Rupali" pitchFamily="2" charset="0"/>
                <a:cs typeface="Siyam Rupali" pitchFamily="2" charset="0"/>
              </a:rPr>
              <a:t>ও </a:t>
            </a:r>
            <a:r>
              <a:rPr lang="en-US" sz="2000" b="1" dirty="0" err="1" smtClean="0">
                <a:solidFill>
                  <a:srgbClr val="FF0000"/>
                </a:solidFill>
                <a:latin typeface="Siyam Rupali" pitchFamily="2" charset="0"/>
                <a:cs typeface="Siyam Rupali" pitchFamily="2" charset="0"/>
              </a:rPr>
              <a:t>বাট্টাকরণ</a:t>
            </a:r>
            <a:r>
              <a:rPr lang="en-US" sz="2000" b="1" dirty="0" smtClean="0">
                <a:solidFill>
                  <a:srgbClr val="FF0000"/>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সম্পর্কে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ধারনা</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নেয়া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দরকার</a:t>
            </a:r>
            <a:r>
              <a:rPr lang="en-US" sz="2000" b="1" dirty="0" smtClean="0">
                <a:solidFill>
                  <a:schemeClr val="tx1"/>
                </a:solidFill>
                <a:latin typeface="Siyam Rupali" pitchFamily="2" charset="0"/>
                <a:cs typeface="Siyam Rupali" pitchFamily="2" charset="0"/>
              </a:rPr>
              <a:t>। </a:t>
            </a:r>
            <a:endParaRPr lang="en-US" sz="2000" dirty="0">
              <a:latin typeface="Siyam Rupali" pitchFamily="2" charset="0"/>
              <a:cs typeface="Siyam Rupali" pitchFamily="2" charset="0"/>
            </a:endParaRPr>
          </a:p>
        </p:txBody>
      </p:sp>
      <p:sp>
        <p:nvSpPr>
          <p:cNvPr id="3" name="Text Placeholder 2"/>
          <p:cNvSpPr>
            <a:spLocks noGrp="1"/>
          </p:cNvSpPr>
          <p:nvPr>
            <p:ph type="body" idx="1"/>
          </p:nvPr>
        </p:nvSpPr>
        <p:spPr>
          <a:xfrm>
            <a:off x="381000" y="1524000"/>
            <a:ext cx="4040188" cy="1828800"/>
          </a:xfrm>
        </p:spPr>
        <p:txBody>
          <a:bodyPr>
            <a:normAutofit fontScale="85000" lnSpcReduction="10000"/>
          </a:bodyPr>
          <a:lstStyle/>
          <a:p>
            <a:pPr algn="ctr"/>
            <a:r>
              <a:rPr lang="en-US" dirty="0" err="1" smtClean="0">
                <a:solidFill>
                  <a:srgbClr val="FFFF00"/>
                </a:solidFill>
                <a:latin typeface="Siyam Rupali" pitchFamily="2" charset="0"/>
                <a:cs typeface="Siyam Rupali" pitchFamily="2" charset="0"/>
              </a:rPr>
              <a:t>চক্রবৃদ্ধি</a:t>
            </a:r>
            <a:r>
              <a:rPr lang="en-US" dirty="0" smtClean="0">
                <a:solidFill>
                  <a:srgbClr val="FFFF00"/>
                </a:solidFill>
                <a:latin typeface="Siyam Rupali" pitchFamily="2" charset="0"/>
                <a:cs typeface="Siyam Rupali" pitchFamily="2" charset="0"/>
              </a:rPr>
              <a:t> </a:t>
            </a:r>
            <a:r>
              <a:rPr lang="en-US" dirty="0" smtClean="0">
                <a:solidFill>
                  <a:srgbClr val="FF0000"/>
                </a:solidFill>
                <a:latin typeface="Siyam Rupali" pitchFamily="2" charset="0"/>
                <a:cs typeface="Siyam Rupali" pitchFamily="2" charset="0"/>
              </a:rPr>
              <a:t>(Compounding) </a:t>
            </a:r>
            <a:r>
              <a:rPr lang="en-US" dirty="0" err="1" smtClean="0">
                <a:solidFill>
                  <a:srgbClr val="FFFF00"/>
                </a:solidFill>
                <a:latin typeface="Siyam Rupali" pitchFamily="2" charset="0"/>
                <a:cs typeface="Siyam Rupali" pitchFamily="2" charset="0"/>
              </a:rPr>
              <a:t>হল</a:t>
            </a:r>
            <a:r>
              <a:rPr lang="en-US" dirty="0" smtClean="0">
                <a:solidFill>
                  <a:srgbClr val="FFFF00"/>
                </a:solidFill>
                <a:latin typeface="Siyam Rupali" pitchFamily="2" charset="0"/>
                <a:cs typeface="Siyam Rupali" pitchFamily="2" charset="0"/>
              </a:rPr>
              <a:t>-</a:t>
            </a:r>
          </a:p>
          <a:p>
            <a:pPr algn="just"/>
            <a:r>
              <a:rPr lang="en-US" dirty="0" err="1" smtClean="0">
                <a:solidFill>
                  <a:srgbClr val="FFFF00"/>
                </a:solidFill>
                <a:latin typeface="Siyam Rupali" pitchFamily="2" charset="0"/>
                <a:cs typeface="Siyam Rupali" pitchFamily="2" charset="0"/>
              </a:rPr>
              <a:t>ভবিষ্য</a:t>
            </a:r>
            <a:r>
              <a:rPr lang="en-US" dirty="0" smtClean="0">
                <a:solidFill>
                  <a:srgbClr val="FFFF00"/>
                </a:solidFill>
                <a:latin typeface="Siyam Rupali" pitchFamily="2" charset="0"/>
                <a:cs typeface="Siyam Rupali" pitchFamily="2" charset="0"/>
              </a:rPr>
              <a:t>ৎ </a:t>
            </a:r>
            <a:r>
              <a:rPr lang="en-US" dirty="0" err="1" smtClean="0">
                <a:solidFill>
                  <a:srgbClr val="FFFF00"/>
                </a:solidFill>
                <a:latin typeface="Siyam Rupali" pitchFamily="2" charset="0"/>
                <a:cs typeface="Siyam Rupali" pitchFamily="2" charset="0"/>
              </a:rPr>
              <a:t>মূল্য</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নির্ণয়ের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একটা</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প্রক্রিয়া</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যেখানে</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সুদ</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আসলের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উপর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সুদ</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হিসাব</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করা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যায়</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ভবিষ্য</a:t>
            </a:r>
            <a:r>
              <a:rPr lang="en-US" dirty="0" smtClean="0">
                <a:solidFill>
                  <a:srgbClr val="FFFF00"/>
                </a:solidFill>
                <a:latin typeface="Siyam Rupali" pitchFamily="2" charset="0"/>
                <a:cs typeface="Siyam Rupali" pitchFamily="2" charset="0"/>
              </a:rPr>
              <a:t>ৎ </a:t>
            </a:r>
            <a:r>
              <a:rPr lang="en-US" dirty="0" err="1" smtClean="0">
                <a:solidFill>
                  <a:srgbClr val="FFFF00"/>
                </a:solidFill>
                <a:latin typeface="Siyam Rupali" pitchFamily="2" charset="0"/>
                <a:cs typeface="Siyam Rupali" pitchFamily="2" charset="0"/>
              </a:rPr>
              <a:t>মূল্য</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নির্ণয়</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করার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ক্ষেত্রে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চক্রবৃদ্ধি</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সুদ</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বা</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চক্রবৃদ্ধিকরণ</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জড়িত</a:t>
            </a:r>
            <a:r>
              <a:rPr lang="en-US" dirty="0" smtClean="0">
                <a:solidFill>
                  <a:srgbClr val="FFFF00"/>
                </a:solidFill>
                <a:latin typeface="Siyam Rupali" pitchFamily="2" charset="0"/>
                <a:cs typeface="Siyam Rupali" pitchFamily="2" charset="0"/>
              </a:rPr>
              <a:t>। </a:t>
            </a:r>
            <a:endParaRPr lang="en-US" dirty="0">
              <a:solidFill>
                <a:srgbClr val="FFFF00"/>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572000" y="1371600"/>
            <a:ext cx="4267200" cy="2057400"/>
          </a:xfrm>
        </p:spPr>
        <p:txBody>
          <a:bodyPr>
            <a:normAutofit fontScale="92500"/>
          </a:bodyPr>
          <a:lstStyle/>
          <a:p>
            <a:pPr algn="ctr"/>
            <a:r>
              <a:rPr lang="en-US" sz="2000" dirty="0" err="1" smtClean="0">
                <a:solidFill>
                  <a:srgbClr val="FF0000"/>
                </a:solidFill>
                <a:latin typeface="Siyam Rupali" pitchFamily="2" charset="0"/>
                <a:cs typeface="Siyam Rupali" pitchFamily="2" charset="0"/>
              </a:rPr>
              <a:t>বাট্টাকরণ</a:t>
            </a:r>
            <a:r>
              <a:rPr lang="en-US" sz="2000" dirty="0" smtClean="0">
                <a:solidFill>
                  <a:srgbClr val="FF0000"/>
                </a:solidFill>
                <a:latin typeface="Siyam Rupali" pitchFamily="2" charset="0"/>
                <a:cs typeface="Siyam Rupali" pitchFamily="2" charset="0"/>
              </a:rPr>
              <a:t> </a:t>
            </a:r>
            <a:r>
              <a:rPr lang="en-US" sz="2000" dirty="0" smtClean="0">
                <a:solidFill>
                  <a:srgbClr val="FFFF00"/>
                </a:solidFill>
                <a:latin typeface="Siyam Rupali" pitchFamily="2" charset="0"/>
                <a:cs typeface="Siyam Rupali" pitchFamily="2" charset="0"/>
              </a:rPr>
              <a:t>(Discounting) </a:t>
            </a:r>
            <a:r>
              <a:rPr lang="en-US" sz="2000" dirty="0" err="1" smtClean="0">
                <a:solidFill>
                  <a:srgbClr val="FF0000"/>
                </a:solidFill>
                <a:latin typeface="Siyam Rupali" pitchFamily="2" charset="0"/>
                <a:cs typeface="Siyam Rupali" pitchFamily="2" charset="0"/>
              </a:rPr>
              <a:t>হল</a:t>
            </a:r>
            <a:r>
              <a:rPr lang="en-US" sz="2000" dirty="0" smtClean="0">
                <a:solidFill>
                  <a:srgbClr val="FF0000"/>
                </a:solidFill>
                <a:latin typeface="Siyam Rupali" pitchFamily="2" charset="0"/>
                <a:cs typeface="Siyam Rupali" pitchFamily="2" charset="0"/>
              </a:rPr>
              <a:t>- </a:t>
            </a:r>
          </a:p>
          <a:p>
            <a:pPr algn="just"/>
            <a:r>
              <a:rPr lang="en-US" sz="2000" dirty="0" err="1" smtClean="0">
                <a:solidFill>
                  <a:srgbClr val="FF0000"/>
                </a:solidFill>
                <a:latin typeface="Siyam Rupali" pitchFamily="2" charset="0"/>
                <a:cs typeface="Siyam Rupali" pitchFamily="2" charset="0"/>
              </a:rPr>
              <a:t>বাট্টাকরণ</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বলতে</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বর্তমান</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মূল্য</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নির্ণয়</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করার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প্রক্রিয়াকে</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বুঝায়</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অর্থা</a:t>
            </a:r>
            <a:r>
              <a:rPr lang="en-US" sz="2000" dirty="0" smtClean="0">
                <a:solidFill>
                  <a:srgbClr val="FF0000"/>
                </a:solidFill>
                <a:latin typeface="Siyam Rupali" pitchFamily="2" charset="0"/>
                <a:cs typeface="Siyam Rupali" pitchFamily="2" charset="0"/>
              </a:rPr>
              <a:t>ৎ, </a:t>
            </a:r>
            <a:r>
              <a:rPr lang="en-US" sz="2000" dirty="0" err="1" smtClean="0">
                <a:solidFill>
                  <a:srgbClr val="FF0000"/>
                </a:solidFill>
                <a:latin typeface="Siyam Rupali" pitchFamily="2" charset="0"/>
                <a:cs typeface="Siyam Rupali" pitchFamily="2" charset="0"/>
              </a:rPr>
              <a:t>ভবিষ্য</a:t>
            </a:r>
            <a:r>
              <a:rPr lang="en-US" sz="2000" dirty="0" smtClean="0">
                <a:solidFill>
                  <a:srgbClr val="FF0000"/>
                </a:solidFill>
                <a:latin typeface="Siyam Rupali" pitchFamily="2" charset="0"/>
                <a:cs typeface="Siyam Rupali" pitchFamily="2" charset="0"/>
              </a:rPr>
              <a:t>ৎ </a:t>
            </a:r>
            <a:r>
              <a:rPr lang="en-US" sz="2000" dirty="0" err="1" smtClean="0">
                <a:solidFill>
                  <a:srgbClr val="FF0000"/>
                </a:solidFill>
                <a:latin typeface="Siyam Rupali" pitchFamily="2" charset="0"/>
                <a:cs typeface="Siyam Rupali" pitchFamily="2" charset="0"/>
              </a:rPr>
              <a:t>মূল্য</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জানা</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থাকলে</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আমরা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বর্তমান</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মূল্য</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একাধিক</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বাট্টাকরণের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মাধ্যমে</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নির্ণয়</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করতে</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পারি</a:t>
            </a:r>
            <a:r>
              <a:rPr lang="en-US" sz="2000" dirty="0" smtClean="0">
                <a:solidFill>
                  <a:srgbClr val="FF0000"/>
                </a:solidFill>
                <a:latin typeface="Siyam Rupali" pitchFamily="2" charset="0"/>
                <a:cs typeface="Siyam Rupali" pitchFamily="2" charset="0"/>
              </a:rPr>
              <a:t>। </a:t>
            </a:r>
            <a:endParaRPr lang="en-US" sz="2000" dirty="0">
              <a:solidFill>
                <a:srgbClr val="FF0000"/>
              </a:solidFill>
              <a:latin typeface="Siyam Rupali" pitchFamily="2" charset="0"/>
              <a:cs typeface="Siyam Rupali" pitchFamily="2" charset="0"/>
            </a:endParaRPr>
          </a:p>
        </p:txBody>
      </p:sp>
      <p:pic>
        <p:nvPicPr>
          <p:cNvPr id="7" name="Content Placeholder 6" descr="power-of-compounding-1.png"/>
          <p:cNvPicPr>
            <a:picLocks noGrp="1" noChangeAspect="1"/>
          </p:cNvPicPr>
          <p:nvPr>
            <p:ph sz="quarter" idx="2"/>
          </p:nvPr>
        </p:nvPicPr>
        <p:blipFill>
          <a:blip r:embed="rId2"/>
          <a:stretch>
            <a:fillRect/>
          </a:stretch>
        </p:blipFill>
        <p:spPr>
          <a:xfrm>
            <a:off x="304800" y="3581400"/>
            <a:ext cx="4192588"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7" descr="Save-Money-Construction.jpg"/>
          <p:cNvPicPr>
            <a:picLocks noGrp="1" noChangeAspect="1"/>
          </p:cNvPicPr>
          <p:nvPr>
            <p:ph sz="quarter" idx="4"/>
          </p:nvPr>
        </p:nvPicPr>
        <p:blipFill>
          <a:blip r:embed="rId3"/>
          <a:stretch>
            <a:fillRect/>
          </a:stretch>
        </p:blipFill>
        <p:spPr>
          <a:xfrm>
            <a:off x="4692547" y="3581400"/>
            <a:ext cx="3946731" cy="2836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0"/>
          </a:xfrm>
        </p:spPr>
        <p:txBody>
          <a:bodyPr/>
          <a:lstStyle/>
          <a:p>
            <a:pPr algn="ctr"/>
            <a:r>
              <a:rPr lang="en-US" sz="2000" b="1" dirty="0" err="1" smtClean="0">
                <a:solidFill>
                  <a:srgbClr val="FFFF00"/>
                </a:solidFill>
                <a:latin typeface="Siyam Rupali" pitchFamily="2" charset="0"/>
                <a:cs typeface="Siyam Rupali" pitchFamily="2" charset="0"/>
              </a:rPr>
              <a:t>এবার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সুদ</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হার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Interst</a:t>
            </a:r>
            <a:r>
              <a:rPr lang="en-US" sz="2000" b="1" dirty="0" smtClean="0">
                <a:solidFill>
                  <a:srgbClr val="FFFF00"/>
                </a:solidFill>
                <a:latin typeface="Siyam Rupali" pitchFamily="2" charset="0"/>
                <a:cs typeface="Siyam Rupali" pitchFamily="2" charset="0"/>
              </a:rPr>
              <a:t> Rate)</a:t>
            </a:r>
            <a:r>
              <a:rPr lang="en-US" sz="2000" b="1" dirty="0" err="1" smtClean="0">
                <a:solidFill>
                  <a:srgbClr val="FFFF00"/>
                </a:solidFill>
                <a:latin typeface="Siyam Rupali" pitchFamily="2" charset="0"/>
                <a:cs typeface="Siyam Rupali" pitchFamily="2" charset="0"/>
              </a:rPr>
              <a:t>কি</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বোঝার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চেষ্টা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কর</a:t>
            </a:r>
            <a:r>
              <a:rPr lang="en-US" sz="2000" b="1" dirty="0" smtClean="0">
                <a:solidFill>
                  <a:srgbClr val="FFFF00"/>
                </a:solidFill>
                <a:latin typeface="Siyam Rupali" pitchFamily="2" charset="0"/>
                <a:cs typeface="Siyam Rupali" pitchFamily="2" charset="0"/>
              </a:rPr>
              <a:t>। </a:t>
            </a:r>
            <a:r>
              <a:rPr lang="en-US" sz="1600" dirty="0" smtClean="0">
                <a:latin typeface="Siyam Rupali" pitchFamily="2" charset="0"/>
                <a:cs typeface="Siyam Rupali" pitchFamily="2" charset="0"/>
              </a:rPr>
              <a:t/>
            </a:r>
            <a:br>
              <a:rPr lang="en-US" sz="1600" dirty="0" smtClean="0">
                <a:latin typeface="Siyam Rupali" pitchFamily="2" charset="0"/>
                <a:cs typeface="Siyam Rupali" pitchFamily="2" charset="0"/>
              </a:rPr>
            </a:br>
            <a:r>
              <a:rPr lang="en-US" sz="1800" b="1" dirty="0" err="1" smtClean="0">
                <a:solidFill>
                  <a:schemeClr val="tx1"/>
                </a:solidFill>
                <a:latin typeface="Siyam Rupali" pitchFamily="2" charset="0"/>
                <a:cs typeface="Siyam Rupali" pitchFamily="2" charset="0"/>
              </a:rPr>
              <a:t>কোন</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নির্দিষ্ট</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পরিমান</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অর্থ</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ধার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নিলে</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তার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জন্য</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যে</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চার্জ</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পরিশোধ</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করতে</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হয়</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সাধারণভাবে</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তা</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সুদ</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নামে</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অবহিত</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করা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হয়</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অর্থা</a:t>
            </a:r>
            <a:r>
              <a:rPr lang="en-US" sz="1800" b="1" dirty="0" smtClean="0">
                <a:solidFill>
                  <a:schemeClr val="tx1"/>
                </a:solidFill>
                <a:latin typeface="Siyam Rupali" pitchFamily="2" charset="0"/>
                <a:cs typeface="Siyam Rupali" pitchFamily="2" charset="0"/>
              </a:rPr>
              <a:t>ৎ, </a:t>
            </a:r>
            <a:r>
              <a:rPr lang="en-US" sz="1800" b="1" dirty="0" err="1" smtClean="0">
                <a:solidFill>
                  <a:schemeClr val="tx1"/>
                </a:solidFill>
                <a:latin typeface="Siyam Rupali" pitchFamily="2" charset="0"/>
                <a:cs typeface="Siyam Rupali" pitchFamily="2" charset="0"/>
              </a:rPr>
              <a:t>শতকরা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হারে</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প্রকাশিত</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এই</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চার্জই</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হচ্ছে</a:t>
            </a:r>
            <a:r>
              <a:rPr lang="en-US" sz="1800" b="1" dirty="0" smtClean="0">
                <a:solidFill>
                  <a:schemeClr val="tx1"/>
                </a:solidFill>
                <a:latin typeface="Siyam Rupali" pitchFamily="2" charset="0"/>
                <a:cs typeface="Siyam Rupali" pitchFamily="2" charset="0"/>
              </a:rPr>
              <a:t> </a:t>
            </a:r>
            <a:r>
              <a:rPr lang="en-US" sz="1800" b="1" dirty="0" err="1" smtClean="0">
                <a:solidFill>
                  <a:schemeClr val="tx1"/>
                </a:solidFill>
                <a:latin typeface="Siyam Rupali" pitchFamily="2" charset="0"/>
                <a:cs typeface="Siyam Rupali" pitchFamily="2" charset="0"/>
              </a:rPr>
              <a:t>সুদহার</a:t>
            </a:r>
            <a:r>
              <a:rPr lang="en-US" sz="1800" b="1" dirty="0" smtClean="0">
                <a:solidFill>
                  <a:schemeClr val="tx1"/>
                </a:solidFill>
                <a:latin typeface="Siyam Rupali" pitchFamily="2" charset="0"/>
                <a:cs typeface="Siyam Rupali" pitchFamily="2" charset="0"/>
              </a:rPr>
              <a:t>। </a:t>
            </a:r>
            <a:r>
              <a:rPr lang="en-US" sz="1600" b="1" dirty="0" smtClean="0">
                <a:solidFill>
                  <a:schemeClr val="tx1"/>
                </a:solidFill>
                <a:latin typeface="Siyam Rupali" pitchFamily="2" charset="0"/>
                <a:cs typeface="Siyam Rupali" pitchFamily="2" charset="0"/>
              </a:rPr>
              <a:t/>
            </a:r>
            <a:br>
              <a:rPr lang="en-US" sz="1600" b="1" dirty="0" smtClean="0">
                <a:solidFill>
                  <a:schemeClr val="tx1"/>
                </a:solidFill>
                <a:latin typeface="Siyam Rupali" pitchFamily="2" charset="0"/>
                <a:cs typeface="Siyam Rupali" pitchFamily="2" charset="0"/>
              </a:rPr>
            </a:br>
            <a:r>
              <a:rPr lang="en-US" sz="1600" b="1" dirty="0" smtClean="0">
                <a:solidFill>
                  <a:schemeClr val="tx1"/>
                </a:solidFill>
                <a:latin typeface="Siyam Rupali" pitchFamily="2" charset="0"/>
                <a:cs typeface="Siyam Rupali" pitchFamily="2" charset="0"/>
              </a:rPr>
              <a:t/>
            </a:r>
            <a:br>
              <a:rPr lang="en-US" sz="1600" b="1" dirty="0" smtClean="0">
                <a:solidFill>
                  <a:schemeClr val="tx1"/>
                </a:solidFill>
                <a:latin typeface="Siyam Rupali" pitchFamily="2" charset="0"/>
                <a:cs typeface="Siyam Rupali" pitchFamily="2" charset="0"/>
              </a:rPr>
            </a:br>
            <a:r>
              <a:rPr lang="en-US" sz="2400" b="1" dirty="0" err="1" smtClean="0">
                <a:solidFill>
                  <a:srgbClr val="FF0000"/>
                </a:solidFill>
                <a:latin typeface="Siyam Rupali" pitchFamily="2" charset="0"/>
                <a:cs typeface="Siyam Rupali" pitchFamily="2" charset="0"/>
              </a:rPr>
              <a:t>সুদ</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হার</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দুই</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প্রকার</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তা</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হল</a:t>
            </a:r>
            <a:r>
              <a:rPr lang="en-US" sz="2400" b="1" dirty="0" smtClean="0">
                <a:solidFill>
                  <a:srgbClr val="FF0000"/>
                </a:solidFill>
                <a:latin typeface="Siyam Rupali" pitchFamily="2" charset="0"/>
                <a:cs typeface="Siyam Rupali" pitchFamily="2" charset="0"/>
              </a:rPr>
              <a:t>- </a:t>
            </a:r>
            <a:endParaRPr lang="en-US" sz="2400" b="1" dirty="0">
              <a:solidFill>
                <a:srgbClr val="FF0000"/>
              </a:solidFill>
              <a:latin typeface="Siyam Rupali" pitchFamily="2" charset="0"/>
              <a:cs typeface="Siyam Rupali" pitchFamily="2" charset="0"/>
            </a:endParaRPr>
          </a:p>
        </p:txBody>
      </p:sp>
      <p:sp>
        <p:nvSpPr>
          <p:cNvPr id="3" name="Text Placeholder 2"/>
          <p:cNvSpPr>
            <a:spLocks noGrp="1"/>
          </p:cNvSpPr>
          <p:nvPr>
            <p:ph type="body" idx="1"/>
          </p:nvPr>
        </p:nvSpPr>
        <p:spPr>
          <a:xfrm>
            <a:off x="304800" y="1828800"/>
            <a:ext cx="4114800" cy="1981200"/>
          </a:xfrm>
        </p:spPr>
        <p:txBody>
          <a:bodyPr>
            <a:normAutofit/>
          </a:bodyPr>
          <a:lstStyle/>
          <a:p>
            <a:pPr algn="ctr"/>
            <a:r>
              <a:rPr lang="en-US" sz="2000" dirty="0" err="1" smtClean="0">
                <a:solidFill>
                  <a:schemeClr val="tx1"/>
                </a:solidFill>
                <a:latin typeface="Siyam Rupali" pitchFamily="2" charset="0"/>
                <a:cs typeface="Siyam Rupali" pitchFamily="2" charset="0"/>
              </a:rPr>
              <a:t>সরল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সুদ</a:t>
            </a:r>
            <a:r>
              <a:rPr lang="en-US" sz="2000" dirty="0" smtClean="0">
                <a:solidFill>
                  <a:schemeClr val="tx1"/>
                </a:solidFill>
                <a:latin typeface="Siyam Rupali" pitchFamily="2" charset="0"/>
                <a:cs typeface="Siyam Rupali" pitchFamily="2" charset="0"/>
              </a:rPr>
              <a:t> (Simple Interest)</a:t>
            </a:r>
          </a:p>
          <a:p>
            <a:pPr algn="just"/>
            <a:r>
              <a:rPr lang="en-US" sz="2200" dirty="0" err="1" smtClean="0">
                <a:solidFill>
                  <a:srgbClr val="00B0F0"/>
                </a:solidFill>
                <a:latin typeface="Siyam Rupali" pitchFamily="2" charset="0"/>
                <a:cs typeface="Siyam Rupali" pitchFamily="2" charset="0"/>
              </a:rPr>
              <a:t>যখন</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আসল</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টাকার</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উপর</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নির্দিষ্ট</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হারে</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প্রতি</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বছরই</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যে</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সুদ</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ধরা</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হয়</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তখন</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তাকে</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সরল</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সুদ</a:t>
            </a:r>
            <a:r>
              <a:rPr lang="en-US" sz="2200" dirty="0" smtClean="0">
                <a:solidFill>
                  <a:srgbClr val="00B0F0"/>
                </a:solidFill>
                <a:latin typeface="Siyam Rupali" pitchFamily="2" charset="0"/>
                <a:cs typeface="Siyam Rupali" pitchFamily="2" charset="0"/>
              </a:rPr>
              <a:t> </a:t>
            </a:r>
            <a:r>
              <a:rPr lang="en-US" sz="2200" dirty="0" err="1" smtClean="0">
                <a:solidFill>
                  <a:srgbClr val="00B0F0"/>
                </a:solidFill>
                <a:latin typeface="Siyam Rupali" pitchFamily="2" charset="0"/>
                <a:cs typeface="Siyam Rupali" pitchFamily="2" charset="0"/>
              </a:rPr>
              <a:t>বলে</a:t>
            </a:r>
            <a:r>
              <a:rPr lang="en-US" sz="2200" dirty="0" smtClean="0">
                <a:solidFill>
                  <a:srgbClr val="00B0F0"/>
                </a:solidFill>
                <a:latin typeface="Siyam Rupali" pitchFamily="2" charset="0"/>
                <a:cs typeface="Siyam Rupali" pitchFamily="2" charset="0"/>
              </a:rPr>
              <a:t>।  </a:t>
            </a:r>
            <a:endParaRPr lang="en-US" sz="2200" dirty="0">
              <a:solidFill>
                <a:srgbClr val="00B0F0"/>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495800" y="1905000"/>
            <a:ext cx="4495800" cy="1828800"/>
          </a:xfrm>
        </p:spPr>
        <p:txBody>
          <a:bodyPr>
            <a:normAutofit/>
          </a:bodyPr>
          <a:lstStyle/>
          <a:p>
            <a:pPr algn="ctr"/>
            <a:r>
              <a:rPr lang="en-US" sz="1800" dirty="0" err="1" smtClean="0">
                <a:solidFill>
                  <a:schemeClr val="tx1"/>
                </a:solidFill>
                <a:latin typeface="Siyam Rupali" pitchFamily="2" charset="0"/>
                <a:cs typeface="Siyam Rupali" pitchFamily="2" charset="0"/>
              </a:rPr>
              <a:t>চক্রবৃদ্ধি</a:t>
            </a:r>
            <a:r>
              <a:rPr lang="en-US" sz="1800" dirty="0" smtClean="0">
                <a:solidFill>
                  <a:schemeClr val="tx1"/>
                </a:solidFill>
                <a:latin typeface="Siyam Rupali" pitchFamily="2" charset="0"/>
                <a:cs typeface="Siyam Rupali" pitchFamily="2" charset="0"/>
              </a:rPr>
              <a:t> </a:t>
            </a:r>
            <a:r>
              <a:rPr lang="en-US" sz="1800" dirty="0" err="1" smtClean="0">
                <a:solidFill>
                  <a:schemeClr val="tx1"/>
                </a:solidFill>
                <a:latin typeface="Siyam Rupali" pitchFamily="2" charset="0"/>
                <a:cs typeface="Siyam Rupali" pitchFamily="2" charset="0"/>
              </a:rPr>
              <a:t>বা</a:t>
            </a:r>
            <a:r>
              <a:rPr lang="en-US" sz="1800" dirty="0" smtClean="0">
                <a:solidFill>
                  <a:schemeClr val="tx1"/>
                </a:solidFill>
                <a:latin typeface="Siyam Rupali" pitchFamily="2" charset="0"/>
                <a:cs typeface="Siyam Rupali" pitchFamily="2" charset="0"/>
              </a:rPr>
              <a:t> </a:t>
            </a:r>
            <a:r>
              <a:rPr lang="en-US" sz="1800" dirty="0" err="1" smtClean="0">
                <a:solidFill>
                  <a:schemeClr val="tx1"/>
                </a:solidFill>
                <a:latin typeface="Siyam Rupali" pitchFamily="2" charset="0"/>
                <a:cs typeface="Siyam Rupali" pitchFamily="2" charset="0"/>
              </a:rPr>
              <a:t>মিশ্র</a:t>
            </a:r>
            <a:r>
              <a:rPr lang="en-US" sz="1800" dirty="0" smtClean="0">
                <a:solidFill>
                  <a:schemeClr val="tx1"/>
                </a:solidFill>
                <a:latin typeface="Siyam Rupali" pitchFamily="2" charset="0"/>
                <a:cs typeface="Siyam Rupali" pitchFamily="2" charset="0"/>
              </a:rPr>
              <a:t> </a:t>
            </a:r>
            <a:r>
              <a:rPr lang="en-US" sz="1800" dirty="0" err="1" smtClean="0">
                <a:solidFill>
                  <a:schemeClr val="tx1"/>
                </a:solidFill>
                <a:latin typeface="Siyam Rupali" pitchFamily="2" charset="0"/>
                <a:cs typeface="Siyam Rupali" pitchFamily="2" charset="0"/>
              </a:rPr>
              <a:t>সুদ</a:t>
            </a:r>
            <a:r>
              <a:rPr lang="en-US" sz="1800" dirty="0" smtClean="0">
                <a:solidFill>
                  <a:schemeClr val="tx1"/>
                </a:solidFill>
                <a:latin typeface="Siyam Rupali" pitchFamily="2" charset="0"/>
                <a:cs typeface="Siyam Rupali" pitchFamily="2" charset="0"/>
              </a:rPr>
              <a:t> (Compound Interest)</a:t>
            </a:r>
          </a:p>
          <a:p>
            <a:pPr algn="just"/>
            <a:r>
              <a:rPr lang="en-US" sz="2000" dirty="0" err="1" smtClean="0">
                <a:solidFill>
                  <a:srgbClr val="00B0F0"/>
                </a:solidFill>
                <a:latin typeface="Siyam Rupali" pitchFamily="2" charset="0"/>
                <a:cs typeface="Siyam Rupali" pitchFamily="2" charset="0"/>
              </a:rPr>
              <a:t>নির্দিষ্ট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সময়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শেষে</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অর্জিত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আসলের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সাথে</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যুক্ত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হয়ে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প্রাপ্ত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সুদাসলের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উপর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পরবর্তী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নির্দিষ্ট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সময়ের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যে</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নির্ণয়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করা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হয়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তাকে</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চক্রবৃদ্ধি</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বলে</a:t>
            </a:r>
            <a:r>
              <a:rPr lang="en-US" sz="2000" dirty="0" smtClean="0">
                <a:solidFill>
                  <a:srgbClr val="00B0F0"/>
                </a:solidFill>
                <a:latin typeface="Siyam Rupali" pitchFamily="2" charset="0"/>
                <a:cs typeface="Siyam Rupali" pitchFamily="2" charset="0"/>
              </a:rPr>
              <a:t>। </a:t>
            </a:r>
            <a:endParaRPr lang="en-US" sz="2000" dirty="0">
              <a:solidFill>
                <a:srgbClr val="00B0F0"/>
              </a:solidFill>
              <a:latin typeface="Siyam Rupali" pitchFamily="2" charset="0"/>
              <a:cs typeface="Siyam Rupali" pitchFamily="2" charset="0"/>
            </a:endParaRPr>
          </a:p>
        </p:txBody>
      </p:sp>
      <p:pic>
        <p:nvPicPr>
          <p:cNvPr id="7" name="Content Placeholder 6" descr="simple-interest.jpg"/>
          <p:cNvPicPr>
            <a:picLocks noGrp="1" noChangeAspect="1"/>
          </p:cNvPicPr>
          <p:nvPr>
            <p:ph sz="quarter" idx="2"/>
          </p:nvPr>
        </p:nvPicPr>
        <p:blipFill>
          <a:blip r:embed="rId2"/>
          <a:stretch>
            <a:fillRect/>
          </a:stretch>
        </p:blipFill>
        <p:spPr>
          <a:xfrm>
            <a:off x="228600" y="3657600"/>
            <a:ext cx="4268788" cy="2819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Content Placeholder 7" descr="Compound interest calculator.jpg"/>
          <p:cNvPicPr>
            <a:picLocks noGrp="1" noChangeAspect="1"/>
          </p:cNvPicPr>
          <p:nvPr>
            <p:ph sz="quarter" idx="4"/>
          </p:nvPr>
        </p:nvPicPr>
        <p:blipFill>
          <a:blip r:embed="rId3"/>
          <a:stretch>
            <a:fillRect/>
          </a:stretch>
        </p:blipFill>
        <p:spPr>
          <a:xfrm>
            <a:off x="4724400" y="3733800"/>
            <a:ext cx="4117975" cy="28309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additive="base">
                                        <p:cTn id="4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838200"/>
          </a:xfrm>
        </p:spPr>
        <p:txBody>
          <a:bodyPr/>
          <a:lstStyle/>
          <a:p>
            <a:pPr algn="ctr"/>
            <a:r>
              <a:rPr lang="en-US" sz="2400" b="1" dirty="0" err="1" smtClean="0">
                <a:solidFill>
                  <a:srgbClr val="FFFF00"/>
                </a:solidFill>
                <a:latin typeface="Siyam Rupali" pitchFamily="2" charset="0"/>
                <a:cs typeface="Siyam Rupali" pitchFamily="2" charset="0"/>
              </a:rPr>
              <a:t>গাণিতিক</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সমস্যায়</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যাবার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আগে</a:t>
            </a:r>
            <a:r>
              <a:rPr lang="en-US" sz="2400" b="1" dirty="0" smtClean="0">
                <a:solidFill>
                  <a:srgbClr val="FFFF00"/>
                </a:solidFill>
                <a:latin typeface="Siyam Rupali" pitchFamily="2" charset="0"/>
                <a:cs typeface="Siyam Rupali" pitchFamily="2" charset="0"/>
              </a:rPr>
              <a:t> </a:t>
            </a:r>
            <a:r>
              <a:rPr lang="en-US" sz="2400" b="1" dirty="0" smtClean="0">
                <a:solidFill>
                  <a:schemeClr val="tx1"/>
                </a:solidFill>
                <a:latin typeface="Siyam Rupali" pitchFamily="2" charset="0"/>
                <a:cs typeface="Siyam Rupali" pitchFamily="2" charset="0"/>
              </a:rPr>
              <a:t/>
            </a:r>
            <a:br>
              <a:rPr lang="en-US" sz="2400" b="1" dirty="0" smtClean="0">
                <a:solidFill>
                  <a:schemeClr val="tx1"/>
                </a:solidFill>
                <a:latin typeface="Siyam Rupali" pitchFamily="2" charset="0"/>
                <a:cs typeface="Siyam Rupali" pitchFamily="2" charset="0"/>
              </a:rPr>
            </a:br>
            <a:r>
              <a:rPr lang="en-US" sz="2400" b="1" dirty="0" err="1" smtClean="0">
                <a:solidFill>
                  <a:schemeClr val="tx1"/>
                </a:solidFill>
                <a:latin typeface="Siyam Rupali" pitchFamily="2" charset="0"/>
                <a:cs typeface="Siyam Rupali" pitchFamily="2" charset="0"/>
              </a:rPr>
              <a:t>এখন</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তোমরা</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সর্ব</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শেষ</a:t>
            </a:r>
            <a:r>
              <a:rPr lang="en-US" sz="2400" b="1" dirty="0" smtClean="0">
                <a:solidFill>
                  <a:schemeClr val="tx1"/>
                </a:solidFill>
                <a:latin typeface="Siyam Rupali" pitchFamily="2" charset="0"/>
                <a:cs typeface="Siyam Rupali" pitchFamily="2" charset="0"/>
              </a:rPr>
              <a:t> Rule </a:t>
            </a:r>
            <a:r>
              <a:rPr lang="en-US" sz="2400" b="1" dirty="0" smtClean="0">
                <a:solidFill>
                  <a:srgbClr val="FF0000"/>
                </a:solidFill>
                <a:latin typeface="Siyam Rupali" pitchFamily="2" charset="0"/>
                <a:cs typeface="Siyam Rupali" pitchFamily="2" charset="0"/>
              </a:rPr>
              <a:t>“72” </a:t>
            </a:r>
            <a:r>
              <a:rPr lang="en-US" sz="2400" b="1" dirty="0" err="1" smtClean="0">
                <a:solidFill>
                  <a:schemeClr val="tx1"/>
                </a:solidFill>
                <a:latin typeface="Siyam Rupali" pitchFamily="2" charset="0"/>
                <a:cs typeface="Siyam Rupali" pitchFamily="2" charset="0"/>
              </a:rPr>
              <a:t>এবং</a:t>
            </a:r>
            <a:r>
              <a:rPr lang="en-US" sz="2400" b="1" dirty="0" smtClean="0">
                <a:solidFill>
                  <a:schemeClr val="tx1"/>
                </a:solidFill>
                <a:latin typeface="Siyam Rupali" pitchFamily="2" charset="0"/>
                <a:cs typeface="Siyam Rupali" pitchFamily="2" charset="0"/>
              </a:rPr>
              <a:t> </a:t>
            </a:r>
            <a:r>
              <a:rPr lang="en-US" sz="2400" b="1" dirty="0" smtClean="0">
                <a:solidFill>
                  <a:srgbClr val="FF0000"/>
                </a:solidFill>
                <a:latin typeface="Siyam Rupali" pitchFamily="2" charset="0"/>
                <a:cs typeface="Siyam Rupali" pitchFamily="2" charset="0"/>
              </a:rPr>
              <a:t>“69” </a:t>
            </a:r>
            <a:r>
              <a:rPr lang="en-US" sz="2400" b="1" dirty="0" err="1" smtClean="0">
                <a:solidFill>
                  <a:schemeClr val="tx1"/>
                </a:solidFill>
                <a:latin typeface="Siyam Rupali" pitchFamily="2" charset="0"/>
                <a:cs typeface="Siyam Rupali" pitchFamily="2" charset="0"/>
              </a:rPr>
              <a:t>সম্পর্কে</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জানবে</a:t>
            </a:r>
            <a:r>
              <a:rPr lang="en-US" sz="2400" b="1" dirty="0" smtClean="0">
                <a:solidFill>
                  <a:schemeClr val="tx1"/>
                </a:solidFill>
                <a:latin typeface="Siyam Rupali" pitchFamily="2" charset="0"/>
                <a:cs typeface="Siyam Rupali" pitchFamily="2" charset="0"/>
              </a:rPr>
              <a:t>। </a:t>
            </a:r>
            <a:endParaRPr lang="en-US" sz="2400" b="1" dirty="0">
              <a:solidFill>
                <a:schemeClr val="tx1"/>
              </a:solidFill>
              <a:latin typeface="Siyam Rupali" pitchFamily="2" charset="0"/>
              <a:cs typeface="Siyam Rupali" pitchFamily="2" charset="0"/>
            </a:endParaRPr>
          </a:p>
        </p:txBody>
      </p:sp>
      <p:sp>
        <p:nvSpPr>
          <p:cNvPr id="3" name="Text Placeholder 2"/>
          <p:cNvSpPr>
            <a:spLocks noGrp="1"/>
          </p:cNvSpPr>
          <p:nvPr>
            <p:ph type="body" idx="1"/>
          </p:nvPr>
        </p:nvSpPr>
        <p:spPr>
          <a:xfrm>
            <a:off x="457200" y="1524000"/>
            <a:ext cx="4040188" cy="1905000"/>
          </a:xfrm>
        </p:spPr>
        <p:txBody>
          <a:bodyPr>
            <a:normAutofit fontScale="92500" lnSpcReduction="20000"/>
          </a:bodyPr>
          <a:lstStyle/>
          <a:p>
            <a:pPr algn="ctr"/>
            <a:r>
              <a:rPr lang="en-US" dirty="0" smtClean="0">
                <a:solidFill>
                  <a:srgbClr val="FFFF00"/>
                </a:solidFill>
                <a:latin typeface="Siyam Rupali" pitchFamily="2" charset="0"/>
                <a:cs typeface="Siyam Rupali" pitchFamily="2" charset="0"/>
              </a:rPr>
              <a:t>Rule 72</a:t>
            </a:r>
          </a:p>
          <a:p>
            <a:pPr algn="just"/>
            <a:r>
              <a:rPr lang="en-US" dirty="0" err="1" smtClean="0">
                <a:solidFill>
                  <a:schemeClr val="tx1"/>
                </a:solidFill>
                <a:latin typeface="Siyam Rupali" pitchFamily="2" charset="0"/>
                <a:cs typeface="Siyam Rupali" pitchFamily="2" charset="0"/>
              </a:rPr>
              <a:t>বার্ষিক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চক্রবৃদ্ধিকরণের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ক্ষেত্রে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যে</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কোন</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পরিমান</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বিনিয়োগকৃত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অর্থ</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বছরে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কত</a:t>
            </a:r>
            <a:r>
              <a:rPr lang="en-US" dirty="0" smtClean="0">
                <a:solidFill>
                  <a:schemeClr val="tx1"/>
                </a:solidFill>
                <a:latin typeface="Siyam Rupali" pitchFamily="2" charset="0"/>
                <a:cs typeface="Siyam Rupali" pitchFamily="2" charset="0"/>
              </a:rPr>
              <a:t> (%) </a:t>
            </a:r>
            <a:r>
              <a:rPr lang="en-US" dirty="0" err="1" smtClean="0">
                <a:solidFill>
                  <a:schemeClr val="tx1"/>
                </a:solidFill>
                <a:latin typeface="Siyam Rupali" pitchFamily="2" charset="0"/>
                <a:cs typeface="Siyam Rupali" pitchFamily="2" charset="0"/>
              </a:rPr>
              <a:t>সুদে</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দ্বিগুণ</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হবে</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সংক্ষেপে</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নির্ণয়</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করাকে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রুল</a:t>
            </a:r>
            <a:r>
              <a:rPr lang="en-US" dirty="0" smtClean="0">
                <a:solidFill>
                  <a:schemeClr val="tx1"/>
                </a:solidFill>
                <a:latin typeface="Siyam Rupali" pitchFamily="2" charset="0"/>
                <a:cs typeface="Siyam Rupali" pitchFamily="2" charset="0"/>
              </a:rPr>
              <a:t> ৭২ </a:t>
            </a:r>
            <a:r>
              <a:rPr lang="en-US" dirty="0" err="1" smtClean="0">
                <a:solidFill>
                  <a:schemeClr val="tx1"/>
                </a:solidFill>
                <a:latin typeface="Siyam Rupali" pitchFamily="2" charset="0"/>
                <a:cs typeface="Siyam Rupali" pitchFamily="2" charset="0"/>
              </a:rPr>
              <a:t>বলে</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295400"/>
            <a:ext cx="4041775" cy="2133600"/>
          </a:xfrm>
        </p:spPr>
        <p:txBody>
          <a:bodyPr>
            <a:normAutofit fontScale="85000" lnSpcReduction="20000"/>
          </a:bodyPr>
          <a:lstStyle/>
          <a:p>
            <a:pPr algn="ctr"/>
            <a:endParaRPr lang="en-US" dirty="0" smtClean="0">
              <a:solidFill>
                <a:srgbClr val="FFFF00"/>
              </a:solidFill>
              <a:latin typeface="Siyam Rupali" pitchFamily="2" charset="0"/>
              <a:cs typeface="Siyam Rupali" pitchFamily="2" charset="0"/>
            </a:endParaRPr>
          </a:p>
          <a:p>
            <a:pPr algn="ctr"/>
            <a:r>
              <a:rPr lang="en-US" dirty="0" smtClean="0">
                <a:solidFill>
                  <a:srgbClr val="FFFF00"/>
                </a:solidFill>
                <a:latin typeface="Siyam Rupali" pitchFamily="2" charset="0"/>
                <a:cs typeface="Siyam Rupali" pitchFamily="2" charset="0"/>
              </a:rPr>
              <a:t>Rule 69</a:t>
            </a:r>
          </a:p>
          <a:p>
            <a:pPr algn="just"/>
            <a:r>
              <a:rPr lang="en-US" dirty="0" err="1" smtClean="0">
                <a:solidFill>
                  <a:schemeClr val="tx1"/>
                </a:solidFill>
                <a:latin typeface="Siyam Rupali" pitchFamily="2" charset="0"/>
                <a:cs typeface="Siyam Rupali" pitchFamily="2" charset="0"/>
              </a:rPr>
              <a:t>অর্ধবার্ষিক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চক্রবৃদ্ধিকরণের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ক্ষেত্রে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যে</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কোন</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পরিমান</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বিনিয়োগকৃত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অর্থ</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বছরে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কত</a:t>
            </a:r>
            <a:r>
              <a:rPr lang="en-US" dirty="0" smtClean="0">
                <a:solidFill>
                  <a:schemeClr val="tx1"/>
                </a:solidFill>
                <a:latin typeface="Siyam Rupali" pitchFamily="2" charset="0"/>
                <a:cs typeface="Siyam Rupali" pitchFamily="2" charset="0"/>
              </a:rPr>
              <a:t> (%) </a:t>
            </a:r>
            <a:r>
              <a:rPr lang="en-US" dirty="0" err="1" smtClean="0">
                <a:solidFill>
                  <a:schemeClr val="tx1"/>
                </a:solidFill>
                <a:latin typeface="Siyam Rupali" pitchFamily="2" charset="0"/>
                <a:cs typeface="Siyam Rupali" pitchFamily="2" charset="0"/>
              </a:rPr>
              <a:t>সুদে</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দ্বিগুণ</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হবে</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সংক্ষেপে</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নির্ণয়</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করাকে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রুল</a:t>
            </a:r>
            <a:r>
              <a:rPr lang="en-US" dirty="0" smtClean="0">
                <a:solidFill>
                  <a:schemeClr val="tx1"/>
                </a:solidFill>
                <a:latin typeface="Siyam Rupali" pitchFamily="2" charset="0"/>
                <a:cs typeface="Siyam Rupali" pitchFamily="2" charset="0"/>
              </a:rPr>
              <a:t> ৬৯ </a:t>
            </a:r>
            <a:r>
              <a:rPr lang="en-US" dirty="0" err="1" smtClean="0">
                <a:solidFill>
                  <a:schemeClr val="tx1"/>
                </a:solidFill>
                <a:latin typeface="Siyam Rupali" pitchFamily="2" charset="0"/>
                <a:cs typeface="Siyam Rupali" pitchFamily="2" charset="0"/>
              </a:rPr>
              <a:t>বলে</a:t>
            </a:r>
            <a:r>
              <a:rPr lang="en-US" dirty="0" smtClean="0">
                <a:solidFill>
                  <a:schemeClr val="tx1"/>
                </a:solidFill>
                <a:latin typeface="Siyam Rupali" pitchFamily="2" charset="0"/>
                <a:cs typeface="Siyam Rupali" pitchFamily="2" charset="0"/>
              </a:rPr>
              <a:t>। </a:t>
            </a:r>
          </a:p>
          <a:p>
            <a:endParaRPr lang="en-US" dirty="0"/>
          </a:p>
        </p:txBody>
      </p:sp>
      <p:pic>
        <p:nvPicPr>
          <p:cNvPr id="10" name="Content Placeholder 9" descr="eee.jpg"/>
          <p:cNvPicPr>
            <a:picLocks noGrp="1" noChangeAspect="1"/>
          </p:cNvPicPr>
          <p:nvPr>
            <p:ph sz="quarter" idx="4"/>
          </p:nvPr>
        </p:nvPicPr>
        <p:blipFill>
          <a:blip r:embed="rId2"/>
          <a:stretch>
            <a:fillRect/>
          </a:stretch>
        </p:blipFill>
        <p:spPr>
          <a:xfrm>
            <a:off x="4876800" y="3505200"/>
            <a:ext cx="4038599" cy="2819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Content Placeholder 8" descr="ddd.jpg"/>
          <p:cNvPicPr>
            <a:picLocks noGrp="1" noChangeAspect="1"/>
          </p:cNvPicPr>
          <p:nvPr>
            <p:ph sz="quarter" idx="2"/>
          </p:nvPr>
        </p:nvPicPr>
        <p:blipFill>
          <a:blip r:embed="rId3"/>
          <a:stretch>
            <a:fillRect/>
          </a:stretch>
        </p:blipFill>
        <p:spPr>
          <a:xfrm>
            <a:off x="304800" y="3581400"/>
            <a:ext cx="4065540" cy="274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down)">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762000"/>
          </a:xfrm>
        </p:spPr>
        <p:txBody>
          <a:bodyPr/>
          <a:lstStyle/>
          <a:p>
            <a:pPr algn="ctr"/>
            <a:r>
              <a:rPr lang="en-US" sz="2800" b="1" dirty="0" err="1" smtClean="0">
                <a:solidFill>
                  <a:srgbClr val="FFFF00"/>
                </a:solidFill>
                <a:latin typeface="Siyam Rupali" pitchFamily="2" charset="0"/>
                <a:cs typeface="Siyam Rupali" pitchFamily="2" charset="0"/>
              </a:rPr>
              <a:t>তোমরা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এবার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তোমাদের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পাঠ্যবইয়ের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অর্থের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সময়মূল্য</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নির্ধারণে</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সূত্রাবলী</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সম্পর্কে</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ধারনা</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লাভ</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করবে</a:t>
            </a:r>
            <a:r>
              <a:rPr lang="en-US" sz="2800" b="1" dirty="0" smtClean="0">
                <a:solidFill>
                  <a:srgbClr val="FFFF00"/>
                </a:solidFill>
                <a:latin typeface="Siyam Rupali" pitchFamily="2" charset="0"/>
                <a:cs typeface="Siyam Rupali" pitchFamily="2" charset="0"/>
              </a:rPr>
              <a:t>। </a:t>
            </a:r>
            <a:endParaRPr lang="en-US" sz="2800" b="1" dirty="0">
              <a:solidFill>
                <a:srgbClr val="FFFF00"/>
              </a:solidFill>
              <a:latin typeface="Siyam Rupali" pitchFamily="2" charset="0"/>
              <a:cs typeface="Siyam Rupali" pitchFamily="2" charset="0"/>
            </a:endParaRPr>
          </a:p>
        </p:txBody>
      </p:sp>
      <p:sp>
        <p:nvSpPr>
          <p:cNvPr id="3" name="Text Placeholder 2"/>
          <p:cNvSpPr>
            <a:spLocks noGrp="1"/>
          </p:cNvSpPr>
          <p:nvPr>
            <p:ph type="body" idx="2"/>
          </p:nvPr>
        </p:nvSpPr>
        <p:spPr>
          <a:xfrm>
            <a:off x="685800" y="1219200"/>
            <a:ext cx="3505200" cy="5181600"/>
          </a:xfrm>
        </p:spPr>
        <p:txBody>
          <a:bodyPr>
            <a:normAutofit/>
          </a:bodyPr>
          <a:lstStyle/>
          <a:p>
            <a:pPr algn="ctr"/>
            <a:endParaRPr lang="en-US" b="1" dirty="0" smtClean="0">
              <a:solidFill>
                <a:srgbClr val="00B0F0"/>
              </a:solidFill>
              <a:latin typeface="Siyam Rupali" pitchFamily="2" charset="0"/>
              <a:cs typeface="Siyam Rupali" pitchFamily="2" charset="0"/>
            </a:endParaRPr>
          </a:p>
          <a:p>
            <a:pPr algn="ctr"/>
            <a:r>
              <a:rPr lang="en-US" sz="2000" b="1" dirty="0" err="1" smtClean="0">
                <a:solidFill>
                  <a:srgbClr val="00B0F0"/>
                </a:solidFill>
                <a:latin typeface="Siyam Rupali" pitchFamily="2" charset="0"/>
                <a:cs typeface="Siyam Rupali" pitchFamily="2" charset="0"/>
              </a:rPr>
              <a:t>বর্তমান</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মূল্য</a:t>
            </a:r>
            <a:r>
              <a:rPr lang="en-US" sz="2000" b="1" dirty="0" smtClean="0">
                <a:solidFill>
                  <a:srgbClr val="00B0F0"/>
                </a:solidFill>
                <a:latin typeface="Siyam Rupali" pitchFamily="2" charset="0"/>
                <a:cs typeface="Siyam Rupali" pitchFamily="2" charset="0"/>
              </a:rPr>
              <a:t> </a:t>
            </a:r>
          </a:p>
          <a:p>
            <a:pPr algn="ctr"/>
            <a:r>
              <a:rPr lang="en-US" sz="2000" b="1" dirty="0" smtClean="0"/>
              <a:t>Present Value  </a:t>
            </a:r>
            <a:r>
              <a:rPr lang="en-US" sz="2000" b="1" dirty="0" smtClean="0">
                <a:solidFill>
                  <a:srgbClr val="FFFF00"/>
                </a:solidFill>
              </a:rPr>
              <a:t>(PV)</a:t>
            </a:r>
          </a:p>
          <a:p>
            <a:pPr algn="ctr"/>
            <a:r>
              <a:rPr lang="en-US" sz="2000" b="1" dirty="0" err="1" smtClean="0">
                <a:solidFill>
                  <a:srgbClr val="00B0F0"/>
                </a:solidFill>
                <a:latin typeface="Siyam Rupali" pitchFamily="2" charset="0"/>
                <a:cs typeface="Siyam Rupali" pitchFamily="2" charset="0"/>
              </a:rPr>
              <a:t>ভবিষ্য</a:t>
            </a:r>
            <a:r>
              <a:rPr lang="en-US" sz="2000" b="1" dirty="0" smtClean="0">
                <a:solidFill>
                  <a:srgbClr val="00B0F0"/>
                </a:solidFill>
                <a:latin typeface="Siyam Rupali" pitchFamily="2" charset="0"/>
                <a:cs typeface="Siyam Rupali" pitchFamily="2" charset="0"/>
              </a:rPr>
              <a:t>ৎ </a:t>
            </a:r>
            <a:r>
              <a:rPr lang="en-US" sz="2000" b="1" dirty="0" err="1" smtClean="0">
                <a:solidFill>
                  <a:srgbClr val="00B0F0"/>
                </a:solidFill>
                <a:latin typeface="Siyam Rupali" pitchFamily="2" charset="0"/>
                <a:cs typeface="Siyam Rupali" pitchFamily="2" charset="0"/>
              </a:rPr>
              <a:t>মূল্য</a:t>
            </a:r>
            <a:r>
              <a:rPr lang="en-US" sz="2000" b="1" dirty="0" smtClean="0">
                <a:solidFill>
                  <a:srgbClr val="00B0F0"/>
                </a:solidFill>
                <a:latin typeface="Siyam Rupali" pitchFamily="2" charset="0"/>
                <a:cs typeface="Siyam Rupali" pitchFamily="2" charset="0"/>
              </a:rPr>
              <a:t> </a:t>
            </a:r>
          </a:p>
          <a:p>
            <a:pPr algn="ctr"/>
            <a:r>
              <a:rPr lang="en-US" sz="2000" b="1" dirty="0" smtClean="0"/>
              <a:t>Future Value </a:t>
            </a:r>
            <a:r>
              <a:rPr lang="en-US" sz="2000" b="1" dirty="0" smtClean="0">
                <a:solidFill>
                  <a:srgbClr val="FFFF00"/>
                </a:solidFill>
              </a:rPr>
              <a:t>(FV)</a:t>
            </a:r>
          </a:p>
          <a:p>
            <a:pPr algn="ctr"/>
            <a:r>
              <a:rPr lang="en-US" sz="2000" b="1" dirty="0" err="1" smtClean="0">
                <a:solidFill>
                  <a:srgbClr val="00B0F0"/>
                </a:solidFill>
                <a:latin typeface="Siyam Rupali" pitchFamily="2" charset="0"/>
                <a:cs typeface="Siyam Rupali" pitchFamily="2" charset="0"/>
              </a:rPr>
              <a:t>সুদের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হার</a:t>
            </a:r>
            <a:r>
              <a:rPr lang="en-US" sz="2000" b="1" dirty="0" smtClean="0">
                <a:solidFill>
                  <a:srgbClr val="00B0F0"/>
                </a:solidFill>
                <a:latin typeface="Siyam Rupali" pitchFamily="2" charset="0"/>
                <a:cs typeface="Siyam Rupali" pitchFamily="2" charset="0"/>
              </a:rPr>
              <a:t> </a:t>
            </a:r>
          </a:p>
          <a:p>
            <a:pPr algn="ctr"/>
            <a:r>
              <a:rPr lang="en-US" sz="2000" b="1" dirty="0" smtClean="0"/>
              <a:t>Interest Rate </a:t>
            </a:r>
            <a:r>
              <a:rPr lang="en-US" sz="2000" b="1" dirty="0" smtClean="0">
                <a:solidFill>
                  <a:srgbClr val="FFFF00"/>
                </a:solidFill>
              </a:rPr>
              <a:t>(</a:t>
            </a:r>
            <a:r>
              <a:rPr lang="en-US" sz="2000" b="1" dirty="0" err="1" smtClean="0">
                <a:solidFill>
                  <a:srgbClr val="FFFF00"/>
                </a:solidFill>
              </a:rPr>
              <a:t>i</a:t>
            </a:r>
            <a:r>
              <a:rPr lang="en-US" sz="2000" b="1" dirty="0" smtClean="0">
                <a:solidFill>
                  <a:srgbClr val="FFFF00"/>
                </a:solidFill>
              </a:rPr>
              <a:t>) </a:t>
            </a:r>
          </a:p>
          <a:p>
            <a:pPr algn="ctr"/>
            <a:r>
              <a:rPr lang="en-US" sz="2000" b="1" dirty="0" err="1" smtClean="0">
                <a:solidFill>
                  <a:srgbClr val="00B0F0"/>
                </a:solidFill>
                <a:latin typeface="Siyam Rupali" pitchFamily="2" charset="0"/>
                <a:cs typeface="Siyam Rupali" pitchFamily="2" charset="0"/>
              </a:rPr>
              <a:t>বছর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সংখ্যা</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সময়</a:t>
            </a:r>
            <a:r>
              <a:rPr lang="en-US" sz="2000" b="1" dirty="0" smtClean="0">
                <a:solidFill>
                  <a:srgbClr val="00B0F0"/>
                </a:solidFill>
                <a:latin typeface="Siyam Rupali" pitchFamily="2" charset="0"/>
                <a:cs typeface="Siyam Rupali" pitchFamily="2" charset="0"/>
              </a:rPr>
              <a:t> </a:t>
            </a:r>
          </a:p>
          <a:p>
            <a:pPr algn="ctr"/>
            <a:r>
              <a:rPr lang="en-US" sz="2000" b="1" dirty="0" smtClean="0"/>
              <a:t>Number Of Year/Time </a:t>
            </a:r>
            <a:r>
              <a:rPr lang="en-US" sz="2000" b="1" dirty="0" smtClean="0">
                <a:solidFill>
                  <a:srgbClr val="FFFF00"/>
                </a:solidFill>
              </a:rPr>
              <a:t>(n) </a:t>
            </a:r>
          </a:p>
          <a:p>
            <a:pPr algn="ctr"/>
            <a:r>
              <a:rPr lang="en-US" sz="2000" b="1" dirty="0" err="1" smtClean="0">
                <a:solidFill>
                  <a:srgbClr val="00B0F0"/>
                </a:solidFill>
                <a:latin typeface="Siyam Rupali" pitchFamily="2" charset="0"/>
                <a:cs typeface="Siyam Rupali" pitchFamily="2" charset="0"/>
              </a:rPr>
              <a:t>চক্রবৃদ্ধিকরণের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ধরণ</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বার</a:t>
            </a:r>
            <a:r>
              <a:rPr lang="en-US" sz="2000" b="1" dirty="0" smtClean="0">
                <a:solidFill>
                  <a:srgbClr val="00B0F0"/>
                </a:solidFill>
                <a:latin typeface="Siyam Rupali" pitchFamily="2" charset="0"/>
                <a:cs typeface="Siyam Rupali" pitchFamily="2" charset="0"/>
              </a:rPr>
              <a:t> </a:t>
            </a:r>
          </a:p>
          <a:p>
            <a:pPr algn="ctr"/>
            <a:r>
              <a:rPr lang="en-US" sz="2000" b="1" dirty="0" smtClean="0"/>
              <a:t>Nature Of Compounding </a:t>
            </a:r>
            <a:r>
              <a:rPr lang="en-US" sz="2000" b="1" dirty="0" smtClean="0">
                <a:solidFill>
                  <a:srgbClr val="FFFF00"/>
                </a:solidFill>
              </a:rPr>
              <a:t>(m) </a:t>
            </a:r>
          </a:p>
          <a:p>
            <a:pPr algn="ctr"/>
            <a:r>
              <a:rPr lang="en-US" sz="2000" b="1" dirty="0" err="1" smtClean="0">
                <a:solidFill>
                  <a:srgbClr val="00B0F0"/>
                </a:solidFill>
                <a:latin typeface="Siyam Rupali" pitchFamily="2" charset="0"/>
                <a:cs typeface="Siyam Rupali" pitchFamily="2" charset="0"/>
              </a:rPr>
              <a:t>প্রকৃত</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সুদের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হার</a:t>
            </a:r>
            <a:r>
              <a:rPr lang="en-US" sz="2000" b="1" dirty="0" smtClean="0">
                <a:solidFill>
                  <a:srgbClr val="00B0F0"/>
                </a:solidFill>
                <a:latin typeface="Siyam Rupali" pitchFamily="2" charset="0"/>
                <a:cs typeface="Siyam Rupali" pitchFamily="2" charset="0"/>
              </a:rPr>
              <a:t> </a:t>
            </a:r>
          </a:p>
          <a:p>
            <a:pPr algn="ctr"/>
            <a:r>
              <a:rPr lang="en-US" sz="2000" b="1" dirty="0" smtClean="0"/>
              <a:t>Effective Annual Rate </a:t>
            </a:r>
            <a:r>
              <a:rPr lang="en-US" sz="2000" b="1" dirty="0" smtClean="0">
                <a:solidFill>
                  <a:srgbClr val="FFFF00"/>
                </a:solidFill>
              </a:rPr>
              <a:t>(EAR) </a:t>
            </a:r>
            <a:endParaRPr lang="en-US" sz="2000" b="1" dirty="0">
              <a:solidFill>
                <a:srgbClr val="FFFF00"/>
              </a:solidFill>
            </a:endParaRPr>
          </a:p>
        </p:txBody>
      </p:sp>
      <p:pic>
        <p:nvPicPr>
          <p:cNvPr id="9" name="Content Placeholder 8" descr="gggg.jpg"/>
          <p:cNvPicPr>
            <a:picLocks noGrp="1" noChangeAspect="1"/>
          </p:cNvPicPr>
          <p:nvPr>
            <p:ph sz="half" idx="1"/>
          </p:nvPr>
        </p:nvPicPr>
        <p:blipFill>
          <a:blip r:embed="rId2"/>
          <a:stretch>
            <a:fillRect/>
          </a:stretch>
        </p:blipFill>
        <p:spPr>
          <a:xfrm>
            <a:off x="4495800" y="1295400"/>
            <a:ext cx="4495800" cy="5029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2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2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2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2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371600"/>
          </a:xfrm>
        </p:spPr>
        <p:txBody>
          <a:bodyPr/>
          <a:lstStyle/>
          <a:p>
            <a:pPr algn="ctr"/>
            <a:r>
              <a:rPr lang="en-US" sz="2000" b="1" dirty="0" smtClean="0">
                <a:solidFill>
                  <a:schemeClr val="tx1"/>
                </a:solidFill>
                <a:latin typeface="Siyam Rupali" pitchFamily="2" charset="0"/>
                <a:cs typeface="Siyam Rupali" pitchFamily="2" charset="0"/>
              </a:rPr>
              <a:t/>
            </a:r>
            <a:br>
              <a:rPr lang="en-US" sz="2000" b="1" dirty="0" smtClean="0">
                <a:solidFill>
                  <a:schemeClr val="tx1"/>
                </a:solidFill>
                <a:latin typeface="Siyam Rupali" pitchFamily="2" charset="0"/>
                <a:cs typeface="Siyam Rupali" pitchFamily="2" charset="0"/>
              </a:rPr>
            </a:br>
            <a:r>
              <a:rPr lang="en-US" sz="2000" b="1" dirty="0" err="1" smtClean="0">
                <a:solidFill>
                  <a:schemeClr val="tx1"/>
                </a:solidFill>
                <a:latin typeface="Siyam Rupali" pitchFamily="2" charset="0"/>
                <a:cs typeface="Siyam Rupali" pitchFamily="2" charset="0"/>
              </a:rPr>
              <a:t>চক্রবৃদ্ধিকরণের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ধরণ</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বার</a:t>
            </a:r>
            <a:r>
              <a:rPr lang="en-US" sz="2000" b="1" dirty="0" smtClean="0">
                <a:solidFill>
                  <a:schemeClr val="tx1"/>
                </a:solidFill>
                <a:latin typeface="Siyam Rupali" pitchFamily="2" charset="0"/>
                <a:cs typeface="Siyam Rupali" pitchFamily="2" charset="0"/>
              </a:rPr>
              <a:t>  </a:t>
            </a:r>
            <a:r>
              <a:rPr lang="en-US" sz="2000" b="1" dirty="0" smtClean="0">
                <a:solidFill>
                  <a:srgbClr val="00B0F0"/>
                </a:solidFill>
                <a:latin typeface="Siyam Rupali" pitchFamily="2" charset="0"/>
                <a:cs typeface="Siyam Rupali" pitchFamily="2" charset="0"/>
              </a:rPr>
              <a:t>Nature Of Compounding (m) </a:t>
            </a:r>
            <a:r>
              <a:rPr lang="en-US" sz="2000" b="1" dirty="0" err="1" smtClean="0">
                <a:solidFill>
                  <a:schemeClr val="tx1"/>
                </a:solidFill>
                <a:latin typeface="Siyam Rupali" pitchFamily="2" charset="0"/>
                <a:cs typeface="Siyam Rupali" pitchFamily="2" charset="0"/>
              </a:rPr>
              <a:t>সম্পর্কে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ধারণা</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পরিষ্কার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হওয়া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দরকার</a:t>
            </a:r>
            <a:r>
              <a:rPr lang="en-US" sz="2000" b="1" dirty="0" smtClean="0">
                <a:solidFill>
                  <a:schemeClr val="tx1"/>
                </a:solidFill>
                <a:latin typeface="Siyam Rupali" pitchFamily="2" charset="0"/>
                <a:cs typeface="Siyam Rupali" pitchFamily="2" charset="0"/>
              </a:rPr>
              <a:t>। </a:t>
            </a:r>
            <a:r>
              <a:rPr lang="en-US" sz="1800" b="1" dirty="0" smtClean="0">
                <a:solidFill>
                  <a:schemeClr val="tx1"/>
                </a:solidFill>
                <a:latin typeface="Siyam Rupali" pitchFamily="2" charset="0"/>
                <a:cs typeface="Siyam Rupali" pitchFamily="2" charset="0"/>
              </a:rPr>
              <a:t/>
            </a:r>
            <a:br>
              <a:rPr lang="en-US" sz="1800" b="1" dirty="0" smtClean="0">
                <a:solidFill>
                  <a:schemeClr val="tx1"/>
                </a:solidFill>
                <a:latin typeface="Siyam Rupali" pitchFamily="2" charset="0"/>
                <a:cs typeface="Siyam Rupali" pitchFamily="2" charset="0"/>
              </a:rPr>
            </a:br>
            <a:r>
              <a:rPr lang="en-US" sz="2000" b="1" dirty="0" err="1" smtClean="0">
                <a:solidFill>
                  <a:schemeClr val="tx1"/>
                </a:solidFill>
                <a:latin typeface="Siyam Rupali" pitchFamily="2" charset="0"/>
                <a:cs typeface="Siyam Rupali" pitchFamily="2" charset="0"/>
              </a:rPr>
              <a:t>এখানে</a:t>
            </a:r>
            <a:r>
              <a:rPr lang="en-US" sz="2000" b="1" dirty="0" smtClean="0">
                <a:solidFill>
                  <a:schemeClr val="tx1"/>
                </a:solidFill>
                <a:latin typeface="Siyam Rupali" pitchFamily="2" charset="0"/>
                <a:cs typeface="Siyam Rupali" pitchFamily="2" charset="0"/>
              </a:rPr>
              <a:t> </a:t>
            </a:r>
            <a:r>
              <a:rPr lang="en-US" sz="2000" b="1" dirty="0" smtClean="0">
                <a:solidFill>
                  <a:srgbClr val="00B0F0"/>
                </a:solidFill>
                <a:latin typeface="Siyam Rupali" pitchFamily="2" charset="0"/>
                <a:cs typeface="Siyam Rupali" pitchFamily="2" charset="0"/>
              </a:rPr>
              <a:t>m </a:t>
            </a:r>
            <a:r>
              <a:rPr lang="en-US" sz="2000" b="1" dirty="0" err="1" smtClean="0">
                <a:solidFill>
                  <a:srgbClr val="FFFF00"/>
                </a:solidFill>
                <a:latin typeface="Siyam Rupali" pitchFamily="2" charset="0"/>
                <a:cs typeface="Siyam Rupali" pitchFamily="2" charset="0"/>
              </a:rPr>
              <a:t>বলতে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বছরে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কতবার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চক্রবৃদ্ধিকরণ</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হচ্ছে</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বুঝানো</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হয়েছে</a:t>
            </a:r>
            <a:r>
              <a:rPr lang="en-US" sz="2000" b="1" dirty="0" smtClean="0">
                <a:solidFill>
                  <a:srgbClr val="FFFF00"/>
                </a:solidFill>
                <a:latin typeface="Siyam Rupali" pitchFamily="2" charset="0"/>
                <a:cs typeface="Siyam Rupali" pitchFamily="2" charset="0"/>
              </a:rPr>
              <a:t>। </a:t>
            </a:r>
            <a:br>
              <a:rPr lang="en-US" sz="2000" b="1" dirty="0" smtClean="0">
                <a:solidFill>
                  <a:srgbClr val="FFFF00"/>
                </a:solidFill>
                <a:latin typeface="Siyam Rupali" pitchFamily="2" charset="0"/>
                <a:cs typeface="Siyam Rupali" pitchFamily="2" charset="0"/>
              </a:rPr>
            </a:b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সময়ের</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পরিমান</a:t>
            </a:r>
            <a:r>
              <a:rPr lang="en-US" sz="2000" b="1" dirty="0" smtClean="0">
                <a:solidFill>
                  <a:srgbClr val="FF0000"/>
                </a:solidFill>
                <a:latin typeface="Siyam Rupali" pitchFamily="2" charset="0"/>
                <a:cs typeface="Siyam Rupali" pitchFamily="2" charset="0"/>
              </a:rPr>
              <a:t> ও </a:t>
            </a:r>
            <a:r>
              <a:rPr lang="en-US" sz="2000" b="1" dirty="0" err="1" smtClean="0">
                <a:solidFill>
                  <a:srgbClr val="FF0000"/>
                </a:solidFill>
                <a:latin typeface="Siyam Rupali" pitchFamily="2" charset="0"/>
                <a:cs typeface="Siyam Rupali" pitchFamily="2" charset="0"/>
              </a:rPr>
              <a:t>প্রশ্নের</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চাহিদা</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মাফিক</a:t>
            </a:r>
            <a:r>
              <a:rPr lang="en-US" sz="2000" b="1" dirty="0" smtClean="0">
                <a:solidFill>
                  <a:srgbClr val="FF0000"/>
                </a:solidFill>
                <a:latin typeface="Siyam Rupali" pitchFamily="2" charset="0"/>
                <a:cs typeface="Siyam Rupali" pitchFamily="2" charset="0"/>
              </a:rPr>
              <a:t> </a:t>
            </a:r>
            <a:r>
              <a:rPr lang="en-US" sz="2000" b="1" dirty="0" smtClean="0">
                <a:solidFill>
                  <a:srgbClr val="00B0F0"/>
                </a:solidFill>
                <a:latin typeface="Siyam Rupali" pitchFamily="2" charset="0"/>
                <a:cs typeface="Siyam Rupali" pitchFamily="2" charset="0"/>
              </a:rPr>
              <a:t>m</a:t>
            </a:r>
            <a:r>
              <a:rPr lang="en-US" sz="2000" b="1" dirty="0" smtClean="0">
                <a:solidFill>
                  <a:schemeClr val="tx1"/>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এর</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পরিমান</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নির্ণয়</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করা</a:t>
            </a:r>
            <a:r>
              <a:rPr lang="en-US" sz="2000" b="1" dirty="0" smtClean="0">
                <a:solidFill>
                  <a:srgbClr val="FF0000"/>
                </a:solidFill>
                <a:latin typeface="Siyam Rupali" pitchFamily="2" charset="0"/>
                <a:cs typeface="Siyam Rupali" pitchFamily="2" charset="0"/>
              </a:rPr>
              <a:t> </a:t>
            </a:r>
            <a:r>
              <a:rPr lang="en-US" sz="2000" b="1" dirty="0" err="1" smtClean="0">
                <a:solidFill>
                  <a:srgbClr val="FF0000"/>
                </a:solidFill>
                <a:latin typeface="Siyam Rupali" pitchFamily="2" charset="0"/>
                <a:cs typeface="Siyam Rupali" pitchFamily="2" charset="0"/>
              </a:rPr>
              <a:t>হয়</a:t>
            </a:r>
            <a:r>
              <a:rPr lang="en-US" sz="2000" b="1" dirty="0" smtClean="0">
                <a:solidFill>
                  <a:srgbClr val="FF0000"/>
                </a:solidFill>
                <a:latin typeface="Siyam Rupali" pitchFamily="2" charset="0"/>
                <a:cs typeface="Siyam Rupali" pitchFamily="2" charset="0"/>
              </a:rPr>
              <a:t>। </a:t>
            </a:r>
            <a:r>
              <a:rPr lang="en-US" b="1" dirty="0" smtClean="0">
                <a:solidFill>
                  <a:srgbClr val="FFFF00"/>
                </a:solidFill>
              </a:rPr>
              <a:t/>
            </a:r>
            <a:br>
              <a:rPr lang="en-US" b="1" dirty="0" smtClean="0">
                <a:solidFill>
                  <a:srgbClr val="FFFF00"/>
                </a:solidFill>
              </a:rPr>
            </a:br>
            <a:endParaRPr lang="en-US" dirty="0"/>
          </a:p>
        </p:txBody>
      </p:sp>
      <p:sp>
        <p:nvSpPr>
          <p:cNvPr id="3" name="Text Placeholder 2"/>
          <p:cNvSpPr>
            <a:spLocks noGrp="1"/>
          </p:cNvSpPr>
          <p:nvPr>
            <p:ph type="body" idx="2"/>
          </p:nvPr>
        </p:nvSpPr>
        <p:spPr>
          <a:xfrm>
            <a:off x="609600" y="2209800"/>
            <a:ext cx="4343400" cy="4114800"/>
          </a:xfrm>
        </p:spPr>
        <p:txBody>
          <a:bodyPr/>
          <a:lstStyle/>
          <a:p>
            <a:pPr algn="ctr"/>
            <a:r>
              <a:rPr lang="en-US" sz="2000" b="1" dirty="0" smtClean="0">
                <a:solidFill>
                  <a:srgbClr val="FFFF00"/>
                </a:solidFill>
                <a:latin typeface="Siyam Rupali" pitchFamily="2" charset="0"/>
                <a:cs typeface="Siyam Rupali" pitchFamily="2" charset="0"/>
              </a:rPr>
              <a:t>Nature Of Compounding (m)</a:t>
            </a:r>
          </a:p>
          <a:p>
            <a:pPr algn="ctr"/>
            <a:r>
              <a:rPr lang="en-US" sz="2000" b="1" dirty="0" err="1" smtClean="0">
                <a:latin typeface="Siyam Rupali" pitchFamily="2" charset="0"/>
                <a:cs typeface="Siyam Rupali" pitchFamily="2" charset="0"/>
              </a:rPr>
              <a:t>এর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মান</a:t>
            </a:r>
            <a:r>
              <a:rPr lang="en-US" sz="2000" b="1" dirty="0" smtClean="0">
                <a:latin typeface="Siyam Rupali" pitchFamily="2" charset="0"/>
                <a:cs typeface="Siyam Rupali" pitchFamily="2" charset="0"/>
              </a:rPr>
              <a:t> </a:t>
            </a:r>
          </a:p>
          <a:p>
            <a:r>
              <a:rPr lang="en-US" sz="2000" b="1" dirty="0" err="1" smtClean="0">
                <a:solidFill>
                  <a:srgbClr val="FFFF00"/>
                </a:solidFill>
                <a:latin typeface="Siyam Rupali" pitchFamily="2" charset="0"/>
                <a:cs typeface="Siyam Rupali" pitchFamily="2" charset="0"/>
              </a:rPr>
              <a:t>বার্ষিক</a:t>
            </a:r>
            <a:r>
              <a:rPr lang="en-US" sz="2000" b="1" dirty="0" smtClean="0">
                <a:solidFill>
                  <a:srgbClr val="FFFF00"/>
                </a:solidFill>
                <a:latin typeface="Siyam Rupali" pitchFamily="2" charset="0"/>
                <a:cs typeface="Siyam Rupali" pitchFamily="2" charset="0"/>
              </a:rPr>
              <a:t> ( Annually) 	      m= 1 </a:t>
            </a:r>
          </a:p>
          <a:p>
            <a:r>
              <a:rPr lang="en-US" sz="2000" b="1" dirty="0" err="1" smtClean="0">
                <a:solidFill>
                  <a:srgbClr val="00B0F0"/>
                </a:solidFill>
                <a:latin typeface="Siyam Rupali" pitchFamily="2" charset="0"/>
                <a:cs typeface="Siyam Rupali" pitchFamily="2" charset="0"/>
              </a:rPr>
              <a:t>অর্ধবার্ষিক</a:t>
            </a:r>
            <a:r>
              <a:rPr lang="en-US" sz="2000" b="1" dirty="0" smtClean="0">
                <a:solidFill>
                  <a:srgbClr val="00B0F0"/>
                </a:solidFill>
                <a:latin typeface="Siyam Rupali" pitchFamily="2" charset="0"/>
                <a:cs typeface="Siyam Rupali" pitchFamily="2" charset="0"/>
              </a:rPr>
              <a:t> (Semi-annually)   m=2</a:t>
            </a:r>
          </a:p>
          <a:p>
            <a:r>
              <a:rPr lang="en-US" sz="2000" b="1" dirty="0" err="1" smtClean="0">
                <a:solidFill>
                  <a:srgbClr val="FFFF00"/>
                </a:solidFill>
                <a:latin typeface="Siyam Rupali" pitchFamily="2" charset="0"/>
                <a:cs typeface="Siyam Rupali" pitchFamily="2" charset="0"/>
              </a:rPr>
              <a:t>ত্রৈমাসিক</a:t>
            </a:r>
            <a:r>
              <a:rPr lang="en-US" sz="2000" b="1" dirty="0" smtClean="0">
                <a:solidFill>
                  <a:srgbClr val="FFFF00"/>
                </a:solidFill>
                <a:latin typeface="Siyam Rupali" pitchFamily="2" charset="0"/>
                <a:cs typeface="Siyam Rupali" pitchFamily="2" charset="0"/>
              </a:rPr>
              <a:t> (Quarterly) 	      m=4</a:t>
            </a:r>
          </a:p>
          <a:p>
            <a:r>
              <a:rPr lang="en-US" sz="2000" b="1" dirty="0" err="1" smtClean="0">
                <a:solidFill>
                  <a:srgbClr val="00B0F0"/>
                </a:solidFill>
                <a:latin typeface="Siyam Rupali" pitchFamily="2" charset="0"/>
                <a:cs typeface="Siyam Rupali" pitchFamily="2" charset="0"/>
              </a:rPr>
              <a:t>দ্বিমাসিক</a:t>
            </a:r>
            <a:r>
              <a:rPr lang="en-US" sz="2000" b="1" dirty="0" smtClean="0">
                <a:solidFill>
                  <a:srgbClr val="00B0F0"/>
                </a:solidFill>
                <a:latin typeface="Siyam Rupali" pitchFamily="2" charset="0"/>
                <a:cs typeface="Siyam Rupali" pitchFamily="2" charset="0"/>
              </a:rPr>
              <a:t> (Bimonthly)         m=6</a:t>
            </a:r>
          </a:p>
          <a:p>
            <a:r>
              <a:rPr lang="en-US" sz="2000" b="1" dirty="0" err="1" smtClean="0">
                <a:solidFill>
                  <a:srgbClr val="FFFF00"/>
                </a:solidFill>
                <a:latin typeface="Siyam Rupali" pitchFamily="2" charset="0"/>
                <a:cs typeface="Siyam Rupali" pitchFamily="2" charset="0"/>
              </a:rPr>
              <a:t>মাসিক</a:t>
            </a:r>
            <a:r>
              <a:rPr lang="en-US" sz="2000" b="1" dirty="0" smtClean="0">
                <a:solidFill>
                  <a:srgbClr val="FFFF00"/>
                </a:solidFill>
                <a:latin typeface="Siyam Rupali" pitchFamily="2" charset="0"/>
                <a:cs typeface="Siyam Rupali" pitchFamily="2" charset="0"/>
              </a:rPr>
              <a:t> (Monthly)              m=12</a:t>
            </a:r>
          </a:p>
          <a:p>
            <a:r>
              <a:rPr lang="en-US" sz="2000" b="1" dirty="0" err="1" smtClean="0">
                <a:solidFill>
                  <a:srgbClr val="00B0F0"/>
                </a:solidFill>
                <a:latin typeface="Siyam Rupali" pitchFamily="2" charset="0"/>
                <a:cs typeface="Siyam Rupali" pitchFamily="2" charset="0"/>
              </a:rPr>
              <a:t>সাপ্তাহিক</a:t>
            </a:r>
            <a:r>
              <a:rPr lang="en-US" sz="2000" b="1" dirty="0" smtClean="0">
                <a:solidFill>
                  <a:srgbClr val="00B0F0"/>
                </a:solidFill>
                <a:latin typeface="Siyam Rupali" pitchFamily="2" charset="0"/>
                <a:cs typeface="Siyam Rupali" pitchFamily="2" charset="0"/>
              </a:rPr>
              <a:t> (Weekly)             m=52 </a:t>
            </a:r>
          </a:p>
          <a:p>
            <a:r>
              <a:rPr lang="en-US" sz="2000" b="1" dirty="0" err="1" smtClean="0">
                <a:solidFill>
                  <a:srgbClr val="FFFF00"/>
                </a:solidFill>
                <a:latin typeface="Siyam Rupali" pitchFamily="2" charset="0"/>
                <a:cs typeface="Siyam Rupali" pitchFamily="2" charset="0"/>
              </a:rPr>
              <a:t>দৈনিক</a:t>
            </a:r>
            <a:r>
              <a:rPr lang="en-US" sz="2000" b="1" dirty="0" smtClean="0">
                <a:solidFill>
                  <a:srgbClr val="FFFF00"/>
                </a:solidFill>
                <a:latin typeface="Siyam Rupali" pitchFamily="2" charset="0"/>
                <a:cs typeface="Siyam Rupali" pitchFamily="2" charset="0"/>
              </a:rPr>
              <a:t> ( Daily)                 m=36</a:t>
            </a:r>
            <a:r>
              <a:rPr lang="en-US" b="1" dirty="0" smtClean="0">
                <a:solidFill>
                  <a:srgbClr val="FFFF00"/>
                </a:solidFill>
                <a:latin typeface="Siyam Rupali" pitchFamily="2" charset="0"/>
                <a:cs typeface="Siyam Rupali" pitchFamily="2" charset="0"/>
              </a:rPr>
              <a:t>5 </a:t>
            </a:r>
            <a:endParaRPr lang="en-US" dirty="0">
              <a:solidFill>
                <a:srgbClr val="FFFF00"/>
              </a:solidFill>
            </a:endParaRPr>
          </a:p>
        </p:txBody>
      </p:sp>
      <p:pic>
        <p:nvPicPr>
          <p:cNvPr id="5" name="Content Placeholder 4" descr="Calculating-Compound-Interest-in-Excel-Calculator.jpg"/>
          <p:cNvPicPr>
            <a:picLocks noGrp="1" noChangeAspect="1"/>
          </p:cNvPicPr>
          <p:nvPr>
            <p:ph sz="half" idx="1"/>
          </p:nvPr>
        </p:nvPicPr>
        <p:blipFill>
          <a:blip r:embed="rId2"/>
          <a:stretch>
            <a:fillRect/>
          </a:stretch>
        </p:blipFill>
        <p:spPr>
          <a:xfrm>
            <a:off x="4953000" y="1752600"/>
            <a:ext cx="4038600" cy="4419600"/>
          </a:xfrm>
          <a:prstGeom prst="ellipse">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838200"/>
          </a:xfrm>
        </p:spPr>
        <p:txBody>
          <a:bodyPr/>
          <a:lstStyle/>
          <a:p>
            <a:pPr algn="ctr"/>
            <a:r>
              <a:rPr lang="en-US" sz="2000" b="1" dirty="0" err="1" smtClean="0">
                <a:solidFill>
                  <a:srgbClr val="FFFF00"/>
                </a:solidFill>
                <a:latin typeface="Siyam Rupali" pitchFamily="2" charset="0"/>
                <a:cs typeface="Siyam Rupali" pitchFamily="2" charset="0"/>
              </a:rPr>
              <a:t>এখন</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তোমরা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পাঠ্যবইয়ের</a:t>
            </a:r>
            <a:r>
              <a:rPr lang="en-US" sz="2000" b="1" dirty="0" smtClean="0">
                <a:solidFill>
                  <a:srgbClr val="FFFF00"/>
                </a:solidFill>
                <a:latin typeface="Siyam Rupali" pitchFamily="2" charset="0"/>
                <a:cs typeface="Siyam Rupali" pitchFamily="2" charset="0"/>
              </a:rPr>
              <a:t> ১ম ও ৩য় </a:t>
            </a:r>
            <a:r>
              <a:rPr lang="en-US" sz="2000" b="1" dirty="0" err="1" smtClean="0">
                <a:solidFill>
                  <a:srgbClr val="FFFF00"/>
                </a:solidFill>
                <a:latin typeface="Siyam Rupali" pitchFamily="2" charset="0"/>
                <a:cs typeface="Siyam Rupali" pitchFamily="2" charset="0"/>
              </a:rPr>
              <a:t>সূত্র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সম্পর্কে</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বিস্তারিত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জানতে</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পারবে</a:t>
            </a:r>
            <a:r>
              <a:rPr lang="en-US" sz="2000" b="1" dirty="0" smtClean="0">
                <a:solidFill>
                  <a:srgbClr val="FFFF00"/>
                </a:solidFill>
                <a:latin typeface="Siyam Rupali" pitchFamily="2" charset="0"/>
                <a:cs typeface="Siyam Rupali" pitchFamily="2" charset="0"/>
              </a:rPr>
              <a:t> ও </a:t>
            </a:r>
            <a:r>
              <a:rPr lang="en-US" sz="2000" b="1" dirty="0" err="1" smtClean="0">
                <a:solidFill>
                  <a:srgbClr val="FFFF00"/>
                </a:solidFill>
                <a:latin typeface="Siyam Rupali" pitchFamily="2" charset="0"/>
                <a:cs typeface="Siyam Rupali" pitchFamily="2" charset="0"/>
              </a:rPr>
              <a:t>একটা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গাণিতিক</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সমস্যা</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সমাধান</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করার</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চেষ্টা</a:t>
            </a:r>
            <a:r>
              <a:rPr lang="en-US" sz="2000" b="1" dirty="0" smtClean="0">
                <a:solidFill>
                  <a:srgbClr val="FFFF00"/>
                </a:solidFill>
                <a:latin typeface="Siyam Rupali" pitchFamily="2" charset="0"/>
                <a:cs typeface="Siyam Rupali" pitchFamily="2" charset="0"/>
              </a:rPr>
              <a:t> </a:t>
            </a:r>
            <a:r>
              <a:rPr lang="en-US" sz="2000" b="1" dirty="0" err="1" smtClean="0">
                <a:solidFill>
                  <a:srgbClr val="FFFF00"/>
                </a:solidFill>
                <a:latin typeface="Siyam Rupali" pitchFamily="2" charset="0"/>
                <a:cs typeface="Siyam Rupali" pitchFamily="2" charset="0"/>
              </a:rPr>
              <a:t>করবে</a:t>
            </a:r>
            <a:r>
              <a:rPr lang="en-US" sz="2000" b="1" dirty="0" smtClean="0">
                <a:solidFill>
                  <a:srgbClr val="FFFF00"/>
                </a:solidFill>
                <a:latin typeface="Siyam Rupali" pitchFamily="2" charset="0"/>
                <a:cs typeface="Siyam Rupali" pitchFamily="2" charset="0"/>
              </a:rPr>
              <a:t>। </a:t>
            </a:r>
            <a:endParaRPr lang="en-US" sz="2000" b="1" dirty="0">
              <a:solidFill>
                <a:srgbClr val="FFFF00"/>
              </a:solidFill>
              <a:latin typeface="Siyam Rupali" pitchFamily="2" charset="0"/>
              <a:cs typeface="Siyam Rupali" pitchFamily="2" charset="0"/>
            </a:endParaRPr>
          </a:p>
        </p:txBody>
      </p:sp>
      <p:sp>
        <p:nvSpPr>
          <p:cNvPr id="3" name="Text Placeholder 2"/>
          <p:cNvSpPr>
            <a:spLocks noGrp="1"/>
          </p:cNvSpPr>
          <p:nvPr>
            <p:ph type="body" idx="1"/>
          </p:nvPr>
        </p:nvSpPr>
        <p:spPr>
          <a:xfrm>
            <a:off x="304800" y="1295400"/>
            <a:ext cx="4040188" cy="1371600"/>
          </a:xfrm>
        </p:spPr>
        <p:txBody>
          <a:bodyPr>
            <a:normAutofit fontScale="92500" lnSpcReduction="10000"/>
          </a:bodyPr>
          <a:lstStyle/>
          <a:p>
            <a:pPr algn="just"/>
            <a:r>
              <a:rPr lang="en-US" dirty="0" err="1" smtClean="0">
                <a:solidFill>
                  <a:schemeClr val="tx1"/>
                </a:solidFill>
                <a:latin typeface="Siyam Rupali" pitchFamily="2" charset="0"/>
                <a:cs typeface="Siyam Rupali" pitchFamily="2" charset="0"/>
              </a:rPr>
              <a:t>প্রথমে</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ভবিষ্য</a:t>
            </a:r>
            <a:r>
              <a:rPr lang="en-US" dirty="0" smtClean="0">
                <a:solidFill>
                  <a:schemeClr val="tx1"/>
                </a:solidFill>
                <a:latin typeface="Siyam Rupali" pitchFamily="2" charset="0"/>
                <a:cs typeface="Siyam Rupali" pitchFamily="2" charset="0"/>
              </a:rPr>
              <a:t>ৎ </a:t>
            </a:r>
            <a:r>
              <a:rPr lang="en-US" dirty="0" err="1" smtClean="0">
                <a:solidFill>
                  <a:schemeClr val="tx1"/>
                </a:solidFill>
                <a:latin typeface="Siyam Rupali" pitchFamily="2" charset="0"/>
                <a:cs typeface="Siyam Rupali" pitchFamily="2" charset="0"/>
              </a:rPr>
              <a:t>মূল্য</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নির্ধারণে</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বছরে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একবার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a:t>
            </a:r>
            <a:r>
              <a:rPr lang="en-US" dirty="0" smtClean="0">
                <a:solidFill>
                  <a:schemeClr val="tx1"/>
                </a:solidFill>
                <a:latin typeface="Siyam Rupali" pitchFamily="2" charset="0"/>
                <a:cs typeface="Siyam Rupali" pitchFamily="2" charset="0"/>
              </a:rPr>
              <a:t> ও </a:t>
            </a:r>
            <a:r>
              <a:rPr lang="en-US" dirty="0" err="1" smtClean="0">
                <a:solidFill>
                  <a:schemeClr val="tx1"/>
                </a:solidFill>
                <a:latin typeface="Siyam Rupali" pitchFamily="2" charset="0"/>
                <a:cs typeface="Siyam Rupali" pitchFamily="2" charset="0"/>
              </a:rPr>
              <a:t>একাধিক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দুইটি</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সূত্র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লক্ষ</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কর</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143000"/>
            <a:ext cx="4191000" cy="1905000"/>
          </a:xfrm>
        </p:spPr>
        <p:txBody>
          <a:bodyPr>
            <a:normAutofit fontScale="92500" lnSpcReduction="20000"/>
          </a:bodyPr>
          <a:lstStyle/>
          <a:p>
            <a:pPr algn="just"/>
            <a:r>
              <a:rPr lang="en-US" sz="2000" dirty="0" err="1" smtClean="0">
                <a:solidFill>
                  <a:schemeClr val="tx1"/>
                </a:solidFill>
                <a:latin typeface="Siyam Rupali" pitchFamily="2" charset="0"/>
                <a:cs typeface="Siyam Rupali" pitchFamily="2" charset="0"/>
              </a:rPr>
              <a:t>তাহলে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এখন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বল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দেখি</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প্রশ্নে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উপাদান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থাকতে</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a:t>
            </a:r>
            <a:r>
              <a:rPr lang="en-US" sz="2000" dirty="0" smtClean="0">
                <a:solidFill>
                  <a:schemeClr val="tx1"/>
                </a:solidFill>
                <a:latin typeface="Siyam Rupali" pitchFamily="2" charset="0"/>
                <a:cs typeface="Siyam Rupali" pitchFamily="2" charset="0"/>
              </a:rPr>
              <a:t> ? </a:t>
            </a:r>
          </a:p>
          <a:p>
            <a:pPr algn="just"/>
            <a:r>
              <a:rPr lang="en-US" sz="2000" dirty="0" err="1" smtClean="0">
                <a:solidFill>
                  <a:srgbClr val="FFFF00"/>
                </a:solidFill>
                <a:latin typeface="Siyam Rupali" pitchFamily="2" charset="0"/>
                <a:cs typeface="Siyam Rupali" pitchFamily="2" charset="0"/>
              </a:rPr>
              <a:t>বছরে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একবার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চক্রবৃদ্ধির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ক্ষত্রে</a:t>
            </a:r>
            <a:r>
              <a:rPr lang="en-US" sz="2000" dirty="0" smtClean="0">
                <a:solidFill>
                  <a:srgbClr val="FFFF00"/>
                </a:solidFill>
                <a:latin typeface="Siyam Rupali" pitchFamily="2" charset="0"/>
                <a:cs typeface="Siyam Rupali" pitchFamily="2" charset="0"/>
              </a:rPr>
              <a:t> </a:t>
            </a:r>
          </a:p>
          <a:p>
            <a:pPr algn="just"/>
            <a:r>
              <a:rPr lang="en-US" sz="2000" dirty="0" smtClean="0">
                <a:solidFill>
                  <a:srgbClr val="FF0000"/>
                </a:solidFill>
                <a:latin typeface="Siyam Rupali" pitchFamily="2" charset="0"/>
                <a:cs typeface="Siyam Rupali" pitchFamily="2" charset="0"/>
              </a:rPr>
              <a:t>১। </a:t>
            </a:r>
            <a:r>
              <a:rPr lang="en-US" sz="2000" dirty="0" err="1" smtClean="0">
                <a:solidFill>
                  <a:srgbClr val="FF0000"/>
                </a:solidFill>
                <a:latin typeface="Siyam Rupali" pitchFamily="2" charset="0"/>
                <a:cs typeface="Siyam Rupali" pitchFamily="2" charset="0"/>
              </a:rPr>
              <a:t>ভবিষ্য</a:t>
            </a:r>
            <a:r>
              <a:rPr lang="en-US" sz="2000" dirty="0" smtClean="0">
                <a:solidFill>
                  <a:srgbClr val="FF0000"/>
                </a:solidFill>
                <a:latin typeface="Siyam Rupali" pitchFamily="2" charset="0"/>
                <a:cs typeface="Siyam Rupali" pitchFamily="2" charset="0"/>
              </a:rPr>
              <a:t>ৎ </a:t>
            </a:r>
            <a:r>
              <a:rPr lang="en-US" sz="2000" dirty="0" err="1" smtClean="0">
                <a:solidFill>
                  <a:srgbClr val="FF0000"/>
                </a:solidFill>
                <a:latin typeface="Siyam Rupali" pitchFamily="2" charset="0"/>
                <a:cs typeface="Siyam Rupali" pitchFamily="2" charset="0"/>
              </a:rPr>
              <a:t>মূল্য</a:t>
            </a:r>
            <a:r>
              <a:rPr lang="en-US" sz="2000" dirty="0" smtClean="0">
                <a:solidFill>
                  <a:srgbClr val="FF0000"/>
                </a:solidFill>
                <a:latin typeface="Siyam Rupali" pitchFamily="2" charset="0"/>
                <a:cs typeface="Siyam Rupali" pitchFamily="2" charset="0"/>
              </a:rPr>
              <a:t> ২।  </a:t>
            </a:r>
            <a:r>
              <a:rPr lang="en-US" sz="2000" dirty="0" err="1" smtClean="0">
                <a:solidFill>
                  <a:srgbClr val="FF0000"/>
                </a:solidFill>
                <a:latin typeface="Siyam Rupali" pitchFamily="2" charset="0"/>
                <a:cs typeface="Siyam Rupali" pitchFamily="2" charset="0"/>
              </a:rPr>
              <a:t>সুদের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হার</a:t>
            </a:r>
            <a:r>
              <a:rPr lang="en-US" sz="2000" dirty="0" smtClean="0">
                <a:solidFill>
                  <a:srgbClr val="FF0000"/>
                </a:solidFill>
                <a:latin typeface="Siyam Rupali" pitchFamily="2" charset="0"/>
                <a:cs typeface="Siyam Rupali" pitchFamily="2" charset="0"/>
              </a:rPr>
              <a:t> ৩। </a:t>
            </a:r>
            <a:r>
              <a:rPr lang="en-US" sz="2000" dirty="0" err="1" smtClean="0">
                <a:solidFill>
                  <a:srgbClr val="FF0000"/>
                </a:solidFill>
                <a:latin typeface="Siyam Rupali" pitchFamily="2" charset="0"/>
                <a:cs typeface="Siyam Rupali" pitchFamily="2" charset="0"/>
              </a:rPr>
              <a:t>বছর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সংখ্যা</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সময়</a:t>
            </a:r>
            <a:r>
              <a:rPr lang="en-US" sz="2000" dirty="0" smtClean="0">
                <a:solidFill>
                  <a:srgbClr val="FF0000"/>
                </a:solidFill>
                <a:latin typeface="Siyam Rupali" pitchFamily="2" charset="0"/>
                <a:cs typeface="Siyam Rupali" pitchFamily="2" charset="0"/>
              </a:rPr>
              <a:t>।</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আর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বছরে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একাধিক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চক্রবৃদ্ধির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তার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পরিমান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দেয়া</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থাকবে</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এখন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প্রশ্ন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খেয়াল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কর</a:t>
            </a:r>
            <a:r>
              <a:rPr lang="en-US" sz="2000" dirty="0" smtClean="0">
                <a:solidFill>
                  <a:schemeClr val="tx1"/>
                </a:solidFill>
                <a:latin typeface="Siyam Rupali" pitchFamily="2" charset="0"/>
                <a:cs typeface="Siyam Rupali" pitchFamily="2" charset="0"/>
              </a:rPr>
              <a:t>- </a:t>
            </a:r>
            <a:endParaRPr lang="en-US" sz="2000" dirty="0">
              <a:solidFill>
                <a:schemeClr val="tx1"/>
              </a:solidFill>
              <a:latin typeface="Siyam Rupali" pitchFamily="2" charset="0"/>
              <a:cs typeface="Siyam Rupali" pitchFamily="2" charset="0"/>
            </a:endParaRPr>
          </a:p>
        </p:txBody>
      </p:sp>
      <p:pic>
        <p:nvPicPr>
          <p:cNvPr id="10" name="Content Placeholder 9" descr="2.jpg"/>
          <p:cNvPicPr>
            <a:picLocks noGrp="1" noChangeAspect="1"/>
          </p:cNvPicPr>
          <p:nvPr>
            <p:ph sz="quarter" idx="2"/>
          </p:nvPr>
        </p:nvPicPr>
        <p:blipFill>
          <a:blip r:embed="rId2"/>
          <a:stretch>
            <a:fillRect/>
          </a:stretch>
        </p:blipFill>
        <p:spPr>
          <a:xfrm>
            <a:off x="228600" y="3352800"/>
            <a:ext cx="3939381"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Content Placeholder 11" descr="aaaaaaa.jpg"/>
          <p:cNvPicPr>
            <a:picLocks noGrp="1" noChangeAspect="1"/>
          </p:cNvPicPr>
          <p:nvPr>
            <p:ph sz="quarter" idx="4"/>
          </p:nvPr>
        </p:nvPicPr>
        <p:blipFill>
          <a:blip r:embed="rId3"/>
          <a:stretch>
            <a:fillRect/>
          </a:stretch>
        </p:blipFill>
        <p:spPr>
          <a:xfrm>
            <a:off x="4457832" y="3352800"/>
            <a:ext cx="4457568" cy="2975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down)">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609600"/>
          </a:xfrm>
        </p:spPr>
        <p:txBody>
          <a:bodyPr/>
          <a:lstStyle/>
          <a:p>
            <a:pPr algn="ctr"/>
            <a:r>
              <a:rPr lang="en-US" b="1" dirty="0" err="1" smtClean="0">
                <a:solidFill>
                  <a:srgbClr val="FFFF00"/>
                </a:solidFill>
                <a:latin typeface="Siyam Rupali" pitchFamily="2" charset="0"/>
                <a:cs typeface="Siyam Rupali" pitchFamily="2" charset="0"/>
              </a:rPr>
              <a:t>শিক্ষক</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পরিচিতি</a:t>
            </a:r>
            <a:endParaRPr lang="en-US" b="1" dirty="0">
              <a:solidFill>
                <a:srgbClr val="FFFF00"/>
              </a:solidFill>
              <a:latin typeface="Siyam Rupali" pitchFamily="2" charset="0"/>
              <a:cs typeface="Siyam Rupali" pitchFamily="2" charset="0"/>
            </a:endParaRPr>
          </a:p>
        </p:txBody>
      </p:sp>
      <p:pic>
        <p:nvPicPr>
          <p:cNvPr id="5" name="Content Placeholder 4" descr="trtt.jpg"/>
          <p:cNvPicPr>
            <a:picLocks noGrp="1" noChangeAspect="1"/>
          </p:cNvPicPr>
          <p:nvPr>
            <p:ph sz="half" idx="1"/>
          </p:nvPr>
        </p:nvPicPr>
        <p:blipFill>
          <a:blip r:embed="rId2"/>
          <a:stretch>
            <a:fillRect/>
          </a:stretch>
        </p:blipFill>
        <p:spPr>
          <a:xfrm>
            <a:off x="381000" y="1295400"/>
            <a:ext cx="38862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ontent Placeholder 3"/>
          <p:cNvSpPr>
            <a:spLocks noGrp="1"/>
          </p:cNvSpPr>
          <p:nvPr>
            <p:ph sz="half" idx="2"/>
          </p:nvPr>
        </p:nvSpPr>
        <p:spPr>
          <a:xfrm>
            <a:off x="4495800" y="1447800"/>
            <a:ext cx="4267200" cy="2895600"/>
          </a:xfrm>
        </p:spPr>
        <p:txBody>
          <a:bodyPr/>
          <a:lstStyle/>
          <a:p>
            <a:r>
              <a:rPr lang="en-US" sz="3200" b="1" dirty="0" err="1" smtClean="0">
                <a:latin typeface="Siyam Rupali" pitchFamily="2" charset="0"/>
                <a:cs typeface="Siyam Rupali" pitchFamily="2" charset="0"/>
              </a:rPr>
              <a:t>মোঃ</a:t>
            </a:r>
            <a:r>
              <a:rPr lang="en-US" sz="3200" b="1" dirty="0" smtClean="0">
                <a:latin typeface="Siyam Rupali" pitchFamily="2" charset="0"/>
                <a:cs typeface="Siyam Rupali" pitchFamily="2" charset="0"/>
              </a:rPr>
              <a:t> </a:t>
            </a:r>
            <a:r>
              <a:rPr lang="en-US" sz="3200" b="1" dirty="0" err="1" smtClean="0">
                <a:latin typeface="Siyam Rupali" pitchFamily="2" charset="0"/>
                <a:cs typeface="Siyam Rupali" pitchFamily="2" charset="0"/>
              </a:rPr>
              <a:t>মিজানুর</a:t>
            </a:r>
            <a:r>
              <a:rPr lang="en-US" sz="3200" b="1" dirty="0" smtClean="0">
                <a:latin typeface="Siyam Rupali" pitchFamily="2" charset="0"/>
                <a:cs typeface="Siyam Rupali" pitchFamily="2" charset="0"/>
              </a:rPr>
              <a:t> </a:t>
            </a:r>
            <a:r>
              <a:rPr lang="en-US" sz="3200" b="1" dirty="0" err="1" smtClean="0">
                <a:latin typeface="Siyam Rupali" pitchFamily="2" charset="0"/>
                <a:cs typeface="Siyam Rupali" pitchFamily="2" charset="0"/>
              </a:rPr>
              <a:t>রহমান</a:t>
            </a:r>
            <a:r>
              <a:rPr lang="en-US" sz="3200" b="1" dirty="0" smtClean="0">
                <a:latin typeface="Siyam Rupali" pitchFamily="2" charset="0"/>
                <a:cs typeface="Siyam Rupali" pitchFamily="2" charset="0"/>
              </a:rPr>
              <a:t> </a:t>
            </a:r>
          </a:p>
          <a:p>
            <a:r>
              <a:rPr lang="en-US" sz="2400" b="1" dirty="0" err="1" smtClean="0">
                <a:solidFill>
                  <a:srgbClr val="FF0000"/>
                </a:solidFill>
                <a:latin typeface="Siyam Rupali" pitchFamily="2" charset="0"/>
                <a:cs typeface="Siyam Rupali" pitchFamily="2" charset="0"/>
              </a:rPr>
              <a:t>প্রভাষক</a:t>
            </a:r>
            <a:r>
              <a:rPr lang="en-US" sz="2400" b="1" dirty="0" smtClean="0">
                <a:solidFill>
                  <a:srgbClr val="FF0000"/>
                </a:solidFill>
                <a:latin typeface="Siyam Rupali" pitchFamily="2" charset="0"/>
                <a:cs typeface="Siyam Rupali" pitchFamily="2" charset="0"/>
              </a:rPr>
              <a:t> </a:t>
            </a:r>
          </a:p>
          <a:p>
            <a:r>
              <a:rPr lang="en-US" sz="2400" b="1" dirty="0" err="1" smtClean="0">
                <a:solidFill>
                  <a:schemeClr val="accent6">
                    <a:lumMod val="60000"/>
                    <a:lumOff val="40000"/>
                  </a:schemeClr>
                </a:solidFill>
                <a:latin typeface="Siyam Rupali" pitchFamily="2" charset="0"/>
                <a:cs typeface="Siyam Rupali" pitchFamily="2" charset="0"/>
              </a:rPr>
              <a:t>ফিন্যান্স,ব্যাংকিং</a:t>
            </a:r>
            <a:r>
              <a:rPr lang="en-US" sz="2400" b="1" dirty="0" smtClean="0">
                <a:solidFill>
                  <a:schemeClr val="accent6">
                    <a:lumMod val="60000"/>
                    <a:lumOff val="40000"/>
                  </a:schemeClr>
                </a:solidFill>
                <a:latin typeface="Siyam Rupali" pitchFamily="2" charset="0"/>
                <a:cs typeface="Siyam Rupali" pitchFamily="2" charset="0"/>
              </a:rPr>
              <a:t> ও </a:t>
            </a:r>
            <a:r>
              <a:rPr lang="en-US" sz="2400" b="1" dirty="0" err="1" smtClean="0">
                <a:solidFill>
                  <a:schemeClr val="accent6">
                    <a:lumMod val="60000"/>
                    <a:lumOff val="40000"/>
                  </a:schemeClr>
                </a:solidFill>
                <a:latin typeface="Siyam Rupali" pitchFamily="2" charset="0"/>
                <a:cs typeface="Siyam Rupali" pitchFamily="2" charset="0"/>
              </a:rPr>
              <a:t>বিমা</a:t>
            </a:r>
            <a:r>
              <a:rPr lang="en-US" sz="2400" b="1" dirty="0" smtClean="0">
                <a:solidFill>
                  <a:schemeClr val="accent6">
                    <a:lumMod val="60000"/>
                    <a:lumOff val="40000"/>
                  </a:schemeClr>
                </a:solidFill>
                <a:latin typeface="Siyam Rupali" pitchFamily="2" charset="0"/>
                <a:cs typeface="Siyam Rupali" pitchFamily="2" charset="0"/>
              </a:rPr>
              <a:t> </a:t>
            </a:r>
          </a:p>
          <a:p>
            <a:r>
              <a:rPr lang="en-US" sz="2400" b="1" dirty="0" err="1" smtClean="0">
                <a:solidFill>
                  <a:srgbClr val="FFFF00"/>
                </a:solidFill>
                <a:latin typeface="Siyam Rupali" pitchFamily="2" charset="0"/>
                <a:cs typeface="Siyam Rupali" pitchFamily="2" charset="0"/>
              </a:rPr>
              <a:t>বগুড়া</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ওয়াইএমসিএ</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পাবলিক</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স্কুল</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এন্ড</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কলেজ</a:t>
            </a:r>
            <a:r>
              <a:rPr lang="en-US" sz="2400" dirty="0" smtClean="0">
                <a:solidFill>
                  <a:srgbClr val="FFFF00"/>
                </a:solidFill>
              </a:rPr>
              <a:t>। </a:t>
            </a:r>
            <a:endParaRPr lang="en-US" sz="2400" dirty="0">
              <a:solidFill>
                <a:srgbClr val="FFFF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838200"/>
          </a:xfrm>
        </p:spPr>
        <p:txBody>
          <a:bodyPr/>
          <a:lstStyle/>
          <a:p>
            <a:pPr algn="ctr"/>
            <a:r>
              <a:rPr lang="en-US" sz="2000" b="1" dirty="0" err="1" smtClean="0">
                <a:solidFill>
                  <a:srgbClr val="00B0F0"/>
                </a:solidFill>
                <a:latin typeface="Siyam Rupali" pitchFamily="2" charset="0"/>
                <a:cs typeface="Siyam Rupali" pitchFamily="2" charset="0"/>
              </a:rPr>
              <a:t>এখন</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তোমরা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পাঠ্যবইয়ের</a:t>
            </a:r>
            <a:r>
              <a:rPr lang="en-US" sz="2000" b="1" dirty="0" smtClean="0">
                <a:solidFill>
                  <a:srgbClr val="00B0F0"/>
                </a:solidFill>
                <a:latin typeface="Siyam Rupali" pitchFamily="2" charset="0"/>
                <a:cs typeface="Siyam Rupali" pitchFamily="2" charset="0"/>
              </a:rPr>
              <a:t> ২য় ও ৪র্থ </a:t>
            </a:r>
            <a:r>
              <a:rPr lang="en-US" sz="2000" b="1" dirty="0" err="1" smtClean="0">
                <a:solidFill>
                  <a:srgbClr val="00B0F0"/>
                </a:solidFill>
                <a:latin typeface="Siyam Rupali" pitchFamily="2" charset="0"/>
                <a:cs typeface="Siyam Rupali" pitchFamily="2" charset="0"/>
              </a:rPr>
              <a:t>সূত্র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সম্পর্কে</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বিস্তারিত</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জানতে</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পারবে</a:t>
            </a:r>
            <a:r>
              <a:rPr lang="en-US" sz="2000" b="1" dirty="0" smtClean="0">
                <a:solidFill>
                  <a:srgbClr val="00B0F0"/>
                </a:solidFill>
                <a:latin typeface="Siyam Rupali" pitchFamily="2" charset="0"/>
                <a:cs typeface="Siyam Rupali" pitchFamily="2" charset="0"/>
              </a:rPr>
              <a:t> ও </a:t>
            </a:r>
            <a:r>
              <a:rPr lang="en-US" sz="2000" b="1" dirty="0" err="1" smtClean="0">
                <a:solidFill>
                  <a:srgbClr val="00B0F0"/>
                </a:solidFill>
                <a:latin typeface="Siyam Rupali" pitchFamily="2" charset="0"/>
                <a:cs typeface="Siyam Rupali" pitchFamily="2" charset="0"/>
              </a:rPr>
              <a:t>একটা</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গাণিতিক</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সমস্যা</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সমাধান</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করার</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চেষ্টা</a:t>
            </a:r>
            <a:r>
              <a:rPr lang="en-US" sz="2000" b="1" dirty="0" smtClean="0">
                <a:solidFill>
                  <a:srgbClr val="00B0F0"/>
                </a:solidFill>
                <a:latin typeface="Siyam Rupali" pitchFamily="2" charset="0"/>
                <a:cs typeface="Siyam Rupali" pitchFamily="2" charset="0"/>
              </a:rPr>
              <a:t> </a:t>
            </a:r>
            <a:r>
              <a:rPr lang="en-US" sz="2000" b="1" dirty="0" err="1" smtClean="0">
                <a:solidFill>
                  <a:srgbClr val="00B0F0"/>
                </a:solidFill>
                <a:latin typeface="Siyam Rupali" pitchFamily="2" charset="0"/>
                <a:cs typeface="Siyam Rupali" pitchFamily="2" charset="0"/>
              </a:rPr>
              <a:t>করবে</a:t>
            </a:r>
            <a:r>
              <a:rPr lang="en-US" sz="2000" b="1" dirty="0" smtClean="0">
                <a:solidFill>
                  <a:srgbClr val="00B0F0"/>
                </a:solidFill>
                <a:latin typeface="Siyam Rupali" pitchFamily="2" charset="0"/>
                <a:cs typeface="Siyam Rupali" pitchFamily="2" charset="0"/>
              </a:rPr>
              <a:t>। </a:t>
            </a:r>
            <a:endParaRPr lang="en-US" sz="2000" b="1" dirty="0">
              <a:solidFill>
                <a:srgbClr val="00B0F0"/>
              </a:solidFill>
              <a:latin typeface="Siyam Rupali" pitchFamily="2" charset="0"/>
              <a:cs typeface="Siyam Rupali" pitchFamily="2" charset="0"/>
            </a:endParaRPr>
          </a:p>
        </p:txBody>
      </p:sp>
      <p:sp>
        <p:nvSpPr>
          <p:cNvPr id="3" name="Text Placeholder 2"/>
          <p:cNvSpPr>
            <a:spLocks noGrp="1"/>
          </p:cNvSpPr>
          <p:nvPr>
            <p:ph type="body" idx="1"/>
          </p:nvPr>
        </p:nvSpPr>
        <p:spPr>
          <a:xfrm>
            <a:off x="304800" y="1371600"/>
            <a:ext cx="4040188" cy="1371600"/>
          </a:xfrm>
        </p:spPr>
        <p:txBody>
          <a:bodyPr>
            <a:normAutofit fontScale="92500" lnSpcReduction="10000"/>
          </a:bodyPr>
          <a:lstStyle/>
          <a:p>
            <a:pPr algn="just"/>
            <a:r>
              <a:rPr lang="en-US" dirty="0" err="1" smtClean="0">
                <a:solidFill>
                  <a:schemeClr val="tx1"/>
                </a:solidFill>
                <a:latin typeface="Siyam Rupali" pitchFamily="2" charset="0"/>
                <a:cs typeface="Siyam Rupali" pitchFamily="2" charset="0"/>
              </a:rPr>
              <a:t>প্রথমে</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বর্তমান</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মূল্য</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নির্ধারণে</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বছরে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একবার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a:t>
            </a:r>
            <a:r>
              <a:rPr lang="en-US" dirty="0" smtClean="0">
                <a:solidFill>
                  <a:schemeClr val="tx1"/>
                </a:solidFill>
                <a:latin typeface="Siyam Rupali" pitchFamily="2" charset="0"/>
                <a:cs typeface="Siyam Rupali" pitchFamily="2" charset="0"/>
              </a:rPr>
              <a:t> ও </a:t>
            </a:r>
            <a:r>
              <a:rPr lang="en-US" dirty="0" err="1" smtClean="0">
                <a:solidFill>
                  <a:schemeClr val="tx1"/>
                </a:solidFill>
                <a:latin typeface="Siyam Rupali" pitchFamily="2" charset="0"/>
                <a:cs typeface="Siyam Rupali" pitchFamily="2" charset="0"/>
              </a:rPr>
              <a:t>একাধিক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চক্রবৃদ্ধির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দুইটি</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সূত্র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লক্ষ</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কর</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295400"/>
            <a:ext cx="4191000" cy="1905000"/>
          </a:xfrm>
        </p:spPr>
        <p:txBody>
          <a:bodyPr>
            <a:normAutofit fontScale="92500" lnSpcReduction="20000"/>
          </a:bodyPr>
          <a:lstStyle/>
          <a:p>
            <a:pPr algn="just"/>
            <a:r>
              <a:rPr lang="en-US" sz="2000" dirty="0" err="1" smtClean="0">
                <a:solidFill>
                  <a:schemeClr val="tx1"/>
                </a:solidFill>
                <a:latin typeface="Siyam Rupali" pitchFamily="2" charset="0"/>
                <a:cs typeface="Siyam Rupali" pitchFamily="2" charset="0"/>
              </a:rPr>
              <a:t>তাহলে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এখন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বল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দেখি</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প্রশ্নে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উপাদান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থাকতে</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a:t>
            </a:r>
            <a:r>
              <a:rPr lang="en-US" sz="2000" dirty="0" smtClean="0">
                <a:solidFill>
                  <a:schemeClr val="tx1"/>
                </a:solidFill>
                <a:latin typeface="Siyam Rupali" pitchFamily="2" charset="0"/>
                <a:cs typeface="Siyam Rupali" pitchFamily="2" charset="0"/>
              </a:rPr>
              <a:t> ? </a:t>
            </a:r>
          </a:p>
          <a:p>
            <a:pPr algn="just"/>
            <a:r>
              <a:rPr lang="en-US" sz="2000" dirty="0" err="1" smtClean="0">
                <a:solidFill>
                  <a:srgbClr val="FFFF00"/>
                </a:solidFill>
                <a:latin typeface="Siyam Rupali" pitchFamily="2" charset="0"/>
                <a:cs typeface="Siyam Rupali" pitchFamily="2" charset="0"/>
              </a:rPr>
              <a:t>বছরে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একবার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চক্রবৃদ্ধির</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ক্ষত্রে</a:t>
            </a:r>
            <a:r>
              <a:rPr lang="en-US" sz="2000" dirty="0" smtClean="0">
                <a:solidFill>
                  <a:srgbClr val="FFFF00"/>
                </a:solidFill>
                <a:latin typeface="Siyam Rupali" pitchFamily="2" charset="0"/>
                <a:cs typeface="Siyam Rupali" pitchFamily="2" charset="0"/>
              </a:rPr>
              <a:t> </a:t>
            </a:r>
          </a:p>
          <a:p>
            <a:pPr algn="just"/>
            <a:r>
              <a:rPr lang="en-US" sz="2000" dirty="0" smtClean="0">
                <a:solidFill>
                  <a:srgbClr val="FF0000"/>
                </a:solidFill>
                <a:latin typeface="Siyam Rupali" pitchFamily="2" charset="0"/>
                <a:cs typeface="Siyam Rupali" pitchFamily="2" charset="0"/>
              </a:rPr>
              <a:t>১। </a:t>
            </a:r>
            <a:r>
              <a:rPr lang="en-US" sz="2000" dirty="0" err="1" smtClean="0">
                <a:solidFill>
                  <a:srgbClr val="FF0000"/>
                </a:solidFill>
                <a:latin typeface="Siyam Rupali" pitchFamily="2" charset="0"/>
                <a:cs typeface="Siyam Rupali" pitchFamily="2" charset="0"/>
              </a:rPr>
              <a:t>বর্তমান</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মূল্য</a:t>
            </a:r>
            <a:r>
              <a:rPr lang="en-US" sz="2000" dirty="0" smtClean="0">
                <a:solidFill>
                  <a:srgbClr val="FF0000"/>
                </a:solidFill>
                <a:latin typeface="Siyam Rupali" pitchFamily="2" charset="0"/>
                <a:cs typeface="Siyam Rupali" pitchFamily="2" charset="0"/>
              </a:rPr>
              <a:t> ২।  </a:t>
            </a:r>
            <a:r>
              <a:rPr lang="en-US" sz="2000" dirty="0" err="1" smtClean="0">
                <a:solidFill>
                  <a:srgbClr val="FF0000"/>
                </a:solidFill>
                <a:latin typeface="Siyam Rupali" pitchFamily="2" charset="0"/>
                <a:cs typeface="Siyam Rupali" pitchFamily="2" charset="0"/>
              </a:rPr>
              <a:t>সুদের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হার</a:t>
            </a:r>
            <a:r>
              <a:rPr lang="en-US" sz="2000" dirty="0" smtClean="0">
                <a:solidFill>
                  <a:srgbClr val="FF0000"/>
                </a:solidFill>
                <a:latin typeface="Siyam Rupali" pitchFamily="2" charset="0"/>
                <a:cs typeface="Siyam Rupali" pitchFamily="2" charset="0"/>
              </a:rPr>
              <a:t> ৩। </a:t>
            </a:r>
            <a:r>
              <a:rPr lang="en-US" sz="2000" dirty="0" err="1" smtClean="0">
                <a:solidFill>
                  <a:srgbClr val="FF0000"/>
                </a:solidFill>
                <a:latin typeface="Siyam Rupali" pitchFamily="2" charset="0"/>
                <a:cs typeface="Siyam Rupali" pitchFamily="2" charset="0"/>
              </a:rPr>
              <a:t>বছর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সংখ্যা</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বা</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সময়</a:t>
            </a:r>
            <a:r>
              <a:rPr lang="en-US" sz="2000" dirty="0" smtClean="0">
                <a:solidFill>
                  <a:srgbClr val="FF0000"/>
                </a:solidFill>
                <a:latin typeface="Siyam Rupali" pitchFamily="2" charset="0"/>
                <a:cs typeface="Siyam Rupali" pitchFamily="2" charset="0"/>
              </a:rPr>
              <a:t>।</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আর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বছরে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একাধিক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চক্রবৃদ্ধির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তার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পরিমান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দেয়া</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থাকবে</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এখন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প্রশ্ন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খেয়াল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কর</a:t>
            </a:r>
            <a:r>
              <a:rPr lang="en-US" sz="2000" dirty="0" smtClean="0">
                <a:solidFill>
                  <a:schemeClr val="tx1"/>
                </a:solidFill>
                <a:latin typeface="Siyam Rupali" pitchFamily="2" charset="0"/>
                <a:cs typeface="Siyam Rupali" pitchFamily="2" charset="0"/>
              </a:rPr>
              <a:t>- </a:t>
            </a:r>
            <a:endParaRPr lang="en-US" sz="2000" dirty="0">
              <a:solidFill>
                <a:schemeClr val="tx1"/>
              </a:solidFill>
              <a:latin typeface="Siyam Rupali" pitchFamily="2" charset="0"/>
              <a:cs typeface="Siyam Rupali" pitchFamily="2" charset="0"/>
            </a:endParaRPr>
          </a:p>
        </p:txBody>
      </p:sp>
      <p:pic>
        <p:nvPicPr>
          <p:cNvPr id="8" name="Content Placeholder 7" descr="22.jpg"/>
          <p:cNvPicPr>
            <a:picLocks noGrp="1" noChangeAspect="1"/>
          </p:cNvPicPr>
          <p:nvPr>
            <p:ph sz="quarter" idx="2"/>
          </p:nvPr>
        </p:nvPicPr>
        <p:blipFill>
          <a:blip r:embed="rId2"/>
          <a:stretch>
            <a:fillRect/>
          </a:stretch>
        </p:blipFill>
        <p:spPr>
          <a:xfrm>
            <a:off x="152400" y="3200400"/>
            <a:ext cx="41148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Content Placeholder 10" descr="23.jpg"/>
          <p:cNvPicPr>
            <a:picLocks noGrp="1" noChangeAspect="1"/>
          </p:cNvPicPr>
          <p:nvPr>
            <p:ph sz="quarter" idx="4"/>
          </p:nvPr>
        </p:nvPicPr>
        <p:blipFill>
          <a:blip r:embed="rId3"/>
          <a:stretch>
            <a:fillRect/>
          </a:stretch>
        </p:blipFill>
        <p:spPr>
          <a:xfrm>
            <a:off x="4495800" y="3352800"/>
            <a:ext cx="44958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2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838200"/>
          </a:xfrm>
        </p:spPr>
        <p:txBody>
          <a:bodyPr/>
          <a:lstStyle/>
          <a:p>
            <a:pPr algn="ctr"/>
            <a:r>
              <a:rPr lang="en-US" sz="2000" b="1" dirty="0" err="1" smtClean="0">
                <a:solidFill>
                  <a:schemeClr val="tx1"/>
                </a:solidFill>
                <a:latin typeface="Siyam Rupali" pitchFamily="2" charset="0"/>
                <a:cs typeface="Siyam Rupali" pitchFamily="2" charset="0"/>
              </a:rPr>
              <a:t>এখন</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তোমরা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পাঠ্যবইয়ের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সর্বশেষ</a:t>
            </a:r>
            <a:r>
              <a:rPr lang="en-US" sz="2000" b="1" dirty="0" smtClean="0">
                <a:solidFill>
                  <a:schemeClr val="tx1"/>
                </a:solidFill>
                <a:latin typeface="Siyam Rupali" pitchFamily="2" charset="0"/>
                <a:cs typeface="Siyam Rupali" pitchFamily="2" charset="0"/>
              </a:rPr>
              <a:t> ৫ম </a:t>
            </a:r>
            <a:r>
              <a:rPr lang="en-US" sz="2000" b="1" dirty="0" err="1" smtClean="0">
                <a:solidFill>
                  <a:schemeClr val="tx1"/>
                </a:solidFill>
                <a:latin typeface="Siyam Rupali" pitchFamily="2" charset="0"/>
                <a:cs typeface="Siyam Rupali" pitchFamily="2" charset="0"/>
              </a:rPr>
              <a:t>সূত্র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সম্পর্কে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বিস্তারিত</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জানতে</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পারবে</a:t>
            </a:r>
            <a:r>
              <a:rPr lang="en-US" sz="2000" b="1" dirty="0" smtClean="0">
                <a:solidFill>
                  <a:schemeClr val="tx1"/>
                </a:solidFill>
                <a:latin typeface="Siyam Rupali" pitchFamily="2" charset="0"/>
                <a:cs typeface="Siyam Rupali" pitchFamily="2" charset="0"/>
              </a:rPr>
              <a:t> ও </a:t>
            </a:r>
            <a:r>
              <a:rPr lang="en-US" sz="2000" b="1" dirty="0" err="1" smtClean="0">
                <a:solidFill>
                  <a:schemeClr val="tx1"/>
                </a:solidFill>
                <a:latin typeface="Siyam Rupali" pitchFamily="2" charset="0"/>
                <a:cs typeface="Siyam Rupali" pitchFamily="2" charset="0"/>
              </a:rPr>
              <a:t>একটা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গাণিতিক</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সমস্যা</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সমাধান</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করার</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চেষ্টা</a:t>
            </a:r>
            <a:r>
              <a:rPr lang="en-US" sz="2000" b="1" dirty="0" smtClean="0">
                <a:solidFill>
                  <a:schemeClr val="tx1"/>
                </a:solidFill>
                <a:latin typeface="Siyam Rupali" pitchFamily="2" charset="0"/>
                <a:cs typeface="Siyam Rupali" pitchFamily="2" charset="0"/>
              </a:rPr>
              <a:t> </a:t>
            </a:r>
            <a:r>
              <a:rPr lang="en-US" sz="2000" b="1" dirty="0" err="1" smtClean="0">
                <a:solidFill>
                  <a:schemeClr val="tx1"/>
                </a:solidFill>
                <a:latin typeface="Siyam Rupali" pitchFamily="2" charset="0"/>
                <a:cs typeface="Siyam Rupali" pitchFamily="2" charset="0"/>
              </a:rPr>
              <a:t>করবে</a:t>
            </a:r>
            <a:r>
              <a:rPr lang="en-US" sz="2000" b="1" dirty="0" smtClean="0">
                <a:solidFill>
                  <a:schemeClr val="tx1"/>
                </a:solidFill>
                <a:latin typeface="Siyam Rupali" pitchFamily="2" charset="0"/>
                <a:cs typeface="Siyam Rupali" pitchFamily="2" charset="0"/>
              </a:rPr>
              <a:t>। </a:t>
            </a:r>
            <a:endParaRPr lang="en-US" sz="2000" b="1" dirty="0">
              <a:solidFill>
                <a:schemeClr val="tx1"/>
              </a:solidFill>
              <a:latin typeface="Siyam Rupali" pitchFamily="2" charset="0"/>
              <a:cs typeface="Siyam Rupali" pitchFamily="2" charset="0"/>
            </a:endParaRPr>
          </a:p>
        </p:txBody>
      </p:sp>
      <p:sp>
        <p:nvSpPr>
          <p:cNvPr id="3" name="Text Placeholder 2"/>
          <p:cNvSpPr>
            <a:spLocks noGrp="1"/>
          </p:cNvSpPr>
          <p:nvPr>
            <p:ph type="body" idx="1"/>
          </p:nvPr>
        </p:nvSpPr>
        <p:spPr>
          <a:xfrm>
            <a:off x="0" y="1371600"/>
            <a:ext cx="4192588" cy="1752600"/>
          </a:xfrm>
        </p:spPr>
        <p:txBody>
          <a:bodyPr>
            <a:normAutofit/>
          </a:bodyPr>
          <a:lstStyle/>
          <a:p>
            <a:pPr algn="just"/>
            <a:r>
              <a:rPr lang="en-US" sz="2000" dirty="0" err="1" smtClean="0">
                <a:solidFill>
                  <a:srgbClr val="00B0F0"/>
                </a:solidFill>
                <a:latin typeface="Siyam Rupali" pitchFamily="2" charset="0"/>
                <a:cs typeface="Siyam Rupali" pitchFamily="2" charset="0"/>
              </a:rPr>
              <a:t>একটি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নির্দিষ্ট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মেয়াদের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জন্য</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গ্রহণকৃত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ঋণের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চক্রবৃদ্ধি</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হারে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বৃদ্ধি</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পেয়ে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ওই</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নির্দিষ্ট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মেয়াদের</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যে</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হয়</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তাই</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প্রকৃত</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সুদ</a:t>
            </a:r>
            <a:r>
              <a:rPr lang="en-US" sz="2000" dirty="0" smtClean="0">
                <a:solidFill>
                  <a:srgbClr val="00B0F0"/>
                </a:solidFill>
                <a:latin typeface="Siyam Rupali" pitchFamily="2" charset="0"/>
                <a:cs typeface="Siyam Rupali" pitchFamily="2" charset="0"/>
              </a:rPr>
              <a:t> </a:t>
            </a:r>
            <a:r>
              <a:rPr lang="en-US" sz="2000" dirty="0" err="1" smtClean="0">
                <a:solidFill>
                  <a:srgbClr val="00B0F0"/>
                </a:solidFill>
                <a:latin typeface="Siyam Rupali" pitchFamily="2" charset="0"/>
                <a:cs typeface="Siyam Rupali" pitchFamily="2" charset="0"/>
              </a:rPr>
              <a:t>হার</a:t>
            </a:r>
            <a:r>
              <a:rPr lang="en-US" sz="2000" dirty="0" smtClean="0">
                <a:solidFill>
                  <a:srgbClr val="00B0F0"/>
                </a:solidFill>
                <a:latin typeface="Siyam Rupali" pitchFamily="2" charset="0"/>
                <a:cs typeface="Siyam Rupali" pitchFamily="2" charset="0"/>
              </a:rPr>
              <a:t>। </a:t>
            </a:r>
          </a:p>
          <a:p>
            <a:pPr algn="just"/>
            <a:r>
              <a:rPr lang="en-US" sz="2000" dirty="0" err="1" smtClean="0">
                <a:latin typeface="Siyam Rupali" pitchFamily="2" charset="0"/>
                <a:cs typeface="Siyam Rupali" pitchFamily="2" charset="0"/>
              </a:rPr>
              <a:t>এসো</a:t>
            </a:r>
            <a:r>
              <a:rPr lang="en-US" sz="2000" dirty="0" smtClean="0">
                <a:latin typeface="Siyam Rupali" pitchFamily="2" charset="0"/>
                <a:cs typeface="Siyam Rupali" pitchFamily="2" charset="0"/>
              </a:rPr>
              <a:t> </a:t>
            </a:r>
            <a:r>
              <a:rPr lang="en-US" sz="2000" dirty="0" err="1" smtClean="0">
                <a:latin typeface="Siyam Rupali" pitchFamily="2" charset="0"/>
                <a:cs typeface="Siyam Rupali" pitchFamily="2" charset="0"/>
              </a:rPr>
              <a:t>সূত্রটি</a:t>
            </a:r>
            <a:r>
              <a:rPr lang="en-US" sz="2000" dirty="0" smtClean="0">
                <a:latin typeface="Siyam Rupali" pitchFamily="2" charset="0"/>
                <a:cs typeface="Siyam Rupali" pitchFamily="2" charset="0"/>
              </a:rPr>
              <a:t> </a:t>
            </a:r>
            <a:r>
              <a:rPr lang="en-US" sz="2000" dirty="0" err="1" smtClean="0">
                <a:latin typeface="Siyam Rupali" pitchFamily="2" charset="0"/>
                <a:cs typeface="Siyam Rupali" pitchFamily="2" charset="0"/>
              </a:rPr>
              <a:t>লক্ষ</a:t>
            </a:r>
            <a:r>
              <a:rPr lang="en-US" sz="2000" dirty="0" smtClean="0">
                <a:latin typeface="Siyam Rupali" pitchFamily="2" charset="0"/>
                <a:cs typeface="Siyam Rupali" pitchFamily="2" charset="0"/>
              </a:rPr>
              <a:t> </a:t>
            </a:r>
            <a:r>
              <a:rPr lang="en-US" sz="2000" dirty="0" err="1" smtClean="0">
                <a:latin typeface="Siyam Rupali" pitchFamily="2" charset="0"/>
                <a:cs typeface="Siyam Rupali" pitchFamily="2" charset="0"/>
              </a:rPr>
              <a:t>কর</a:t>
            </a:r>
            <a:r>
              <a:rPr lang="en-US" sz="2000" dirty="0" smtClean="0">
                <a:latin typeface="Siyam Rupali" pitchFamily="2" charset="0"/>
                <a:cs typeface="Siyam Rupali" pitchFamily="2" charset="0"/>
              </a:rPr>
              <a:t> </a:t>
            </a:r>
            <a:r>
              <a:rPr lang="en-US" sz="2000" dirty="0" err="1" smtClean="0">
                <a:latin typeface="Siyam Rupali" pitchFamily="2" charset="0"/>
                <a:cs typeface="Siyam Rupali" pitchFamily="2" charset="0"/>
              </a:rPr>
              <a:t>এবার</a:t>
            </a:r>
            <a:r>
              <a:rPr lang="en-US" sz="2000" dirty="0" smtClean="0">
                <a:latin typeface="Siyam Rupali" pitchFamily="2" charset="0"/>
                <a:cs typeface="Siyam Rupali" pitchFamily="2" charset="0"/>
              </a:rPr>
              <a:t> - </a:t>
            </a:r>
            <a:endParaRPr lang="en-US" sz="2000"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219200"/>
            <a:ext cx="4191000" cy="1905000"/>
          </a:xfrm>
        </p:spPr>
        <p:txBody>
          <a:bodyPr>
            <a:normAutofit/>
          </a:bodyPr>
          <a:lstStyle/>
          <a:p>
            <a:pPr algn="just"/>
            <a:r>
              <a:rPr lang="en-US" sz="2000" dirty="0" err="1" smtClean="0">
                <a:solidFill>
                  <a:srgbClr val="FFFF00"/>
                </a:solidFill>
                <a:latin typeface="Siyam Rupali" pitchFamily="2" charset="0"/>
                <a:cs typeface="Siyam Rupali" pitchFamily="2" charset="0"/>
              </a:rPr>
              <a:t>তাহলে</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এখন</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বল</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দেখি</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প্রশ্নে</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কি</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কি</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উপাদান</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থাকতে</a:t>
            </a:r>
            <a:r>
              <a:rPr lang="en-US" sz="2000" dirty="0" smtClean="0">
                <a:solidFill>
                  <a:srgbClr val="FFFF00"/>
                </a:solidFill>
                <a:latin typeface="Siyam Rupali" pitchFamily="2" charset="0"/>
                <a:cs typeface="Siyam Rupali" pitchFamily="2" charset="0"/>
              </a:rPr>
              <a:t> </a:t>
            </a:r>
            <a:r>
              <a:rPr lang="en-US" sz="2000" dirty="0" err="1" smtClean="0">
                <a:solidFill>
                  <a:srgbClr val="FFFF00"/>
                </a:solidFill>
                <a:latin typeface="Siyam Rupali" pitchFamily="2" charset="0"/>
                <a:cs typeface="Siyam Rupali" pitchFamily="2" charset="0"/>
              </a:rPr>
              <a:t>পারে</a:t>
            </a:r>
            <a:r>
              <a:rPr lang="en-US" sz="2000" dirty="0" smtClean="0">
                <a:solidFill>
                  <a:srgbClr val="FFFF00"/>
                </a:solidFill>
                <a:latin typeface="Siyam Rupali" pitchFamily="2" charset="0"/>
                <a:cs typeface="Siyam Rupali" pitchFamily="2" charset="0"/>
              </a:rPr>
              <a:t> ? </a:t>
            </a:r>
          </a:p>
          <a:p>
            <a:pPr algn="just"/>
            <a:r>
              <a:rPr lang="en-US" sz="2000" dirty="0" smtClean="0">
                <a:solidFill>
                  <a:srgbClr val="FF0000"/>
                </a:solidFill>
                <a:latin typeface="Siyam Rupali" pitchFamily="2" charset="0"/>
                <a:cs typeface="Siyam Rupali" pitchFamily="2" charset="0"/>
              </a:rPr>
              <a:t>১। </a:t>
            </a:r>
            <a:r>
              <a:rPr lang="en-US" sz="2000" dirty="0" err="1" smtClean="0">
                <a:solidFill>
                  <a:srgbClr val="FF0000"/>
                </a:solidFill>
                <a:latin typeface="Siyam Rupali" pitchFamily="2" charset="0"/>
                <a:cs typeface="Siyam Rupali" pitchFamily="2" charset="0"/>
              </a:rPr>
              <a:t>সুদের</a:t>
            </a:r>
            <a:r>
              <a:rPr lang="en-US" sz="2000" dirty="0" smtClean="0">
                <a:solidFill>
                  <a:srgbClr val="FF0000"/>
                </a:solidFill>
                <a:latin typeface="Siyam Rupali" pitchFamily="2" charset="0"/>
                <a:cs typeface="Siyam Rupali" pitchFamily="2" charset="0"/>
              </a:rPr>
              <a:t> </a:t>
            </a:r>
            <a:r>
              <a:rPr lang="en-US" sz="2000" dirty="0" err="1" smtClean="0">
                <a:solidFill>
                  <a:srgbClr val="FF0000"/>
                </a:solidFill>
                <a:latin typeface="Siyam Rupali" pitchFamily="2" charset="0"/>
                <a:cs typeface="Siyam Rupali" pitchFamily="2" charset="0"/>
              </a:rPr>
              <a:t>হার</a:t>
            </a:r>
            <a:r>
              <a:rPr lang="en-US" sz="2000" dirty="0" smtClean="0">
                <a:solidFill>
                  <a:srgbClr val="FF0000"/>
                </a:solidFill>
                <a:latin typeface="Siyam Rupali" pitchFamily="2" charset="0"/>
                <a:cs typeface="Siyam Rupali" pitchFamily="2" charset="0"/>
              </a:rPr>
              <a:t> </a:t>
            </a:r>
            <a:r>
              <a:rPr lang="en-US" sz="2000" dirty="0" smtClean="0">
                <a:solidFill>
                  <a:schemeClr val="tx1"/>
                </a:solidFill>
                <a:latin typeface="Siyam Rupali" pitchFamily="2" charset="0"/>
                <a:cs typeface="Siyam Rupali" pitchFamily="2" charset="0"/>
              </a:rPr>
              <a:t>২। </a:t>
            </a:r>
            <a:r>
              <a:rPr lang="en-US" sz="2000" dirty="0" err="1" smtClean="0">
                <a:solidFill>
                  <a:schemeClr val="tx1"/>
                </a:solidFill>
                <a:latin typeface="Siyam Rupali" pitchFamily="2" charset="0"/>
                <a:cs typeface="Siyam Rupali" pitchFamily="2" charset="0"/>
              </a:rPr>
              <a:t>বছরে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একাধিক</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চক্রবৃদ্ধির</a:t>
            </a:r>
            <a:r>
              <a:rPr lang="en-US" sz="2000" dirty="0" smtClean="0">
                <a:solidFill>
                  <a:schemeClr val="tx1"/>
                </a:solidFill>
                <a:latin typeface="Siyam Rupali" pitchFamily="2" charset="0"/>
                <a:cs typeface="Siyam Rupali" pitchFamily="2" charset="0"/>
              </a:rPr>
              <a:t> </a:t>
            </a:r>
            <a:r>
              <a:rPr lang="en-US" sz="2000" dirty="0" smtClean="0">
                <a:solidFill>
                  <a:srgbClr val="FFFF00"/>
                </a:solidFill>
                <a:latin typeface="Siyam Rupali" pitchFamily="2" charset="0"/>
                <a:cs typeface="Siyam Rupali" pitchFamily="2" charset="0"/>
              </a:rPr>
              <a:t>m</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তার</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পরিমান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দেয়া</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থাকবে</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এখন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প্রশ্ন</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খেয়াল</a:t>
            </a:r>
            <a:r>
              <a:rPr lang="en-US" sz="2000" dirty="0" smtClean="0">
                <a:solidFill>
                  <a:schemeClr val="tx1"/>
                </a:solidFill>
                <a:latin typeface="Siyam Rupali" pitchFamily="2" charset="0"/>
                <a:cs typeface="Siyam Rupali" pitchFamily="2" charset="0"/>
              </a:rPr>
              <a:t> </a:t>
            </a:r>
            <a:r>
              <a:rPr lang="en-US" sz="2000" dirty="0" err="1" smtClean="0">
                <a:solidFill>
                  <a:schemeClr val="tx1"/>
                </a:solidFill>
                <a:latin typeface="Siyam Rupali" pitchFamily="2" charset="0"/>
                <a:cs typeface="Siyam Rupali" pitchFamily="2" charset="0"/>
              </a:rPr>
              <a:t>কর</a:t>
            </a:r>
            <a:r>
              <a:rPr lang="en-US" sz="2000" dirty="0" smtClean="0">
                <a:solidFill>
                  <a:schemeClr val="tx1"/>
                </a:solidFill>
                <a:latin typeface="Siyam Rupali" pitchFamily="2" charset="0"/>
                <a:cs typeface="Siyam Rupali" pitchFamily="2" charset="0"/>
              </a:rPr>
              <a:t>- </a:t>
            </a:r>
            <a:endParaRPr lang="en-US" sz="2000" dirty="0">
              <a:solidFill>
                <a:schemeClr val="tx1"/>
              </a:solidFill>
              <a:latin typeface="Siyam Rupali" pitchFamily="2" charset="0"/>
              <a:cs typeface="Siyam Rupali" pitchFamily="2" charset="0"/>
            </a:endParaRPr>
          </a:p>
        </p:txBody>
      </p:sp>
      <p:pic>
        <p:nvPicPr>
          <p:cNvPr id="8" name="Content Placeholder 7" descr="25.jpg"/>
          <p:cNvPicPr>
            <a:picLocks noGrp="1" noChangeAspect="1"/>
          </p:cNvPicPr>
          <p:nvPr>
            <p:ph sz="quarter" idx="2"/>
          </p:nvPr>
        </p:nvPicPr>
        <p:blipFill>
          <a:blip r:embed="rId2"/>
          <a:stretch>
            <a:fillRect/>
          </a:stretch>
        </p:blipFill>
        <p:spPr>
          <a:xfrm>
            <a:off x="0" y="3581400"/>
            <a:ext cx="40386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Content Placeholder 10" descr="24.jpg"/>
          <p:cNvPicPr>
            <a:picLocks noGrp="1" noChangeAspect="1"/>
          </p:cNvPicPr>
          <p:nvPr>
            <p:ph sz="quarter" idx="4"/>
          </p:nvPr>
        </p:nvPicPr>
        <p:blipFill>
          <a:blip r:embed="rId3"/>
          <a:stretch>
            <a:fillRect/>
          </a:stretch>
        </p:blipFill>
        <p:spPr>
          <a:xfrm>
            <a:off x="4343400" y="3276600"/>
            <a:ext cx="4572001" cy="32003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066800"/>
          </a:xfrm>
        </p:spPr>
        <p:txBody>
          <a:bodyPr/>
          <a:lstStyle/>
          <a:p>
            <a:pPr algn="ctr"/>
            <a:r>
              <a:rPr lang="en-US" sz="1800" b="1" dirty="0" err="1" smtClean="0">
                <a:solidFill>
                  <a:srgbClr val="00B0F0"/>
                </a:solidFill>
                <a:latin typeface="Siyam Rupali" pitchFamily="2" charset="0"/>
                <a:cs typeface="Siyam Rupali" pitchFamily="2" charset="0"/>
              </a:rPr>
              <a:t>আশা</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করছি</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তোমরা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অর্থের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সময়</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মূল্যের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সূত্র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ব্যবহার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করে</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গাণিতিক</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সমস্যা</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সমাধান</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করতে</a:t>
            </a:r>
            <a:r>
              <a:rPr lang="en-US" sz="1800" b="1" dirty="0" smtClean="0">
                <a:solidFill>
                  <a:srgbClr val="00B0F0"/>
                </a:solidFill>
                <a:latin typeface="Siyam Rupali" pitchFamily="2" charset="0"/>
                <a:cs typeface="Siyam Rupali" pitchFamily="2" charset="0"/>
              </a:rPr>
              <a:t> </a:t>
            </a:r>
            <a:r>
              <a:rPr lang="en-US" sz="1800" b="1" dirty="0" err="1" smtClean="0">
                <a:solidFill>
                  <a:srgbClr val="00B0F0"/>
                </a:solidFill>
                <a:latin typeface="Siyam Rupali" pitchFamily="2" charset="0"/>
                <a:cs typeface="Siyam Rupali" pitchFamily="2" charset="0"/>
              </a:rPr>
              <a:t>পারছ</a:t>
            </a:r>
            <a:r>
              <a:rPr lang="en-US" sz="1800" b="1" dirty="0" smtClean="0">
                <a:solidFill>
                  <a:srgbClr val="00B0F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এখন</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তোমাদের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অনুশীলনের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জন্য</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সংশ্লিষ্ট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অধ্যায়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থেকে</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কিছু</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গুরুত্বপূর্ণ</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প্রশ্নের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উত্তর</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সহ</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দেয়া</a:t>
            </a:r>
            <a:r>
              <a:rPr lang="en-US" sz="1800" b="1" dirty="0" smtClean="0">
                <a:solidFill>
                  <a:srgbClr val="FFFF00"/>
                </a:solidFill>
                <a:latin typeface="Siyam Rupali" pitchFamily="2" charset="0"/>
                <a:cs typeface="Siyam Rupali" pitchFamily="2" charset="0"/>
              </a:rPr>
              <a:t> </a:t>
            </a:r>
            <a:r>
              <a:rPr lang="en-US" sz="1800" b="1" dirty="0" err="1" smtClean="0">
                <a:solidFill>
                  <a:srgbClr val="FFFF00"/>
                </a:solidFill>
                <a:latin typeface="Siyam Rupali" pitchFamily="2" charset="0"/>
                <a:cs typeface="Siyam Rupali" pitchFamily="2" charset="0"/>
              </a:rPr>
              <a:t>হল</a:t>
            </a:r>
            <a:r>
              <a:rPr lang="en-US" sz="1800" b="1" dirty="0" smtClean="0">
                <a:solidFill>
                  <a:srgbClr val="FFFF00"/>
                </a:solidFill>
                <a:latin typeface="Siyam Rupali" pitchFamily="2" charset="0"/>
                <a:cs typeface="Siyam Rupali" pitchFamily="2" charset="0"/>
              </a:rPr>
              <a:t>। </a:t>
            </a:r>
            <a:endParaRPr lang="en-US" sz="1800" b="1" dirty="0">
              <a:solidFill>
                <a:srgbClr val="FFFF00"/>
              </a:solidFill>
              <a:latin typeface="Siyam Rupali" pitchFamily="2" charset="0"/>
              <a:cs typeface="Siyam Rupali" pitchFamily="2" charset="0"/>
            </a:endParaRPr>
          </a:p>
        </p:txBody>
      </p:sp>
      <p:sp>
        <p:nvSpPr>
          <p:cNvPr id="3" name="Content Placeholder 2"/>
          <p:cNvSpPr>
            <a:spLocks noGrp="1"/>
          </p:cNvSpPr>
          <p:nvPr>
            <p:ph idx="1"/>
          </p:nvPr>
        </p:nvSpPr>
        <p:spPr>
          <a:xfrm>
            <a:off x="457200" y="1143000"/>
            <a:ext cx="8534400" cy="5486400"/>
          </a:xfrm>
        </p:spPr>
        <p:txBody>
          <a:bodyPr>
            <a:normAutofit fontScale="77500" lnSpcReduction="20000"/>
          </a:bodyPr>
          <a:lstStyle/>
          <a:p>
            <a:r>
              <a:rPr lang="en-US" b="1" dirty="0" smtClean="0">
                <a:solidFill>
                  <a:srgbClr val="FF0000"/>
                </a:solidFill>
                <a:latin typeface="SutonnyOMJ" pitchFamily="2" charset="0"/>
                <a:cs typeface="SutonnyOMJ" pitchFamily="2" charset="0"/>
              </a:rPr>
              <a:t>১। </a:t>
            </a:r>
            <a:r>
              <a:rPr lang="en-US" b="1" dirty="0" err="1" smtClean="0">
                <a:solidFill>
                  <a:srgbClr val="FF0000"/>
                </a:solidFill>
                <a:latin typeface="SutonnyOMJ" pitchFamily="2" charset="0"/>
                <a:cs typeface="SutonnyOMJ" pitchFamily="2" charset="0"/>
              </a:rPr>
              <a:t>অর্থের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সময়মূল্য</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কাকে</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বলে</a:t>
            </a:r>
            <a:r>
              <a:rPr lang="en-US" b="1" dirty="0" smtClean="0">
                <a:solidFill>
                  <a:srgbClr val="FF0000"/>
                </a:solidFill>
                <a:latin typeface="SutonnyOMJ" pitchFamily="2" charset="0"/>
                <a:cs typeface="SutonnyOMJ" pitchFamily="2" charset="0"/>
              </a:rPr>
              <a:t>?</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সময়ের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সঙ্গে</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সঙ্গে</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অর্থের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মূল্য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পরিবর্তন</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হওয়াকে</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অর্থের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সময়মূল্য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বলে</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২. </a:t>
            </a:r>
            <a:r>
              <a:rPr lang="en-US" b="1" dirty="0" err="1" smtClean="0">
                <a:solidFill>
                  <a:srgbClr val="FF0000"/>
                </a:solidFill>
                <a:latin typeface="SutonnyOMJ" pitchFamily="2" charset="0"/>
                <a:cs typeface="SutonnyOMJ" pitchFamily="2" charset="0"/>
              </a:rPr>
              <a:t>সুদের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হারের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কারণে</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বর্তমান</a:t>
            </a:r>
            <a:r>
              <a:rPr lang="en-US" b="1" dirty="0" smtClean="0">
                <a:solidFill>
                  <a:srgbClr val="FF0000"/>
                </a:solidFill>
                <a:latin typeface="SutonnyOMJ" pitchFamily="2" charset="0"/>
                <a:cs typeface="SutonnyOMJ" pitchFamily="2" charset="0"/>
              </a:rPr>
              <a:t> ও </a:t>
            </a:r>
            <a:r>
              <a:rPr lang="en-US" b="1" dirty="0" err="1" smtClean="0">
                <a:solidFill>
                  <a:srgbClr val="FF0000"/>
                </a:solidFill>
                <a:latin typeface="SutonnyOMJ" pitchFamily="2" charset="0"/>
                <a:cs typeface="SutonnyOMJ" pitchFamily="2" charset="0"/>
              </a:rPr>
              <a:t>ভবিষ্য</a:t>
            </a:r>
            <a:r>
              <a:rPr lang="en-US" b="1" dirty="0" smtClean="0">
                <a:solidFill>
                  <a:srgbClr val="FF0000"/>
                </a:solidFill>
                <a:latin typeface="SutonnyOMJ" pitchFamily="2" charset="0"/>
                <a:cs typeface="SutonnyOMJ" pitchFamily="2" charset="0"/>
              </a:rPr>
              <a:t>ৎ </a:t>
            </a:r>
            <a:r>
              <a:rPr lang="en-US" b="1" dirty="0" err="1" smtClean="0">
                <a:solidFill>
                  <a:srgbClr val="FF0000"/>
                </a:solidFill>
                <a:latin typeface="SutonnyOMJ" pitchFamily="2" charset="0"/>
                <a:cs typeface="SutonnyOMJ" pitchFamily="2" charset="0"/>
              </a:rPr>
              <a:t>সময়ের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মধ্যে</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কীসের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পার্থক্য</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সৃষ্টি</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হয়</a:t>
            </a:r>
            <a:r>
              <a:rPr lang="en-US" b="1" dirty="0" smtClean="0">
                <a:solidFill>
                  <a:srgbClr val="FF0000"/>
                </a:solidFill>
                <a:latin typeface="SutonnyOMJ" pitchFamily="2" charset="0"/>
                <a:cs typeface="SutonnyOMJ" pitchFamily="2" charset="0"/>
              </a:rPr>
              <a:t>?</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অর্থের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মূল্য</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৩. </a:t>
            </a:r>
            <a:r>
              <a:rPr lang="en-US" b="1" dirty="0" err="1" smtClean="0">
                <a:solidFill>
                  <a:srgbClr val="FF0000"/>
                </a:solidFill>
                <a:latin typeface="SutonnyOMJ" pitchFamily="2" charset="0"/>
                <a:cs typeface="SutonnyOMJ" pitchFamily="2" charset="0"/>
              </a:rPr>
              <a:t>বাট্টাকরণ</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প্রক্রিয়ায়</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অর্থের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মূল্যকে</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ভাগ</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হয়</a:t>
            </a:r>
            <a:r>
              <a:rPr lang="en-US" b="1" dirty="0" smtClean="0">
                <a:solidFill>
                  <a:srgbClr val="FF0000"/>
                </a:solidFill>
                <a:latin typeface="SutonnyOMJ" pitchFamily="2" charset="0"/>
                <a:cs typeface="SutonnyOMJ" pitchFamily="2" charset="0"/>
              </a:rPr>
              <a:t>? </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ভবিষ্য</a:t>
            </a:r>
            <a:r>
              <a:rPr lang="en-US" b="1" dirty="0" smtClean="0">
                <a:latin typeface="SutonnyOMJ" pitchFamily="2" charset="0"/>
                <a:cs typeface="SutonnyOMJ" pitchFamily="2" charset="0"/>
              </a:rPr>
              <a:t>ৎ </a:t>
            </a:r>
            <a:r>
              <a:rPr lang="en-US" b="1" dirty="0" err="1" smtClean="0">
                <a:latin typeface="SutonnyOMJ" pitchFamily="2" charset="0"/>
                <a:cs typeface="SutonnyOMJ" pitchFamily="2" charset="0"/>
              </a:rPr>
              <a:t>মূল্যকে</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৪. </a:t>
            </a:r>
            <a:r>
              <a:rPr lang="en-US" b="1" dirty="0" err="1" smtClean="0">
                <a:solidFill>
                  <a:srgbClr val="FF0000"/>
                </a:solidFill>
                <a:latin typeface="SutonnyOMJ" pitchFamily="2" charset="0"/>
                <a:cs typeface="SutonnyOMJ" pitchFamily="2" charset="0"/>
              </a:rPr>
              <a:t>ব্যবসায়ে</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প্রতিটি</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সিদ্ধান্তের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সঙ্গে</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অর্থের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জড়িত</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থাকে</a:t>
            </a:r>
            <a:r>
              <a:rPr lang="en-US" b="1" dirty="0" smtClean="0">
                <a:solidFill>
                  <a:srgbClr val="FF0000"/>
                </a:solidFill>
                <a:latin typeface="SutonnyOMJ" pitchFamily="2" charset="0"/>
                <a:cs typeface="SutonnyOMJ" pitchFamily="2" charset="0"/>
              </a:rPr>
              <a:t>? </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অর্থের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আন্তঃপ্রবাহ</a:t>
            </a:r>
            <a:r>
              <a:rPr lang="en-US" b="1" dirty="0" smtClean="0">
                <a:latin typeface="SutonnyOMJ" pitchFamily="2" charset="0"/>
                <a:cs typeface="SutonnyOMJ" pitchFamily="2" charset="0"/>
              </a:rPr>
              <a:t> ও </a:t>
            </a:r>
            <a:r>
              <a:rPr lang="en-US" b="1" dirty="0" err="1" smtClean="0">
                <a:latin typeface="SutonnyOMJ" pitchFamily="2" charset="0"/>
                <a:cs typeface="SutonnyOMJ" pitchFamily="2" charset="0"/>
              </a:rPr>
              <a:t>বহিঃপ্রবাহ</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৫. </a:t>
            </a:r>
            <a:r>
              <a:rPr lang="en-US" b="1" dirty="0" err="1" smtClean="0">
                <a:solidFill>
                  <a:srgbClr val="FF0000"/>
                </a:solidFill>
                <a:latin typeface="SutonnyOMJ" pitchFamily="2" charset="0"/>
                <a:cs typeface="SutonnyOMJ" pitchFamily="2" charset="0"/>
              </a:rPr>
              <a:t>সরল</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সুদের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ক্ষেত্রে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কেবল</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কীসের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ওপর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সুদ</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গণনা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হয়</a:t>
            </a:r>
            <a:r>
              <a:rPr lang="en-US" b="1" dirty="0" smtClean="0">
                <a:solidFill>
                  <a:srgbClr val="FF0000"/>
                </a:solidFill>
                <a:latin typeface="SutonnyOMJ" pitchFamily="2" charset="0"/>
                <a:cs typeface="SutonnyOMJ" pitchFamily="2" charset="0"/>
              </a:rPr>
              <a:t>? </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আসলের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ওপর</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৬. </a:t>
            </a:r>
            <a:r>
              <a:rPr lang="en-US" b="1" dirty="0" err="1" smtClean="0">
                <a:solidFill>
                  <a:srgbClr val="FF0000"/>
                </a:solidFill>
                <a:latin typeface="SutonnyOMJ" pitchFamily="2" charset="0"/>
                <a:cs typeface="SutonnyOMJ" pitchFamily="2" charset="0"/>
              </a:rPr>
              <a:t>ভোক্তা</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ঋণ</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a:t>
            </a:r>
            <a:r>
              <a:rPr lang="en-US" b="1" dirty="0" smtClean="0">
                <a:solidFill>
                  <a:srgbClr val="FF0000"/>
                </a:solidFill>
                <a:latin typeface="SutonnyOMJ" pitchFamily="2" charset="0"/>
                <a:cs typeface="SutonnyOMJ" pitchFamily="2" charset="0"/>
              </a:rPr>
              <a:t>?</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ভোগ্য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পণ্য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যেমন</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টিভি</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ফ্রিজ</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ইত্যাদি</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বাকিতে</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ক্রয়ের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জন্য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যে</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সুবিধা</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প্রদান</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করা</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হয়</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তাকে</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ভোক্তা</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ঋণ</a:t>
            </a:r>
            <a:r>
              <a:rPr lang="en-US" b="1" dirty="0" smtClean="0">
                <a:latin typeface="SutonnyOMJ" pitchFamily="2" charset="0"/>
                <a:cs typeface="SutonnyOMJ" pitchFamily="2" charset="0"/>
              </a:rPr>
              <a:t> </a:t>
            </a:r>
            <a:r>
              <a:rPr lang="en-US" b="1" dirty="0" err="1" smtClean="0">
                <a:latin typeface="SutonnyOMJ" pitchFamily="2" charset="0"/>
                <a:cs typeface="SutonnyOMJ" pitchFamily="2" charset="0"/>
              </a:rPr>
              <a:t>বলে</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r>
              <a:rPr lang="en-US" b="1" dirty="0" smtClean="0">
                <a:solidFill>
                  <a:srgbClr val="FF0000"/>
                </a:solidFill>
                <a:latin typeface="SutonnyOMJ" pitchFamily="2" charset="0"/>
                <a:cs typeface="SutonnyOMJ" pitchFamily="2" charset="0"/>
              </a:rPr>
              <a:t>৭. </a:t>
            </a:r>
            <a:r>
              <a:rPr lang="en-US" b="1" dirty="0" err="1" smtClean="0">
                <a:solidFill>
                  <a:srgbClr val="FF0000"/>
                </a:solidFill>
                <a:latin typeface="SutonnyOMJ" pitchFamily="2" charset="0"/>
                <a:cs typeface="SutonnyOMJ" pitchFamily="2" charset="0"/>
              </a:rPr>
              <a:t>অর্থের</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বর্তমান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মূল্য</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জানা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থাকলে</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কোন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মূল্য</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জানা</a:t>
            </a:r>
            <a:r>
              <a:rPr lang="en-US" b="1" dirty="0" smtClean="0">
                <a:solidFill>
                  <a:srgbClr val="FF0000"/>
                </a:solidFill>
                <a:latin typeface="SutonnyOMJ" pitchFamily="2" charset="0"/>
                <a:cs typeface="SutonnyOMJ" pitchFamily="2" charset="0"/>
              </a:rPr>
              <a:t> </a:t>
            </a:r>
            <a:r>
              <a:rPr lang="en-US" b="1" dirty="0" err="1" smtClean="0">
                <a:solidFill>
                  <a:srgbClr val="FF0000"/>
                </a:solidFill>
                <a:latin typeface="SutonnyOMJ" pitchFamily="2" charset="0"/>
                <a:cs typeface="SutonnyOMJ" pitchFamily="2" charset="0"/>
              </a:rPr>
              <a:t>যায়</a:t>
            </a:r>
            <a:r>
              <a:rPr lang="en-US" b="1" dirty="0" smtClean="0">
                <a:solidFill>
                  <a:srgbClr val="FF0000"/>
                </a:solidFill>
                <a:latin typeface="SutonnyOMJ" pitchFamily="2" charset="0"/>
                <a:cs typeface="SutonnyOMJ" pitchFamily="2" charset="0"/>
              </a:rPr>
              <a:t>? </a:t>
            </a:r>
          </a:p>
          <a:p>
            <a:r>
              <a:rPr lang="en-US" b="1" dirty="0" err="1" smtClean="0">
                <a:latin typeface="SutonnyOMJ" pitchFamily="2" charset="0"/>
                <a:cs typeface="SutonnyOMJ" pitchFamily="2" charset="0"/>
              </a:rPr>
              <a:t>উত্তর</a:t>
            </a:r>
            <a:r>
              <a:rPr lang="en-US" b="1" dirty="0" smtClean="0">
                <a:latin typeface="SutonnyOMJ" pitchFamily="2" charset="0"/>
                <a:cs typeface="SutonnyOMJ" pitchFamily="2" charset="0"/>
              </a:rPr>
              <a:t> : </a:t>
            </a:r>
            <a:r>
              <a:rPr lang="en-US" b="1" dirty="0" err="1" smtClean="0">
                <a:latin typeface="SutonnyOMJ" pitchFamily="2" charset="0"/>
                <a:cs typeface="SutonnyOMJ" pitchFamily="2" charset="0"/>
              </a:rPr>
              <a:t>ভবিষ্য</a:t>
            </a:r>
            <a:r>
              <a:rPr lang="en-US" b="1" dirty="0" smtClean="0">
                <a:latin typeface="SutonnyOMJ" pitchFamily="2" charset="0"/>
                <a:cs typeface="SutonnyOMJ" pitchFamily="2" charset="0"/>
              </a:rPr>
              <a:t>ৎ </a:t>
            </a:r>
            <a:r>
              <a:rPr lang="en-US" b="1" dirty="0" err="1" smtClean="0">
                <a:latin typeface="SutonnyOMJ" pitchFamily="2" charset="0"/>
                <a:cs typeface="SutonnyOMJ" pitchFamily="2" charset="0"/>
              </a:rPr>
              <a:t>মূল্য</a:t>
            </a:r>
            <a:r>
              <a:rPr lang="en-US" b="1" dirty="0" smtClean="0">
                <a:latin typeface="SutonnyOMJ" pitchFamily="2" charset="0"/>
                <a:cs typeface="SutonnyOMJ" pitchFamily="2" charset="0"/>
              </a:rPr>
              <a:t>।</a:t>
            </a:r>
            <a:endParaRPr lang="en-US" dirty="0" smtClean="0">
              <a:latin typeface="SutonnyOMJ" pitchFamily="2" charset="0"/>
              <a:cs typeface="SutonnyOMJ" pitchFamily="2" charset="0"/>
            </a:endParaRP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82000" cy="6477000"/>
          </a:xfrm>
        </p:spPr>
        <p:txBody>
          <a:bodyPr/>
          <a:lstStyle/>
          <a:p>
            <a:r>
              <a:rPr lang="en-US" sz="2400" b="1" dirty="0" smtClean="0">
                <a:solidFill>
                  <a:schemeClr val="tx1"/>
                </a:solidFill>
                <a:latin typeface="SutonnyOMJ" pitchFamily="2" charset="0"/>
                <a:cs typeface="SutonnyOMJ" pitchFamily="2" charset="0"/>
              </a:rPr>
              <a:t>৮. </a:t>
            </a:r>
            <a:r>
              <a:rPr lang="en-US" sz="2400" b="1" dirty="0" err="1" smtClean="0">
                <a:solidFill>
                  <a:schemeClr val="tx1"/>
                </a:solidFill>
                <a:latin typeface="SutonnyOMJ" pitchFamily="2" charset="0"/>
                <a:cs typeface="SutonnyOMJ" pitchFamily="2" charset="0"/>
              </a:rPr>
              <a:t>বাড়িতে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ব্যবহারের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নিমিত্তে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কম্পিউটার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ক্রয়ের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জন্য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ঋণ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 ? </a:t>
            </a:r>
            <a:r>
              <a:rPr lang="en-US" sz="2400" b="1" dirty="0" smtClean="0">
                <a:solidFill>
                  <a:srgbClr val="FFFF00"/>
                </a:solidFill>
                <a:latin typeface="SutonnyOMJ" pitchFamily="2" charset="0"/>
                <a:cs typeface="SutonnyOMJ" pitchFamily="2" charset="0"/>
              </a:rPr>
              <a:t/>
            </a:r>
            <a:br>
              <a:rPr lang="en-US" sz="2400" b="1"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ভোক্তা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ঋণ</a:t>
            </a:r>
            <a:r>
              <a:rPr lang="en-US" sz="2400" b="1" dirty="0" smtClean="0">
                <a:solidFill>
                  <a:srgbClr val="FFFF00"/>
                </a:solidFill>
                <a:latin typeface="SutonnyOMJ" pitchFamily="2" charset="0"/>
                <a:cs typeface="SutonnyOMJ" pitchFamily="2" charset="0"/>
              </a:rPr>
              <a:t>।</a:t>
            </a:r>
            <a:br>
              <a:rPr lang="en-US" sz="2400" b="1"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৯. ICB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b="1" dirty="0" smtClean="0">
                <a:solidFill>
                  <a:srgbClr val="FFFF00"/>
                </a:solidFill>
                <a:latin typeface="SutonnyOMJ" pitchFamily="2" charset="0"/>
                <a:cs typeface="SutonnyOMJ" pitchFamily="2" charset="0"/>
              </a:rPr>
              <a:t/>
            </a:r>
            <a:br>
              <a:rPr lang="en-US" sz="2400" b="1"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ICB (Investment Corporation of Bangladesh) </a:t>
            </a:r>
            <a:r>
              <a:rPr lang="en-US" sz="2400" b="1" dirty="0" err="1" smtClean="0">
                <a:solidFill>
                  <a:srgbClr val="FFFF00"/>
                </a:solidFill>
                <a:latin typeface="SutonnyOMJ" pitchFamily="2" charset="0"/>
                <a:cs typeface="SutonnyOMJ" pitchFamily="2" charset="0"/>
              </a:rPr>
              <a:t>হল</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একটি</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বিনিয়োগ</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সংস্থা</a:t>
            </a:r>
            <a:r>
              <a:rPr lang="en-US" sz="2400" b="1" dirty="0" smtClean="0">
                <a:solidFill>
                  <a:srgbClr val="FFFF00"/>
                </a:solidFill>
                <a:latin typeface="SutonnyOMJ" pitchFamily="2" charset="0"/>
                <a:cs typeface="SutonnyOMJ" pitchFamily="2" charset="0"/>
              </a:rPr>
              <a:t>। </a:t>
            </a:r>
            <a:br>
              <a:rPr lang="en-US" sz="2400" b="1"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১০. </a:t>
            </a:r>
            <a:r>
              <a:rPr lang="en-US" sz="2400" b="1" dirty="0" err="1" smtClean="0">
                <a:solidFill>
                  <a:schemeClr val="tx1"/>
                </a:solidFill>
                <a:latin typeface="SutonnyOMJ" pitchFamily="2" charset="0"/>
                <a:cs typeface="SutonnyOMJ" pitchFamily="2" charset="0"/>
              </a:rPr>
              <a:t>চক্রবৃদ্ধিকরণ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b="1" dirty="0" smtClean="0">
                <a:solidFill>
                  <a:srgbClr val="FFFF00"/>
                </a:solidFill>
                <a:latin typeface="SutonnyOMJ" pitchFamily="2" charset="0"/>
                <a:cs typeface="SutonnyOMJ" pitchFamily="2" charset="0"/>
              </a:rPr>
              <a:t/>
            </a:r>
            <a:br>
              <a:rPr lang="en-US" sz="2400" b="1"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বিগত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বছরের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সুদাসলকে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বর্তমান</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বছরের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আসল</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ধরে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তার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ওপর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বর্তমান</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বছরের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ধার্য</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প্রক্রিয়াকে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চক্রবৃদ্ধিকরণ</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বলে</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iyam Rupali" pitchFamily="2" charset="0"/>
                <a:cs typeface="Siyam Rupali" pitchFamily="2" charset="0"/>
              </a:rPr>
              <a:t/>
            </a:r>
            <a:br>
              <a:rPr lang="en-US" sz="2400" dirty="0" smtClean="0">
                <a:solidFill>
                  <a:srgbClr val="FFFF00"/>
                </a:solidFill>
                <a:latin typeface="Siyam Rupali" pitchFamily="2" charset="0"/>
                <a:cs typeface="Siyam Rupali" pitchFamily="2" charset="0"/>
              </a:rPr>
            </a:br>
            <a:r>
              <a:rPr lang="en-US" sz="2400" b="1" dirty="0" smtClean="0">
                <a:solidFill>
                  <a:schemeClr val="tx1"/>
                </a:solidFill>
                <a:latin typeface="SutonnyOMJ" pitchFamily="2" charset="0"/>
                <a:cs typeface="SutonnyOMJ" pitchFamily="2" charset="0"/>
              </a:rPr>
              <a:t>১১. </a:t>
            </a:r>
            <a:r>
              <a:rPr lang="en-US" sz="2400" b="1" dirty="0" err="1" smtClean="0">
                <a:solidFill>
                  <a:schemeClr val="tx1"/>
                </a:solidFill>
                <a:latin typeface="SutonnyOMJ" pitchFamily="2" charset="0"/>
                <a:cs typeface="SutonnyOMJ" pitchFamily="2" charset="0"/>
              </a:rPr>
              <a:t>চক্রবৃদ্ধি</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সুদ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আসলের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ওপর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যে</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প্রদান</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হয়</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তাকে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চক্রবৃদ্ধি</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বলে</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১২. </a:t>
            </a:r>
            <a:r>
              <a:rPr lang="en-US" sz="2400" b="1" dirty="0" err="1" smtClean="0">
                <a:solidFill>
                  <a:schemeClr val="tx1"/>
                </a:solidFill>
                <a:latin typeface="SutonnyOMJ" pitchFamily="2" charset="0"/>
                <a:cs typeface="SutonnyOMJ" pitchFamily="2" charset="0"/>
              </a:rPr>
              <a:t>ব্যাংকে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টাকা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জমা</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রাখলে</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কীসের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ভিত্তিতে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চক্রবৃদ্ধি</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 </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মাসিক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ভিত্তিতে</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১৩. </a:t>
            </a:r>
            <a:r>
              <a:rPr lang="en-US" sz="2400" b="1" dirty="0" err="1" smtClean="0">
                <a:solidFill>
                  <a:schemeClr val="tx1"/>
                </a:solidFill>
                <a:latin typeface="SutonnyOMJ" pitchFamily="2" charset="0"/>
                <a:cs typeface="SutonnyOMJ" pitchFamily="2" charset="0"/>
              </a:rPr>
              <a:t>অর্থের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ধরনের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প্রবাহ</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ঘটে</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দুই</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ধরনের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নগদ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আন্তঃপ্রবাহ</a:t>
            </a:r>
            <a:r>
              <a:rPr lang="en-US" sz="2400" b="1" dirty="0" smtClean="0">
                <a:solidFill>
                  <a:srgbClr val="FFFF00"/>
                </a:solidFill>
                <a:latin typeface="SutonnyOMJ" pitchFamily="2" charset="0"/>
                <a:cs typeface="SutonnyOMJ" pitchFamily="2" charset="0"/>
              </a:rPr>
              <a:t> ও </a:t>
            </a:r>
            <a:r>
              <a:rPr lang="en-US" sz="2400" b="1" dirty="0" err="1" smtClean="0">
                <a:solidFill>
                  <a:srgbClr val="FFFF00"/>
                </a:solidFill>
                <a:latin typeface="SutonnyOMJ" pitchFamily="2" charset="0"/>
                <a:cs typeface="SutonnyOMJ" pitchFamily="2" charset="0"/>
              </a:rPr>
              <a:t>নগদ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বহিঃপ্রবাহ</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১৪. </a:t>
            </a:r>
            <a:r>
              <a:rPr lang="en-US" sz="2400" b="1" dirty="0" err="1" smtClean="0">
                <a:solidFill>
                  <a:schemeClr val="tx1"/>
                </a:solidFill>
                <a:latin typeface="SutonnyOMJ" pitchFamily="2" charset="0"/>
                <a:cs typeface="SutonnyOMJ" pitchFamily="2" charset="0"/>
              </a:rPr>
              <a:t>কার্যকরী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প্রকৃত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বছরে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একাধিকবার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চক্রবৃদ্ধিতে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ঋণগ্রহীতা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প্রকৃতপক্ষে</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যে</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প্রদান</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তাকে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প্রকৃত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বলে</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১৫. </a:t>
            </a:r>
            <a:r>
              <a:rPr lang="en-US" sz="2400" b="1" dirty="0" err="1" smtClean="0">
                <a:solidFill>
                  <a:schemeClr val="tx1"/>
                </a:solidFill>
                <a:latin typeface="SutonnyOMJ" pitchFamily="2" charset="0"/>
                <a:cs typeface="SutonnyOMJ" pitchFamily="2" charset="0"/>
              </a:rPr>
              <a:t>অর্থের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সময়মূল্যের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মূল</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অর্থের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সময়মূল্যের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মূল</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কারণ</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সুদের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হার</a:t>
            </a:r>
            <a:r>
              <a:rPr lang="en-US" sz="2400" b="1" dirty="0" smtClean="0">
                <a:solidFill>
                  <a:srgbClr val="FFFF00"/>
                </a:solidFill>
                <a:latin typeface="SutonnyOMJ" pitchFamily="2" charset="0"/>
                <a:cs typeface="SutonnyOMJ" pitchFamily="2" charset="0"/>
              </a:rPr>
              <a:t>।</a:t>
            </a:r>
            <a:r>
              <a:rPr lang="en-US" sz="2100" dirty="0" smtClean="0">
                <a:latin typeface="SutonnyOMJ" pitchFamily="2" charset="0"/>
                <a:cs typeface="SutonnyOMJ" pitchFamily="2" charset="0"/>
              </a:rPr>
              <a:t/>
            </a:r>
            <a:br>
              <a:rPr lang="en-US" sz="2100" dirty="0" smtClean="0">
                <a:latin typeface="SutonnyOMJ" pitchFamily="2" charset="0"/>
                <a:cs typeface="SutonnyOMJ" pitchFamily="2" charset="0"/>
              </a:rPr>
            </a:b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6553200"/>
          </a:xfrm>
        </p:spPr>
        <p:txBody>
          <a:bodyPr/>
          <a:lstStyle/>
          <a:p>
            <a:r>
              <a:rPr lang="en-US" sz="2400" b="1" dirty="0" smtClean="0">
                <a:solidFill>
                  <a:srgbClr val="00B0F0"/>
                </a:solidFill>
                <a:latin typeface="SutonnyOMJ" pitchFamily="2" charset="0"/>
                <a:cs typeface="SutonnyOMJ" pitchFamily="2" charset="0"/>
              </a:rPr>
              <a:t>১৬</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অর্থায়ন</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নিয়ে</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কাজ</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করে</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অর্থায়ন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তহবিল</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ব্যবস্থাপনা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কাজ</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a:t>
            </a:r>
            <a:r>
              <a:rPr lang="en-US" sz="2400" b="1" dirty="0" smtClean="0">
                <a:solidFill>
                  <a:schemeClr val="tx1"/>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smtClean="0">
                <a:solidFill>
                  <a:srgbClr val="00B0F0"/>
                </a:solidFill>
                <a:latin typeface="SutonnyOMJ" pitchFamily="2" charset="0"/>
                <a:cs typeface="SutonnyOMJ" pitchFamily="2" charset="0"/>
              </a:rPr>
              <a:t>১৭</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প্রকৃত</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সুদ</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একটি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নির্দিষ্ট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মেয়াদের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জন্য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গ্রহণকৃত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ঋণের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চক্রবৃদ্ধি</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বৃদ্ধি</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ওই</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নির্দিষ্ট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মেয়াদের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তাই</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প্রকৃত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a:t>
            </a:r>
            <a:r>
              <a:rPr lang="en-US" sz="2400" b="1" dirty="0" smtClean="0">
                <a:solidFill>
                  <a:schemeClr val="tx1"/>
                </a:solidFill>
                <a:latin typeface="SutonnyOMJ" pitchFamily="2" charset="0"/>
                <a:cs typeface="SutonnyOMJ" pitchFamily="2" charset="0"/>
              </a:rPr>
              <a:t>।</a:t>
            </a:r>
            <a:r>
              <a:rPr lang="en-US" sz="2400" dirty="0" smtClean="0">
                <a:solidFill>
                  <a:schemeClr val="tx1"/>
                </a:solidFill>
              </a:rPr>
              <a:t/>
            </a:r>
            <a:br>
              <a:rPr lang="en-US" sz="2400" dirty="0" smtClean="0">
                <a:solidFill>
                  <a:schemeClr val="tx1"/>
                </a:solidFill>
              </a:rPr>
            </a:br>
            <a:r>
              <a:rPr lang="en-US" sz="2400" b="1" dirty="0" smtClean="0">
                <a:solidFill>
                  <a:srgbClr val="00B0F0"/>
                </a:solidFill>
                <a:latin typeface="SutonnyOMJ" pitchFamily="2" charset="0"/>
                <a:cs typeface="SutonnyOMJ" pitchFamily="2" charset="0"/>
              </a:rPr>
              <a:t>১৮. </a:t>
            </a:r>
            <a:r>
              <a:rPr lang="en-US" sz="2400" b="1" dirty="0" err="1" smtClean="0">
                <a:solidFill>
                  <a:srgbClr val="00B0F0"/>
                </a:solidFill>
                <a:latin typeface="SutonnyOMJ" pitchFamily="2" charset="0"/>
                <a:cs typeface="SutonnyOMJ" pitchFamily="2" charset="0"/>
              </a:rPr>
              <a:t>অর্থের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সময়</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মূল্য</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নির্ধারণের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মূল</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কারণ</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কোনটি</a:t>
            </a:r>
            <a:r>
              <a:rPr lang="en-US" sz="2400" b="1" dirty="0" smtClean="0">
                <a:solidFill>
                  <a:srgbClr val="00B0F0"/>
                </a:solidFill>
                <a:latin typeface="SutonnyOMJ" pitchFamily="2" charset="0"/>
                <a:cs typeface="SutonnyOMJ" pitchFamily="2" charset="0"/>
              </a:rPr>
              <a:t>? </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সুদের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a:t>
            </a:r>
            <a:r>
              <a:rPr lang="en-US" sz="2400" b="1" dirty="0" smtClean="0">
                <a:solidFill>
                  <a:schemeClr val="tx1"/>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smtClean="0">
                <a:solidFill>
                  <a:srgbClr val="00B0F0"/>
                </a:solidFill>
                <a:latin typeface="SutonnyOMJ" pitchFamily="2" charset="0"/>
                <a:cs typeface="SutonnyOMJ" pitchFamily="2" charset="0"/>
              </a:rPr>
              <a:t>১৯. EAR </a:t>
            </a:r>
            <a:r>
              <a:rPr lang="en-US" sz="2400" b="1" dirty="0" err="1" smtClean="0">
                <a:solidFill>
                  <a:srgbClr val="00B0F0"/>
                </a:solidFill>
                <a:latin typeface="SutonnyOMJ" pitchFamily="2" charset="0"/>
                <a:cs typeface="SutonnyOMJ" pitchFamily="2" charset="0"/>
              </a:rPr>
              <a:t>এর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পূর্ণরূপ</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EAR </a:t>
            </a:r>
            <a:r>
              <a:rPr lang="en-US" sz="2400" b="1" dirty="0" err="1" smtClean="0">
                <a:solidFill>
                  <a:schemeClr val="tx1"/>
                </a:solidFill>
                <a:latin typeface="SutonnyOMJ" pitchFamily="2" charset="0"/>
                <a:cs typeface="SutonnyOMJ" pitchFamily="2" charset="0"/>
              </a:rPr>
              <a:t>এর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পূর্ণরূপ</a:t>
            </a:r>
            <a:r>
              <a:rPr lang="en-US" sz="2400" b="1" dirty="0" smtClean="0">
                <a:solidFill>
                  <a:schemeClr val="tx1"/>
                </a:solidFill>
                <a:latin typeface="SutonnyOMJ" pitchFamily="2" charset="0"/>
                <a:cs typeface="SutonnyOMJ" pitchFamily="2" charset="0"/>
              </a:rPr>
              <a:t> Effective Annual Rate।</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smtClean="0">
                <a:solidFill>
                  <a:srgbClr val="00B0F0"/>
                </a:solidFill>
                <a:latin typeface="SutonnyOMJ" pitchFamily="2" charset="0"/>
                <a:cs typeface="SutonnyOMJ" pitchFamily="2" charset="0"/>
              </a:rPr>
              <a:t>২০. </a:t>
            </a:r>
            <a:r>
              <a:rPr lang="en-US" sz="2400" b="1" dirty="0" err="1" smtClean="0">
                <a:solidFill>
                  <a:srgbClr val="00B0F0"/>
                </a:solidFill>
                <a:latin typeface="SutonnyOMJ" pitchFamily="2" charset="0"/>
                <a:cs typeface="SutonnyOMJ" pitchFamily="2" charset="0"/>
              </a:rPr>
              <a:t>বাট্টাকরণ</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বলতে</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বোঝ</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ভবিষ্যতে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নির্দিষ্ট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সময়ান্তে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প্রাপ্য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টাকার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ওপর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বর্তমান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মূল্য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নির্ণয়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প্রক্রিয়াকে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বাট্টাকরণ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বলে</a:t>
            </a:r>
            <a:r>
              <a:rPr lang="en-US" sz="2400" b="1" dirty="0" smtClean="0">
                <a:solidFill>
                  <a:schemeClr val="tx1"/>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smtClean="0">
                <a:solidFill>
                  <a:srgbClr val="00B0F0"/>
                </a:solidFill>
                <a:latin typeface="SutonnyOMJ" pitchFamily="2" charset="0"/>
                <a:cs typeface="SutonnyOMJ" pitchFamily="2" charset="0"/>
              </a:rPr>
              <a:t>২১. </a:t>
            </a:r>
            <a:r>
              <a:rPr lang="en-US" sz="2400" b="1" dirty="0" err="1" smtClean="0">
                <a:solidFill>
                  <a:srgbClr val="00B0F0"/>
                </a:solidFill>
                <a:latin typeface="SutonnyOMJ" pitchFamily="2" charset="0"/>
                <a:cs typeface="SutonnyOMJ" pitchFamily="2" charset="0"/>
              </a:rPr>
              <a:t>ভবিষ্য</a:t>
            </a:r>
            <a:r>
              <a:rPr lang="en-US" sz="2400" b="1" dirty="0" smtClean="0">
                <a:solidFill>
                  <a:srgbClr val="00B0F0"/>
                </a:solidFill>
                <a:latin typeface="SutonnyOMJ" pitchFamily="2" charset="0"/>
                <a:cs typeface="SutonnyOMJ" pitchFamily="2" charset="0"/>
              </a:rPr>
              <a:t>ৎ </a:t>
            </a:r>
            <a:r>
              <a:rPr lang="en-US" sz="2400" b="1" dirty="0" err="1" smtClean="0">
                <a:solidFill>
                  <a:srgbClr val="00B0F0"/>
                </a:solidFill>
                <a:latin typeface="SutonnyOMJ" pitchFamily="2" charset="0"/>
                <a:cs typeface="SutonnyOMJ" pitchFamily="2" charset="0"/>
              </a:rPr>
              <a:t>মূল্যের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পরিমাণ</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কীসের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ওপর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নির্ভর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করে</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প্রারম্ভিক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জমাকৃত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অর্থ</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মেয়াদ</a:t>
            </a:r>
            <a:r>
              <a:rPr lang="en-US" sz="2400" b="1" dirty="0" smtClean="0">
                <a:solidFill>
                  <a:schemeClr val="tx1"/>
                </a:solidFill>
                <a:latin typeface="SutonnyOMJ" pitchFamily="2" charset="0"/>
                <a:cs typeface="SutonnyOMJ" pitchFamily="2" charset="0"/>
              </a:rPr>
              <a:t> ও </a:t>
            </a:r>
            <a:r>
              <a:rPr lang="en-US" sz="2400" b="1" dirty="0" err="1" smtClean="0">
                <a:solidFill>
                  <a:schemeClr val="tx1"/>
                </a:solidFill>
                <a:latin typeface="SutonnyOMJ" pitchFamily="2" charset="0"/>
                <a:cs typeface="SutonnyOMJ" pitchFamily="2" charset="0"/>
              </a:rPr>
              <a:t>চক্রবৃদ্ধির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সংখ্যার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ওপর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ভবিষ্য</a:t>
            </a:r>
            <a:r>
              <a:rPr lang="en-US" sz="2400" b="1" dirty="0" smtClean="0">
                <a:solidFill>
                  <a:schemeClr val="tx1"/>
                </a:solidFill>
                <a:latin typeface="SutonnyOMJ" pitchFamily="2" charset="0"/>
                <a:cs typeface="SutonnyOMJ" pitchFamily="2" charset="0"/>
              </a:rPr>
              <a:t>ৎ </a:t>
            </a:r>
            <a:r>
              <a:rPr lang="en-US" sz="2400" b="1" dirty="0" err="1" smtClean="0">
                <a:solidFill>
                  <a:schemeClr val="tx1"/>
                </a:solidFill>
                <a:latin typeface="SutonnyOMJ" pitchFamily="2" charset="0"/>
                <a:cs typeface="SutonnyOMJ" pitchFamily="2" charset="0"/>
              </a:rPr>
              <a:t>মূল্যের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পরিমাণ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নির্ভর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a:t>
            </a:r>
            <a:r>
              <a:rPr lang="en-US" sz="2400" b="1" dirty="0" smtClean="0">
                <a:solidFill>
                  <a:schemeClr val="tx1"/>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smtClean="0">
                <a:solidFill>
                  <a:srgbClr val="00B0F0"/>
                </a:solidFill>
                <a:latin typeface="SutonnyOMJ" pitchFamily="2" charset="0"/>
                <a:cs typeface="SutonnyOMJ" pitchFamily="2" charset="0"/>
              </a:rPr>
              <a:t>২২. </a:t>
            </a:r>
            <a:r>
              <a:rPr lang="en-US" sz="2400" b="1" dirty="0" err="1" smtClean="0">
                <a:solidFill>
                  <a:srgbClr val="00B0F0"/>
                </a:solidFill>
                <a:latin typeface="SutonnyOMJ" pitchFamily="2" charset="0"/>
                <a:cs typeface="SutonnyOMJ" pitchFamily="2" charset="0"/>
              </a:rPr>
              <a:t>বাট্টা</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হার</a:t>
            </a:r>
            <a:r>
              <a:rPr lang="en-US" sz="2400" b="1" dirty="0" smtClean="0">
                <a:solidFill>
                  <a:srgbClr val="00B0F0"/>
                </a:solidFill>
                <a:latin typeface="SutonnyOMJ" pitchFamily="2" charset="0"/>
                <a:cs typeface="SutonnyOMJ" pitchFamily="2" charset="0"/>
              </a:rPr>
              <a:t> </a:t>
            </a:r>
            <a:r>
              <a:rPr lang="en-US" sz="2400" b="1" dirty="0" err="1" smtClean="0">
                <a:solidFill>
                  <a:srgbClr val="00B0F0"/>
                </a:solidFill>
                <a:latin typeface="SutonnyOMJ" pitchFamily="2" charset="0"/>
                <a:cs typeface="SutonnyOMJ" pitchFamily="2" charset="0"/>
              </a:rPr>
              <a:t>কী</a:t>
            </a:r>
            <a:r>
              <a:rPr lang="en-US" sz="2400" b="1" dirty="0" smtClean="0">
                <a:solidFill>
                  <a:srgbClr val="00B0F0"/>
                </a:solidFill>
                <a:latin typeface="SutonnyOMJ" pitchFamily="2" charset="0"/>
                <a:cs typeface="SutonnyOMJ" pitchFamily="2" charset="0"/>
              </a:rPr>
              <a:t>?</a:t>
            </a:r>
            <a:r>
              <a:rPr lang="en-US" sz="2400" dirty="0" smtClean="0">
                <a:solidFill>
                  <a:schemeClr val="tx1"/>
                </a:solidFill>
                <a:latin typeface="SutonnyOMJ" pitchFamily="2" charset="0"/>
                <a:cs typeface="SutonnyOMJ" pitchFamily="2" charset="0"/>
              </a:rPr>
              <a:t/>
            </a:r>
            <a:br>
              <a:rPr lang="en-US" sz="2400" dirty="0" smtClean="0">
                <a:solidFill>
                  <a:schemeClr val="tx1"/>
                </a:solidFill>
                <a:latin typeface="SutonnyOMJ" pitchFamily="2" charset="0"/>
                <a:cs typeface="SutonnyOMJ" pitchFamily="2" charset="0"/>
              </a:rPr>
            </a:br>
            <a:r>
              <a:rPr lang="en-US" sz="2400" b="1" dirty="0" err="1" smtClean="0">
                <a:solidFill>
                  <a:schemeClr val="tx1"/>
                </a:solidFill>
                <a:latin typeface="SutonnyOMJ" pitchFamily="2" charset="0"/>
                <a:cs typeface="SutonnyOMJ" pitchFamily="2" charset="0"/>
              </a:rPr>
              <a:t>উত্তর</a:t>
            </a:r>
            <a:r>
              <a:rPr lang="en-US" sz="2400" b="1" dirty="0" smtClean="0">
                <a:solidFill>
                  <a:schemeClr val="tx1"/>
                </a:solidFill>
                <a:latin typeface="SutonnyOMJ" pitchFamily="2" charset="0"/>
                <a:cs typeface="SutonnyOMJ" pitchFamily="2" charset="0"/>
              </a:rPr>
              <a:t> : </a:t>
            </a:r>
            <a:r>
              <a:rPr lang="en-US" sz="2400" b="1" dirty="0" err="1" smtClean="0">
                <a:solidFill>
                  <a:schemeClr val="tx1"/>
                </a:solidFill>
                <a:latin typeface="SutonnyOMJ" pitchFamily="2" charset="0"/>
                <a:cs typeface="SutonnyOMJ" pitchFamily="2" charset="0"/>
              </a:rPr>
              <a:t>নগদ</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প্রবাহ</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নির্ধারণের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সেগুলোকে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নগদ</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মূল্যে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রূপান্তরের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বাট্টা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বলে</a:t>
            </a:r>
            <a:r>
              <a:rPr lang="en-US" sz="2400" b="1" dirty="0" smtClean="0">
                <a:solidFill>
                  <a:schemeClr val="tx1"/>
                </a:solidFill>
                <a:latin typeface="SutonnyOMJ" pitchFamily="2" charset="0"/>
                <a:cs typeface="SutonnyOMJ" pitchFamily="2" charset="0"/>
              </a:rPr>
              <a:t>।</a:t>
            </a:r>
            <a:r>
              <a:rPr lang="en-US" sz="2400" dirty="0" smtClean="0">
                <a:latin typeface="SutonnyOMJ" pitchFamily="2" charset="0"/>
                <a:cs typeface="SutonnyOMJ" pitchFamily="2" charset="0"/>
              </a:rPr>
              <a:t/>
            </a:r>
            <a:br>
              <a:rPr lang="en-US" sz="2400" dirty="0" smtClean="0">
                <a:latin typeface="SutonnyOMJ" pitchFamily="2" charset="0"/>
                <a:cs typeface="SutonnyOMJ" pitchFamily="2" charset="0"/>
              </a:rPr>
            </a:br>
            <a:r>
              <a:rPr lang="en-US" dirty="0" smtClean="0"/>
              <a:t/>
            </a:r>
            <a:br>
              <a:rPr lang="en-US" dirty="0" smtClean="0"/>
            </a:b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458200" cy="6172200"/>
          </a:xfrm>
        </p:spPr>
        <p:txBody>
          <a:bodyPr/>
          <a:lstStyle/>
          <a:p>
            <a:r>
              <a:rPr lang="en-US" sz="2400" b="1" dirty="0" smtClean="0">
                <a:solidFill>
                  <a:schemeClr val="tx1"/>
                </a:solidFill>
                <a:latin typeface="SutonnyOMJ" pitchFamily="2" charset="0"/>
                <a:cs typeface="SutonnyOMJ" pitchFamily="2" charset="0"/>
              </a:rPr>
              <a:t>২৩. </a:t>
            </a:r>
            <a:r>
              <a:rPr lang="en-US" sz="2400" b="1" dirty="0" err="1" smtClean="0">
                <a:solidFill>
                  <a:schemeClr val="tx1"/>
                </a:solidFill>
                <a:latin typeface="SutonnyOMJ" pitchFamily="2" charset="0"/>
                <a:cs typeface="SutonnyOMJ" pitchFamily="2" charset="0"/>
              </a:rPr>
              <a:t>আর্থিক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ঝুঁকি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ব্যবসায়ের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দায়</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পরিশোধের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অক্ষমতা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থেকে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যে</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ঝুঁকির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সৃষ্টি</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হয়</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তাকে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আর্থিক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ঝুঁকি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বলে</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২৪</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ব্যবসায়ের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প্রতিটি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সিদ্ধান্তের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সঙ্গেই</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অর্থের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ধরনের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প্রবাহ</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জড়িত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থাকে</a:t>
            </a:r>
            <a:r>
              <a:rPr lang="en-US" sz="2400" b="1" dirty="0" smtClean="0">
                <a:solidFill>
                  <a:schemeClr val="tx1"/>
                </a:solidFill>
                <a:latin typeface="SutonnyOMJ" pitchFamily="2" charset="0"/>
                <a:cs typeface="SutonnyOMJ" pitchFamily="2" charset="0"/>
              </a:rPr>
              <a:t>? </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নগদ</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প্রবাহ</a:t>
            </a:r>
            <a:r>
              <a:rPr lang="en-US" sz="2400" b="1" dirty="0" smtClean="0">
                <a:solidFill>
                  <a:srgbClr val="FFFF00"/>
                </a:solidFill>
                <a:latin typeface="SutonnyOMJ" pitchFamily="2" charset="0"/>
                <a:cs typeface="SutonnyOMJ" pitchFamily="2" charset="0"/>
              </a:rPr>
              <a:t>।</a:t>
            </a:r>
            <a:r>
              <a:rPr lang="en-US" sz="2400" b="1" dirty="0" smtClean="0">
                <a:solidFill>
                  <a:srgbClr val="FFFF00"/>
                </a:solidFill>
                <a:latin typeface="SutonnyOMJ" pitchFamily="2" charset="0"/>
                <a:cs typeface="SutonnyOMJ" pitchFamily="2" charset="0"/>
              </a:rPr>
              <a:t> </a:t>
            </a:r>
            <a:r>
              <a:rPr lang="en-US" sz="2400" b="1" dirty="0" smtClean="0">
                <a:solidFill>
                  <a:srgbClr val="FFFF00"/>
                </a:solidFill>
                <a:latin typeface="SutonnyOMJ" pitchFamily="2" charset="0"/>
                <a:cs typeface="SutonnyOMJ" pitchFamily="2" charset="0"/>
              </a:rPr>
              <a:t/>
            </a:r>
            <a:br>
              <a:rPr lang="en-US" sz="2400" b="1"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২৫</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ব্যবসায়কে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ধরনের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কর্মকাণ্ড</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বলা</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 </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ব্যবসায়কে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অর্থনৈতিক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কর্মকাণ্ড</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বলা</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হয়</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২৬. </a:t>
            </a:r>
            <a:r>
              <a:rPr lang="en-US" sz="2400" b="1" dirty="0" err="1" smtClean="0">
                <a:solidFill>
                  <a:schemeClr val="tx1"/>
                </a:solidFill>
                <a:latin typeface="SutonnyOMJ" pitchFamily="2" charset="0"/>
                <a:cs typeface="SutonnyOMJ" pitchFamily="2" charset="0"/>
              </a:rPr>
              <a:t>ভবিষ্য</a:t>
            </a:r>
            <a:r>
              <a:rPr lang="en-US" sz="2400" b="1" dirty="0" smtClean="0">
                <a:solidFill>
                  <a:schemeClr val="tx1"/>
                </a:solidFill>
                <a:latin typeface="SutonnyOMJ" pitchFamily="2" charset="0"/>
                <a:cs typeface="SutonnyOMJ" pitchFamily="2" charset="0"/>
              </a:rPr>
              <a:t>ৎ </a:t>
            </a:r>
            <a:r>
              <a:rPr lang="en-US" sz="2400" b="1" dirty="0" err="1" smtClean="0">
                <a:solidFill>
                  <a:schemeClr val="tx1"/>
                </a:solidFill>
                <a:latin typeface="SutonnyOMJ" pitchFamily="2" charset="0"/>
                <a:cs typeface="SutonnyOMJ" pitchFamily="2" charset="0"/>
              </a:rPr>
              <a:t>মূল্য</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জানা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থাকলে</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কোনটি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যায়</a:t>
            </a:r>
            <a:r>
              <a:rPr lang="en-US" sz="2400" b="1" dirty="0" smtClean="0">
                <a:solidFill>
                  <a:schemeClr val="tx1"/>
                </a:solidFill>
                <a:latin typeface="SutonnyOMJ" pitchFamily="2" charset="0"/>
                <a:cs typeface="SutonnyOMJ" pitchFamily="2" charset="0"/>
              </a:rPr>
              <a:t>? </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বর্তমান</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মূল্য</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২৭. </a:t>
            </a:r>
            <a:r>
              <a:rPr lang="en-US" sz="2400" b="1" dirty="0" err="1" smtClean="0">
                <a:solidFill>
                  <a:schemeClr val="tx1"/>
                </a:solidFill>
                <a:latin typeface="SutonnyOMJ" pitchFamily="2" charset="0"/>
                <a:cs typeface="SutonnyOMJ" pitchFamily="2" charset="0"/>
              </a:rPr>
              <a:t>বাট্টাকরণ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কীসের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বিপরীত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প্রক্রিয়া</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বাট্টাকরণ</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হল</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চক্রবৃদ্ধিকরণের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বিপরীত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প্রক্রিয়া</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২৮. </a:t>
            </a:r>
            <a:r>
              <a:rPr lang="en-US" sz="2400" b="1" dirty="0" err="1" smtClean="0">
                <a:solidFill>
                  <a:schemeClr val="tx1"/>
                </a:solidFill>
                <a:latin typeface="SutonnyOMJ" pitchFamily="2" charset="0"/>
                <a:cs typeface="SutonnyOMJ" pitchFamily="2" charset="0"/>
              </a:rPr>
              <a:t>ঋণ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নেয়ার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পূর্বে</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যাচাই</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করতে</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ঋণ</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নেয়ার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পূর্বে</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পরিশোধ</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ক্ষমতা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যাচাই</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করতে</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হয়</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২৯. </a:t>
            </a:r>
            <a:r>
              <a:rPr lang="en-US" sz="2400" b="1" dirty="0" err="1" smtClean="0">
                <a:solidFill>
                  <a:schemeClr val="tx1"/>
                </a:solidFill>
                <a:latin typeface="SutonnyOMJ" pitchFamily="2" charset="0"/>
                <a:cs typeface="SutonnyOMJ" pitchFamily="2" charset="0"/>
              </a:rPr>
              <a:t>কোনটি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পরিশোধ</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বাধ্যতামূলক</a:t>
            </a:r>
            <a:r>
              <a:rPr lang="en-US" sz="2400" b="1" dirty="0" smtClean="0">
                <a:solidFill>
                  <a:schemeClr val="tx1"/>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ঋণের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টাকা</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পরিশোধ</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করা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বাধ্যতামূলক</a:t>
            </a:r>
            <a:r>
              <a:rPr lang="en-US" sz="2400" b="1" dirty="0" smtClean="0">
                <a:solidFill>
                  <a:srgbClr val="FFFF00"/>
                </a:solidFill>
                <a:latin typeface="SutonnyOMJ" pitchFamily="2" charset="0"/>
                <a:cs typeface="SutonnyOMJ" pitchFamily="2" charset="0"/>
              </a:rPr>
              <a:t>।</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smtClean="0">
                <a:solidFill>
                  <a:schemeClr val="tx1"/>
                </a:solidFill>
                <a:latin typeface="SutonnyOMJ" pitchFamily="2" charset="0"/>
                <a:cs typeface="SutonnyOMJ" pitchFamily="2" charset="0"/>
              </a:rPr>
              <a:t>৩০. </a:t>
            </a:r>
            <a:r>
              <a:rPr lang="en-US" sz="2400" b="1" dirty="0" err="1" smtClean="0">
                <a:solidFill>
                  <a:schemeClr val="tx1"/>
                </a:solidFill>
                <a:latin typeface="SutonnyOMJ" pitchFamily="2" charset="0"/>
                <a:cs typeface="SutonnyOMJ" pitchFamily="2" charset="0"/>
              </a:rPr>
              <a:t>বাট্টাকরণ</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প্রক্রিয়ায়</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অর্থের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কোন</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মূল্যকে</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ভাগ</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করা</a:t>
            </a:r>
            <a:r>
              <a:rPr lang="en-US" sz="2400" b="1" dirty="0" smtClean="0">
                <a:solidFill>
                  <a:schemeClr val="tx1"/>
                </a:solidFill>
                <a:latin typeface="SutonnyOMJ" pitchFamily="2" charset="0"/>
                <a:cs typeface="SutonnyOMJ" pitchFamily="2" charset="0"/>
              </a:rPr>
              <a:t> </a:t>
            </a:r>
            <a:r>
              <a:rPr lang="en-US" sz="2400" b="1" dirty="0" err="1" smtClean="0">
                <a:solidFill>
                  <a:schemeClr val="tx1"/>
                </a:solidFill>
                <a:latin typeface="SutonnyOMJ" pitchFamily="2" charset="0"/>
                <a:cs typeface="SutonnyOMJ" pitchFamily="2" charset="0"/>
              </a:rPr>
              <a:t>হয়</a:t>
            </a:r>
            <a:r>
              <a:rPr lang="en-US" sz="2400" b="1" dirty="0" smtClean="0">
                <a:solidFill>
                  <a:schemeClr val="tx1"/>
                </a:solidFill>
                <a:latin typeface="SutonnyOMJ" pitchFamily="2" charset="0"/>
                <a:cs typeface="SutonnyOMJ" pitchFamily="2" charset="0"/>
              </a:rPr>
              <a:t>? </a:t>
            </a:r>
            <a:r>
              <a:rPr lang="en-US" sz="2400" dirty="0" smtClean="0">
                <a:solidFill>
                  <a:srgbClr val="FFFF00"/>
                </a:solidFill>
                <a:latin typeface="SutonnyOMJ" pitchFamily="2" charset="0"/>
                <a:cs typeface="SutonnyOMJ" pitchFamily="2" charset="0"/>
              </a:rPr>
              <a:t/>
            </a:r>
            <a:br>
              <a:rPr lang="en-US" sz="2400" dirty="0" smtClean="0">
                <a:solidFill>
                  <a:srgbClr val="FFFF00"/>
                </a:solidFill>
                <a:latin typeface="SutonnyOMJ" pitchFamily="2" charset="0"/>
                <a:cs typeface="SutonnyOMJ" pitchFamily="2" charset="0"/>
              </a:rPr>
            </a:br>
            <a:r>
              <a:rPr lang="en-US" sz="2400" b="1" dirty="0" err="1" smtClean="0">
                <a:solidFill>
                  <a:srgbClr val="FFFF00"/>
                </a:solidFill>
                <a:latin typeface="SutonnyOMJ" pitchFamily="2" charset="0"/>
                <a:cs typeface="SutonnyOMJ" pitchFamily="2" charset="0"/>
              </a:rPr>
              <a:t>উত্তর</a:t>
            </a:r>
            <a:r>
              <a:rPr lang="en-US" sz="2400" b="1" dirty="0" smtClean="0">
                <a:solidFill>
                  <a:srgbClr val="FFFF00"/>
                </a:solidFill>
                <a:latin typeface="SutonnyOMJ" pitchFamily="2" charset="0"/>
                <a:cs typeface="SutonnyOMJ" pitchFamily="2" charset="0"/>
              </a:rPr>
              <a:t> : </a:t>
            </a:r>
            <a:r>
              <a:rPr lang="en-US" sz="2400" b="1" dirty="0" err="1" smtClean="0">
                <a:solidFill>
                  <a:srgbClr val="FFFF00"/>
                </a:solidFill>
                <a:latin typeface="SutonnyOMJ" pitchFamily="2" charset="0"/>
                <a:cs typeface="SutonnyOMJ" pitchFamily="2" charset="0"/>
              </a:rPr>
              <a:t>অর্থের</a:t>
            </a:r>
            <a:r>
              <a:rPr lang="en-US" sz="2400" b="1" dirty="0" smtClean="0">
                <a:solidFill>
                  <a:srgbClr val="FFFF00"/>
                </a:solidFill>
                <a:latin typeface="SutonnyOMJ" pitchFamily="2" charset="0"/>
                <a:cs typeface="SutonnyOMJ" pitchFamily="2" charset="0"/>
              </a:rPr>
              <a:t> </a:t>
            </a:r>
            <a:r>
              <a:rPr lang="en-US" sz="2400" b="1" dirty="0" err="1" smtClean="0">
                <a:solidFill>
                  <a:srgbClr val="FFFF00"/>
                </a:solidFill>
                <a:latin typeface="SutonnyOMJ" pitchFamily="2" charset="0"/>
                <a:cs typeface="SutonnyOMJ" pitchFamily="2" charset="0"/>
              </a:rPr>
              <a:t>ভবিষ্য</a:t>
            </a:r>
            <a:r>
              <a:rPr lang="en-US" sz="2400" b="1" dirty="0" smtClean="0">
                <a:solidFill>
                  <a:srgbClr val="FFFF00"/>
                </a:solidFill>
                <a:latin typeface="SutonnyOMJ" pitchFamily="2" charset="0"/>
                <a:cs typeface="SutonnyOMJ" pitchFamily="2" charset="0"/>
              </a:rPr>
              <a:t>ৎ </a:t>
            </a:r>
            <a:r>
              <a:rPr lang="en-US" sz="2400" b="1" dirty="0" err="1" smtClean="0">
                <a:solidFill>
                  <a:srgbClr val="FFFF00"/>
                </a:solidFill>
                <a:latin typeface="SutonnyOMJ" pitchFamily="2" charset="0"/>
                <a:cs typeface="SutonnyOMJ" pitchFamily="2" charset="0"/>
              </a:rPr>
              <a:t>মূল্যকে</a:t>
            </a:r>
            <a:r>
              <a:rPr lang="en-US" sz="2400" b="1" dirty="0" smtClean="0">
                <a:solidFill>
                  <a:srgbClr val="FFFF00"/>
                </a:solidFill>
                <a:latin typeface="SutonnyOMJ" pitchFamily="2" charset="0"/>
                <a:cs typeface="SutonnyOMJ" pitchFamily="2" charset="0"/>
              </a:rPr>
              <a:t>।</a:t>
            </a:r>
            <a:r>
              <a:rPr lang="en-US" sz="2000" dirty="0" smtClean="0"/>
              <a:t/>
            </a:r>
            <a:br>
              <a:rPr lang="en-US" sz="2000" dirty="0" smtClean="0"/>
            </a:br>
            <a:endParaRPr lang="en-US" sz="20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478536"/>
          </a:xfrm>
        </p:spPr>
        <p:txBody>
          <a:bodyPr/>
          <a:lstStyle/>
          <a:p>
            <a:pPr algn="ctr"/>
            <a:r>
              <a:rPr lang="en-US" sz="2400" b="1" dirty="0" err="1" smtClean="0">
                <a:solidFill>
                  <a:srgbClr val="FFFF00"/>
                </a:solidFill>
                <a:latin typeface="Siyam Rupali" pitchFamily="2" charset="0"/>
                <a:cs typeface="Siyam Rupali" pitchFamily="2" charset="0"/>
              </a:rPr>
              <a:t>বাসার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কাজ</a:t>
            </a:r>
            <a:r>
              <a:rPr lang="en-US" sz="2400" b="1" dirty="0" smtClean="0">
                <a:solidFill>
                  <a:srgbClr val="FFFF00"/>
                </a:solidFill>
                <a:latin typeface="Siyam Rupali" pitchFamily="2" charset="0"/>
                <a:cs typeface="Siyam Rupali" pitchFamily="2" charset="0"/>
              </a:rPr>
              <a:t> ও </a:t>
            </a:r>
            <a:r>
              <a:rPr lang="en-US" sz="2400" b="1" dirty="0" err="1" smtClean="0">
                <a:solidFill>
                  <a:srgbClr val="FFFF00"/>
                </a:solidFill>
                <a:latin typeface="Siyam Rupali" pitchFamily="2" charset="0"/>
                <a:cs typeface="Siyam Rupali" pitchFamily="2" charset="0"/>
              </a:rPr>
              <a:t>নমুনা</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সৃজনশীল</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প্রশ্ন</a:t>
            </a:r>
            <a:r>
              <a:rPr lang="en-US" sz="2400" b="1" dirty="0" smtClean="0">
                <a:solidFill>
                  <a:srgbClr val="FFFF00"/>
                </a:solidFill>
                <a:latin typeface="Siyam Rupali" pitchFamily="2" charset="0"/>
                <a:cs typeface="Siyam Rupali" pitchFamily="2" charset="0"/>
              </a:rPr>
              <a:t> </a:t>
            </a:r>
            <a:endParaRPr lang="en-US" sz="2400" b="1" dirty="0">
              <a:solidFill>
                <a:srgbClr val="FFFF00"/>
              </a:solidFill>
              <a:latin typeface="Siyam Rupali" pitchFamily="2" charset="0"/>
              <a:cs typeface="Siyam Rupali" pitchFamily="2" charset="0"/>
            </a:endParaRPr>
          </a:p>
        </p:txBody>
      </p:sp>
      <p:pic>
        <p:nvPicPr>
          <p:cNvPr id="4" name="Content Placeholder 3" descr="29.jpg"/>
          <p:cNvPicPr>
            <a:picLocks noGrp="1" noChangeAspect="1"/>
          </p:cNvPicPr>
          <p:nvPr>
            <p:ph idx="1"/>
          </p:nvPr>
        </p:nvPicPr>
        <p:blipFill>
          <a:blip r:embed="rId2"/>
          <a:stretch>
            <a:fillRect/>
          </a:stretch>
        </p:blipFill>
        <p:spPr>
          <a:xfrm>
            <a:off x="1600200" y="533400"/>
            <a:ext cx="6172200" cy="632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478536"/>
          </a:xfrm>
        </p:spPr>
        <p:txBody>
          <a:bodyPr/>
          <a:lstStyle/>
          <a:p>
            <a:pPr algn="ctr"/>
            <a:r>
              <a:rPr lang="en-US" sz="2400" b="1" dirty="0" err="1" smtClean="0">
                <a:solidFill>
                  <a:srgbClr val="00B0F0"/>
                </a:solidFill>
                <a:latin typeface="Siyam Rupali" pitchFamily="2" charset="0"/>
                <a:cs typeface="Siyam Rupali" pitchFamily="2" charset="0"/>
              </a:rPr>
              <a:t>বাসার</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কাজ</a:t>
            </a:r>
            <a:r>
              <a:rPr lang="en-US" sz="2400" b="1" dirty="0" smtClean="0">
                <a:solidFill>
                  <a:srgbClr val="00B0F0"/>
                </a:solidFill>
                <a:latin typeface="Siyam Rupali" pitchFamily="2" charset="0"/>
                <a:cs typeface="Siyam Rupali" pitchFamily="2" charset="0"/>
              </a:rPr>
              <a:t> ও </a:t>
            </a:r>
            <a:r>
              <a:rPr lang="en-US" sz="2400" b="1" dirty="0" err="1" smtClean="0">
                <a:solidFill>
                  <a:srgbClr val="00B0F0"/>
                </a:solidFill>
                <a:latin typeface="Siyam Rupali" pitchFamily="2" charset="0"/>
                <a:cs typeface="Siyam Rupali" pitchFamily="2" charset="0"/>
              </a:rPr>
              <a:t>নমুনা</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বহুনির্বাচনী</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প্রশ্ন</a:t>
            </a:r>
            <a:r>
              <a:rPr lang="en-US" sz="2400" b="1" dirty="0" smtClean="0">
                <a:solidFill>
                  <a:srgbClr val="00B0F0"/>
                </a:solidFill>
                <a:latin typeface="Siyam Rupali" pitchFamily="2" charset="0"/>
                <a:cs typeface="Siyam Rupali" pitchFamily="2" charset="0"/>
              </a:rPr>
              <a:t> </a:t>
            </a:r>
            <a:endParaRPr lang="en-US" sz="2400" dirty="0">
              <a:solidFill>
                <a:srgbClr val="00B0F0"/>
              </a:solidFill>
              <a:latin typeface="Siyam Rupali" pitchFamily="2" charset="0"/>
              <a:cs typeface="Siyam Rupali" pitchFamily="2" charset="0"/>
            </a:endParaRPr>
          </a:p>
        </p:txBody>
      </p:sp>
      <p:pic>
        <p:nvPicPr>
          <p:cNvPr id="4" name="Content Placeholder 3" descr="28.jpg"/>
          <p:cNvPicPr>
            <a:picLocks noGrp="1" noChangeAspect="1"/>
          </p:cNvPicPr>
          <p:nvPr>
            <p:ph idx="1"/>
          </p:nvPr>
        </p:nvPicPr>
        <p:blipFill>
          <a:blip r:embed="rId2"/>
          <a:stretch>
            <a:fillRect/>
          </a:stretch>
        </p:blipFill>
        <p:spPr>
          <a:xfrm>
            <a:off x="1828801" y="685800"/>
            <a:ext cx="5715000" cy="601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62050"/>
          </a:xfrm>
        </p:spPr>
        <p:txBody>
          <a:bodyPr/>
          <a:lstStyle/>
          <a:p>
            <a:pPr algn="ctr"/>
            <a:r>
              <a:rPr lang="en-US" sz="2400" b="1" dirty="0" err="1" smtClean="0">
                <a:solidFill>
                  <a:srgbClr val="FFFF00"/>
                </a:solidFill>
                <a:latin typeface="Siyam Rupali" pitchFamily="2" charset="0"/>
                <a:cs typeface="Siyam Rupali" pitchFamily="2" charset="0"/>
              </a:rPr>
              <a:t>আশা</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করছি</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আজকের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ক্লাস</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তোমাদের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ভালো</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লেগেছে</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সাথে</a:t>
            </a:r>
            <a:r>
              <a:rPr lang="en-US" sz="2400" b="1" dirty="0" smtClean="0">
                <a:solidFill>
                  <a:srgbClr val="FFFF00"/>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অর্থের</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সময়</a:t>
            </a:r>
            <a:r>
              <a:rPr lang="en-US" sz="2400" b="1" dirty="0" smtClean="0">
                <a:solidFill>
                  <a:schemeClr val="tx1"/>
                </a:solidFill>
                <a:latin typeface="Siyam Rupali" pitchFamily="2" charset="0"/>
                <a:cs typeface="Siyam Rupali" pitchFamily="2" charset="0"/>
              </a:rPr>
              <a:t> </a:t>
            </a:r>
            <a:r>
              <a:rPr lang="en-US" sz="2400" b="1" dirty="0" err="1" smtClean="0">
                <a:solidFill>
                  <a:schemeClr val="tx1"/>
                </a:solidFill>
                <a:latin typeface="Siyam Rupali" pitchFamily="2" charset="0"/>
                <a:cs typeface="Siyam Rupali" pitchFamily="2" charset="0"/>
              </a:rPr>
              <a:t>মূল্য</a:t>
            </a:r>
            <a:r>
              <a:rPr lang="en-US" sz="2400" b="1" dirty="0" smtClean="0">
                <a:solidFill>
                  <a:schemeClr val="tx1"/>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সম্পর্কে</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বিস্তারিত</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জ্ঞান</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অর্জনে</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সক্ষম</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হয়েছ</a:t>
            </a:r>
            <a:r>
              <a:rPr lang="en-US" sz="2400" b="1" dirty="0" smtClean="0">
                <a:solidFill>
                  <a:srgbClr val="FFFF00"/>
                </a:solidFill>
                <a:latin typeface="Siyam Rupali" pitchFamily="2" charset="0"/>
                <a:cs typeface="Siyam Rupali" pitchFamily="2" charset="0"/>
              </a:rPr>
              <a:t> । </a:t>
            </a:r>
            <a:endParaRPr lang="en-US" sz="2400" b="1" dirty="0">
              <a:solidFill>
                <a:srgbClr val="FFFF00"/>
              </a:solidFill>
              <a:latin typeface="Siyam Rupali" pitchFamily="2" charset="0"/>
              <a:cs typeface="Siyam Rupali" pitchFamily="2" charset="0"/>
            </a:endParaRPr>
          </a:p>
        </p:txBody>
      </p:sp>
      <p:sp>
        <p:nvSpPr>
          <p:cNvPr id="3" name="Text Placeholder 2"/>
          <p:cNvSpPr>
            <a:spLocks noGrp="1"/>
          </p:cNvSpPr>
          <p:nvPr>
            <p:ph type="body" idx="2"/>
          </p:nvPr>
        </p:nvSpPr>
        <p:spPr>
          <a:xfrm>
            <a:off x="685800" y="1219200"/>
            <a:ext cx="3352800" cy="5334000"/>
          </a:xfrm>
        </p:spPr>
        <p:txBody>
          <a:bodyPr>
            <a:normAutofit/>
          </a:bodyPr>
          <a:lstStyle/>
          <a:p>
            <a:r>
              <a:rPr lang="en-US" sz="2400" b="1" dirty="0" err="1" smtClean="0">
                <a:solidFill>
                  <a:srgbClr val="00B0F0"/>
                </a:solidFill>
                <a:latin typeface="Siyam Rupali" pitchFamily="2" charset="0"/>
                <a:cs typeface="Siyam Rupali" pitchFamily="2" charset="0"/>
              </a:rPr>
              <a:t>তোমাদের</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সবার</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সু-স্বাস্থ্য</a:t>
            </a:r>
            <a:r>
              <a:rPr lang="en-US" sz="2400" b="1" dirty="0" smtClean="0">
                <a:solidFill>
                  <a:srgbClr val="00B0F0"/>
                </a:solidFill>
                <a:latin typeface="Siyam Rupali" pitchFamily="2" charset="0"/>
                <a:cs typeface="Siyam Rupali" pitchFamily="2" charset="0"/>
              </a:rPr>
              <a:t> ও </a:t>
            </a:r>
            <a:r>
              <a:rPr lang="en-US" sz="2400" b="1" dirty="0" err="1" smtClean="0">
                <a:solidFill>
                  <a:srgbClr val="00B0F0"/>
                </a:solidFill>
                <a:latin typeface="Siyam Rupali" pitchFamily="2" charset="0"/>
                <a:cs typeface="Siyam Rupali" pitchFamily="2" charset="0"/>
              </a:rPr>
              <a:t>দীর্ঘায়ু</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কামনা</a:t>
            </a:r>
            <a:r>
              <a:rPr lang="en-US" sz="2400" b="1" dirty="0" smtClean="0">
                <a:solidFill>
                  <a:srgbClr val="00B0F0"/>
                </a:solidFill>
                <a:latin typeface="Siyam Rupali" pitchFamily="2" charset="0"/>
                <a:cs typeface="Siyam Rupali" pitchFamily="2" charset="0"/>
              </a:rPr>
              <a:t> </a:t>
            </a:r>
            <a:r>
              <a:rPr lang="en-US" sz="2400" b="1" dirty="0" err="1" smtClean="0">
                <a:solidFill>
                  <a:srgbClr val="00B0F0"/>
                </a:solidFill>
                <a:latin typeface="Siyam Rupali" pitchFamily="2" charset="0"/>
                <a:cs typeface="Siyam Rupali" pitchFamily="2" charset="0"/>
              </a:rPr>
              <a:t>করছি</a:t>
            </a:r>
            <a:r>
              <a:rPr lang="en-US" sz="2400" b="1" dirty="0" smtClean="0">
                <a:solidFill>
                  <a:srgbClr val="00B0F0"/>
                </a:solidFill>
                <a:latin typeface="Siyam Rupali" pitchFamily="2" charset="0"/>
                <a:cs typeface="Siyam Rupali" pitchFamily="2" charset="0"/>
              </a:rPr>
              <a:t>। </a:t>
            </a:r>
          </a:p>
          <a:p>
            <a:endParaRPr lang="en-US" sz="2400" b="1" dirty="0" smtClean="0">
              <a:latin typeface="Siyam Rupali" pitchFamily="2" charset="0"/>
              <a:cs typeface="Siyam Rupali" pitchFamily="2" charset="0"/>
            </a:endParaRPr>
          </a:p>
          <a:p>
            <a:endParaRPr lang="en-US" sz="2400" b="1" dirty="0" smtClean="0">
              <a:latin typeface="Siyam Rupali" pitchFamily="2" charset="0"/>
              <a:cs typeface="Siyam Rupali" pitchFamily="2" charset="0"/>
            </a:endParaRPr>
          </a:p>
          <a:p>
            <a:pPr algn="ctr"/>
            <a:r>
              <a:rPr lang="en-US" sz="3200" b="1" dirty="0" err="1" smtClean="0">
                <a:solidFill>
                  <a:srgbClr val="FF0000"/>
                </a:solidFill>
                <a:latin typeface="Siyam Rupali" pitchFamily="2" charset="0"/>
                <a:cs typeface="Siyam Rupali" pitchFamily="2" charset="0"/>
              </a:rPr>
              <a:t>সবাইকে</a:t>
            </a:r>
            <a:r>
              <a:rPr lang="en-US" sz="3200" b="1" dirty="0" smtClean="0">
                <a:solidFill>
                  <a:srgbClr val="FF0000"/>
                </a:solidFill>
                <a:latin typeface="Siyam Rupali" pitchFamily="2" charset="0"/>
                <a:cs typeface="Siyam Rupali" pitchFamily="2" charset="0"/>
              </a:rPr>
              <a:t> </a:t>
            </a:r>
            <a:r>
              <a:rPr lang="en-US" sz="3200" b="1" dirty="0" err="1" smtClean="0">
                <a:solidFill>
                  <a:srgbClr val="FF0000"/>
                </a:solidFill>
                <a:latin typeface="Siyam Rupali" pitchFamily="2" charset="0"/>
                <a:cs typeface="Siyam Rupali" pitchFamily="2" charset="0"/>
              </a:rPr>
              <a:t>ধন্যবাদ</a:t>
            </a:r>
            <a:r>
              <a:rPr lang="en-US" sz="3200" b="1" dirty="0" smtClean="0">
                <a:solidFill>
                  <a:srgbClr val="FF0000"/>
                </a:solidFill>
                <a:latin typeface="Siyam Rupali" pitchFamily="2" charset="0"/>
                <a:cs typeface="Siyam Rupali" pitchFamily="2" charset="0"/>
              </a:rPr>
              <a:t>। </a:t>
            </a:r>
          </a:p>
          <a:p>
            <a:endParaRPr lang="en-US" sz="2400" b="1" dirty="0" smtClean="0">
              <a:latin typeface="Siyam Rupali" pitchFamily="2" charset="0"/>
              <a:cs typeface="Siyam Rupali" pitchFamily="2" charset="0"/>
            </a:endParaRPr>
          </a:p>
          <a:p>
            <a:endParaRPr lang="en-US" sz="2400" b="1" dirty="0" smtClean="0">
              <a:latin typeface="Siyam Rupali" pitchFamily="2" charset="0"/>
              <a:cs typeface="Siyam Rupali" pitchFamily="2" charset="0"/>
            </a:endParaRPr>
          </a:p>
          <a:p>
            <a:pPr algn="ctr"/>
            <a:r>
              <a:rPr lang="as-IN" sz="2400" b="1" dirty="0" smtClean="0">
                <a:solidFill>
                  <a:srgbClr val="FFFF00"/>
                </a:solidFill>
                <a:latin typeface="Siyam Rupali" pitchFamily="2" charset="0"/>
                <a:cs typeface="Siyam Rupali" pitchFamily="2" charset="0"/>
              </a:rPr>
              <a:t>আসসালামুয়ালাইকুম </a:t>
            </a:r>
            <a:r>
              <a:rPr lang="as-IN" sz="2400" b="1" dirty="0" smtClean="0">
                <a:solidFill>
                  <a:srgbClr val="FFFF00"/>
                </a:solidFill>
                <a:latin typeface="Siyam Rupali" pitchFamily="2" charset="0"/>
                <a:cs typeface="Siyam Rupali" pitchFamily="2" charset="0"/>
              </a:rPr>
              <a:t>ওয়া রহমাতুল্লাহি ওয়া বারাকাতুহু</a:t>
            </a:r>
            <a:endParaRPr lang="en-US" sz="2400" b="1" dirty="0">
              <a:solidFill>
                <a:srgbClr val="FFFF00"/>
              </a:solidFill>
              <a:latin typeface="Siyam Rupali" pitchFamily="2" charset="0"/>
              <a:cs typeface="Siyam Rupali" pitchFamily="2" charset="0"/>
            </a:endParaRPr>
          </a:p>
        </p:txBody>
      </p:sp>
      <p:pic>
        <p:nvPicPr>
          <p:cNvPr id="5" name="Content Placeholder 4" descr="Screen-Shot-2019-11-08-at-9.50.29-PM.png"/>
          <p:cNvPicPr>
            <a:picLocks noGrp="1" noChangeAspect="1"/>
          </p:cNvPicPr>
          <p:nvPr>
            <p:ph sz="half" idx="1"/>
          </p:nvPr>
        </p:nvPicPr>
        <p:blipFill>
          <a:blip r:embed="rId2"/>
          <a:stretch>
            <a:fillRect/>
          </a:stretch>
        </p:blipFill>
        <p:spPr>
          <a:xfrm>
            <a:off x="4038600" y="1143000"/>
            <a:ext cx="4800600" cy="541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248400" y="228600"/>
            <a:ext cx="2590800" cy="5745480"/>
          </a:xfrm>
        </p:spPr>
        <p:txBody>
          <a:bodyPr/>
          <a:lstStyle/>
          <a:p>
            <a:pPr algn="ctr"/>
            <a:r>
              <a:rPr lang="en-US" sz="3200" b="1" dirty="0" err="1" smtClean="0">
                <a:solidFill>
                  <a:srgbClr val="FFFF00"/>
                </a:solidFill>
                <a:latin typeface="Siyam Rupali" pitchFamily="2" charset="0"/>
                <a:cs typeface="Siyam Rupali" pitchFamily="2" charset="0"/>
              </a:rPr>
              <a:t>আজকের</a:t>
            </a:r>
            <a:r>
              <a:rPr lang="en-US" sz="3200" b="1" dirty="0" smtClean="0">
                <a:solidFill>
                  <a:srgbClr val="FFFF00"/>
                </a:solidFill>
                <a:latin typeface="Siyam Rupali" pitchFamily="2" charset="0"/>
                <a:cs typeface="Siyam Rupali" pitchFamily="2" charset="0"/>
              </a:rPr>
              <a:t> </a:t>
            </a:r>
            <a:r>
              <a:rPr lang="en-US" sz="3200" b="1" dirty="0" err="1" smtClean="0">
                <a:solidFill>
                  <a:srgbClr val="FFFF00"/>
                </a:solidFill>
                <a:latin typeface="Siyam Rupali" pitchFamily="2" charset="0"/>
                <a:cs typeface="Siyam Rupali" pitchFamily="2" charset="0"/>
              </a:rPr>
              <a:t>আলোচনার</a:t>
            </a:r>
            <a:r>
              <a:rPr lang="en-US" sz="3200" b="1" dirty="0" smtClean="0">
                <a:solidFill>
                  <a:srgbClr val="FFFF00"/>
                </a:solidFill>
                <a:latin typeface="Siyam Rupali" pitchFamily="2" charset="0"/>
                <a:cs typeface="Siyam Rupali" pitchFamily="2" charset="0"/>
              </a:rPr>
              <a:t> </a:t>
            </a:r>
            <a:r>
              <a:rPr lang="en-US" sz="3200" b="1" dirty="0" err="1" smtClean="0">
                <a:solidFill>
                  <a:srgbClr val="FFFF00"/>
                </a:solidFill>
                <a:latin typeface="Siyam Rupali" pitchFamily="2" charset="0"/>
                <a:cs typeface="Siyam Rupali" pitchFamily="2" charset="0"/>
              </a:rPr>
              <a:t>বিষয়</a:t>
            </a:r>
            <a:r>
              <a:rPr lang="en-US" sz="3200" b="1" dirty="0" smtClean="0">
                <a:solidFill>
                  <a:srgbClr val="FFFF00"/>
                </a:solidFill>
                <a:latin typeface="Siyam Rupali" pitchFamily="2" charset="0"/>
                <a:cs typeface="Siyam Rupali" pitchFamily="2" charset="0"/>
              </a:rPr>
              <a:t> </a:t>
            </a:r>
          </a:p>
          <a:p>
            <a:pPr algn="ctr"/>
            <a:r>
              <a:rPr lang="en-US" sz="2400" b="1" dirty="0" err="1" smtClean="0">
                <a:solidFill>
                  <a:srgbClr val="00B050"/>
                </a:solidFill>
                <a:latin typeface="Siyam Rupali" pitchFamily="2" charset="0"/>
                <a:cs typeface="Siyam Rupali" pitchFamily="2" charset="0"/>
              </a:rPr>
              <a:t>ফিন্যান্স</a:t>
            </a:r>
            <a:r>
              <a:rPr lang="en-US" sz="2400" b="1" dirty="0" smtClean="0">
                <a:solidFill>
                  <a:srgbClr val="00B050"/>
                </a:solidFill>
                <a:latin typeface="Siyam Rupali" pitchFamily="2" charset="0"/>
                <a:cs typeface="Siyam Rupali" pitchFamily="2" charset="0"/>
              </a:rPr>
              <a:t> ও </a:t>
            </a:r>
            <a:r>
              <a:rPr lang="en-US" sz="2400" b="1" dirty="0" err="1" smtClean="0">
                <a:solidFill>
                  <a:srgbClr val="00B050"/>
                </a:solidFill>
                <a:latin typeface="Siyam Rupali" pitchFamily="2" charset="0"/>
                <a:cs typeface="Siyam Rupali" pitchFamily="2" charset="0"/>
              </a:rPr>
              <a:t>ব্যাংকিং</a:t>
            </a:r>
            <a:r>
              <a:rPr lang="en-US" sz="2400" b="1" dirty="0" smtClean="0">
                <a:solidFill>
                  <a:srgbClr val="00B050"/>
                </a:solidFill>
                <a:latin typeface="Siyam Rupali" pitchFamily="2" charset="0"/>
                <a:cs typeface="Siyam Rupali" pitchFamily="2" charset="0"/>
              </a:rPr>
              <a:t> </a:t>
            </a:r>
          </a:p>
          <a:p>
            <a:pPr algn="ctr"/>
            <a:r>
              <a:rPr lang="en-US" sz="2400" b="1" dirty="0" smtClean="0">
                <a:latin typeface="Siyam Rupali" pitchFamily="2" charset="0"/>
                <a:cs typeface="Siyam Rupali" pitchFamily="2" charset="0"/>
              </a:rPr>
              <a:t>৩য় </a:t>
            </a:r>
            <a:r>
              <a:rPr lang="en-US" sz="2400" b="1" dirty="0" err="1" smtClean="0">
                <a:latin typeface="Siyam Rupali" pitchFamily="2" charset="0"/>
                <a:cs typeface="Siyam Rupali" pitchFamily="2" charset="0"/>
              </a:rPr>
              <a:t>অধ্যায়</a:t>
            </a:r>
            <a:r>
              <a:rPr lang="en-US" sz="2400" b="1" dirty="0" smtClean="0">
                <a:latin typeface="Siyam Rupali" pitchFamily="2" charset="0"/>
                <a:cs typeface="Siyam Rupali" pitchFamily="2" charset="0"/>
              </a:rPr>
              <a:t> </a:t>
            </a:r>
          </a:p>
          <a:p>
            <a:pPr algn="ctr"/>
            <a:r>
              <a:rPr lang="en-US" sz="2400" b="1" dirty="0" err="1" smtClean="0">
                <a:solidFill>
                  <a:schemeClr val="accent4">
                    <a:lumMod val="40000"/>
                    <a:lumOff val="60000"/>
                  </a:schemeClr>
                </a:solidFill>
                <a:latin typeface="Siyam Rupali" pitchFamily="2" charset="0"/>
                <a:cs typeface="Siyam Rupali" pitchFamily="2" charset="0"/>
              </a:rPr>
              <a:t>অর্থের</a:t>
            </a:r>
            <a:r>
              <a:rPr lang="en-US" sz="2400" b="1" dirty="0" smtClean="0">
                <a:solidFill>
                  <a:schemeClr val="accent4">
                    <a:lumMod val="40000"/>
                    <a:lumOff val="60000"/>
                  </a:schemeClr>
                </a:solidFill>
                <a:latin typeface="Siyam Rupali" pitchFamily="2" charset="0"/>
                <a:cs typeface="Siyam Rupali" pitchFamily="2" charset="0"/>
              </a:rPr>
              <a:t> </a:t>
            </a:r>
            <a:r>
              <a:rPr lang="en-US" sz="2400" b="1" dirty="0" err="1" smtClean="0">
                <a:solidFill>
                  <a:schemeClr val="accent4">
                    <a:lumMod val="40000"/>
                    <a:lumOff val="60000"/>
                  </a:schemeClr>
                </a:solidFill>
                <a:latin typeface="Siyam Rupali" pitchFamily="2" charset="0"/>
                <a:cs typeface="Siyam Rupali" pitchFamily="2" charset="0"/>
              </a:rPr>
              <a:t>সময়</a:t>
            </a:r>
            <a:r>
              <a:rPr lang="en-US" sz="2400" b="1" dirty="0" smtClean="0">
                <a:solidFill>
                  <a:schemeClr val="accent4">
                    <a:lumMod val="40000"/>
                    <a:lumOff val="60000"/>
                  </a:schemeClr>
                </a:solidFill>
                <a:latin typeface="Siyam Rupali" pitchFamily="2" charset="0"/>
                <a:cs typeface="Siyam Rupali" pitchFamily="2" charset="0"/>
              </a:rPr>
              <a:t> </a:t>
            </a:r>
            <a:r>
              <a:rPr lang="en-US" sz="2400" b="1" dirty="0" err="1" smtClean="0">
                <a:solidFill>
                  <a:schemeClr val="accent4">
                    <a:lumMod val="40000"/>
                    <a:lumOff val="60000"/>
                  </a:schemeClr>
                </a:solidFill>
                <a:latin typeface="Siyam Rupali" pitchFamily="2" charset="0"/>
                <a:cs typeface="Siyam Rupali" pitchFamily="2" charset="0"/>
              </a:rPr>
              <a:t>মূল্য</a:t>
            </a:r>
            <a:r>
              <a:rPr lang="en-US" sz="2400" b="1" dirty="0" smtClean="0">
                <a:solidFill>
                  <a:schemeClr val="accent4">
                    <a:lumMod val="40000"/>
                    <a:lumOff val="60000"/>
                  </a:schemeClr>
                </a:solidFill>
                <a:latin typeface="Siyam Rupali" pitchFamily="2" charset="0"/>
                <a:cs typeface="Siyam Rupali" pitchFamily="2" charset="0"/>
              </a:rPr>
              <a:t> </a:t>
            </a:r>
          </a:p>
          <a:p>
            <a:pPr algn="ctr"/>
            <a:r>
              <a:rPr lang="en-US" sz="4000" b="1" dirty="0" smtClean="0">
                <a:solidFill>
                  <a:srgbClr val="FF0000"/>
                </a:solidFill>
              </a:rPr>
              <a:t>Time Value Of Money </a:t>
            </a:r>
            <a:endParaRPr lang="en-US" sz="4000" b="1" dirty="0">
              <a:solidFill>
                <a:srgbClr val="FF0000"/>
              </a:solidFill>
            </a:endParaRPr>
          </a:p>
        </p:txBody>
      </p:sp>
      <p:pic>
        <p:nvPicPr>
          <p:cNvPr id="5" name="Content Placeholder 4" descr="rrrrr.jpg"/>
          <p:cNvPicPr>
            <a:picLocks noGrp="1" noChangeAspect="1"/>
          </p:cNvPicPr>
          <p:nvPr>
            <p:ph sz="half" idx="1"/>
          </p:nvPr>
        </p:nvPicPr>
        <p:blipFill>
          <a:blip r:embed="rId2"/>
          <a:stretch>
            <a:fillRect/>
          </a:stretch>
        </p:blipFill>
        <p:spPr>
          <a:xfrm>
            <a:off x="685800" y="457200"/>
            <a:ext cx="5076967" cy="5486400"/>
          </a:xfrm>
          <a:prstGeom prst="ellipse">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fff.jpg"/>
          <p:cNvPicPr>
            <a:picLocks noGrp="1" noChangeAspect="1"/>
          </p:cNvPicPr>
          <p:nvPr>
            <p:ph type="pic" idx="1"/>
          </p:nvPr>
        </p:nvPicPr>
        <p:blipFill>
          <a:blip r:embed="rId2"/>
          <a:stretch>
            <a:fillRect/>
          </a:stretch>
        </p:blipFill>
        <p:spPr>
          <a:xfrm>
            <a:off x="533400" y="457200"/>
            <a:ext cx="4385732" cy="563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 Placeholder 3"/>
          <p:cNvSpPr>
            <a:spLocks noGrp="1"/>
          </p:cNvSpPr>
          <p:nvPr>
            <p:ph type="body" sz="half" idx="2"/>
          </p:nvPr>
        </p:nvSpPr>
        <p:spPr>
          <a:xfrm>
            <a:off x="5105400" y="304800"/>
            <a:ext cx="3886200" cy="6248400"/>
          </a:xfrm>
        </p:spPr>
        <p:txBody>
          <a:bodyPr>
            <a:normAutofit fontScale="92500" lnSpcReduction="10000"/>
          </a:bodyPr>
          <a:lstStyle/>
          <a:p>
            <a:pPr algn="ctr"/>
            <a:r>
              <a:rPr lang="en-US" sz="2400" b="1" dirty="0" err="1" smtClean="0">
                <a:solidFill>
                  <a:srgbClr val="FFFF00"/>
                </a:solidFill>
                <a:latin typeface="Siyam Rupali" pitchFamily="2" charset="0"/>
                <a:cs typeface="Siyam Rupali" pitchFamily="2" charset="0"/>
              </a:rPr>
              <a:t>শুরুতেই</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এই</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অধ্যায়</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পাঠ</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শেষে</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তোমরা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জানতে</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পারবে</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শিখন</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ফল</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তা</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হল</a:t>
            </a:r>
            <a:r>
              <a:rPr lang="en-US" sz="2400" b="1" dirty="0" smtClean="0">
                <a:solidFill>
                  <a:srgbClr val="FFFF00"/>
                </a:solidFill>
                <a:latin typeface="Siyam Rupali" pitchFamily="2" charset="0"/>
                <a:cs typeface="Siyam Rupali" pitchFamily="2" charset="0"/>
              </a:rPr>
              <a:t>-</a:t>
            </a:r>
          </a:p>
          <a:p>
            <a:pPr algn="ctr"/>
            <a:endParaRPr lang="en-US" sz="2000" b="1" dirty="0" smtClean="0">
              <a:solidFill>
                <a:srgbClr val="FFFF00"/>
              </a:solidFill>
              <a:latin typeface="Siyam Rupali" pitchFamily="2" charset="0"/>
              <a:cs typeface="Siyam Rupali" pitchFamily="2" charset="0"/>
            </a:endParaRPr>
          </a:p>
          <a:p>
            <a:pPr algn="ctr"/>
            <a:endParaRPr lang="en-US" sz="1600" b="1" dirty="0" smtClean="0">
              <a:solidFill>
                <a:srgbClr val="7030A0"/>
              </a:solidFill>
              <a:latin typeface="Siyam Rupali" pitchFamily="2" charset="0"/>
              <a:cs typeface="Siyam Rupali" pitchFamily="2" charset="0"/>
            </a:endParaRPr>
          </a:p>
          <a:p>
            <a:pPr algn="ctr"/>
            <a:endParaRPr lang="en-US" sz="1600" b="1" dirty="0" smtClean="0">
              <a:solidFill>
                <a:srgbClr val="7030A0"/>
              </a:solidFill>
              <a:latin typeface="Siyam Rupali" pitchFamily="2" charset="0"/>
              <a:cs typeface="Siyam Rupali" pitchFamily="2" charset="0"/>
            </a:endParaRPr>
          </a:p>
          <a:p>
            <a:pPr>
              <a:buFont typeface="Arial" charset="0"/>
              <a:buChar char="•"/>
            </a:pPr>
            <a:r>
              <a:rPr lang="en-US" sz="2400" b="1" dirty="0" err="1" smtClean="0">
                <a:solidFill>
                  <a:schemeClr val="accent3"/>
                </a:solidFill>
                <a:latin typeface="Siyam Rupali" pitchFamily="2" charset="0"/>
                <a:cs typeface="Siyam Rupali" pitchFamily="2" charset="0"/>
              </a:rPr>
              <a:t>অর্থের</a:t>
            </a:r>
            <a:r>
              <a:rPr lang="en-US" sz="2400" b="1" dirty="0" smtClean="0">
                <a:solidFill>
                  <a:schemeClr val="accent3"/>
                </a:solidFill>
                <a:latin typeface="Siyam Rupali" pitchFamily="2" charset="0"/>
                <a:cs typeface="Siyam Rupali" pitchFamily="2" charset="0"/>
              </a:rPr>
              <a:t> </a:t>
            </a:r>
            <a:r>
              <a:rPr lang="en-US" sz="2400" b="1" dirty="0" err="1" smtClean="0">
                <a:solidFill>
                  <a:schemeClr val="accent3"/>
                </a:solidFill>
                <a:latin typeface="Siyam Rupali" pitchFamily="2" charset="0"/>
                <a:cs typeface="Siyam Rupali" pitchFamily="2" charset="0"/>
              </a:rPr>
              <a:t>সময়মূল্যের</a:t>
            </a:r>
            <a:r>
              <a:rPr lang="en-US" sz="2400" b="1" dirty="0" smtClean="0">
                <a:solidFill>
                  <a:schemeClr val="accent3"/>
                </a:solidFill>
                <a:latin typeface="Siyam Rupali" pitchFamily="2" charset="0"/>
                <a:cs typeface="Siyam Rupali" pitchFamily="2" charset="0"/>
              </a:rPr>
              <a:t> </a:t>
            </a:r>
            <a:r>
              <a:rPr lang="en-US" sz="2400" b="1" dirty="0" err="1" smtClean="0">
                <a:solidFill>
                  <a:schemeClr val="accent3"/>
                </a:solidFill>
                <a:latin typeface="Siyam Rupali" pitchFamily="2" charset="0"/>
                <a:cs typeface="Siyam Rupali" pitchFamily="2" charset="0"/>
              </a:rPr>
              <a:t>ধারনা</a:t>
            </a:r>
            <a:r>
              <a:rPr lang="en-US" sz="2400" b="1" dirty="0" smtClean="0">
                <a:solidFill>
                  <a:schemeClr val="accent3"/>
                </a:solidFill>
                <a:latin typeface="Siyam Rupali" pitchFamily="2" charset="0"/>
                <a:cs typeface="Siyam Rupali" pitchFamily="2" charset="0"/>
              </a:rPr>
              <a:t> </a:t>
            </a:r>
            <a:r>
              <a:rPr lang="en-US" sz="2400" b="1" dirty="0" err="1" smtClean="0">
                <a:solidFill>
                  <a:schemeClr val="accent3"/>
                </a:solidFill>
                <a:latin typeface="Siyam Rupali" pitchFamily="2" charset="0"/>
                <a:cs typeface="Siyam Rupali" pitchFamily="2" charset="0"/>
              </a:rPr>
              <a:t>ব্যাখ্যা</a:t>
            </a:r>
            <a:r>
              <a:rPr lang="en-US" sz="2400" b="1" dirty="0" smtClean="0">
                <a:solidFill>
                  <a:schemeClr val="accent3"/>
                </a:solidFill>
                <a:latin typeface="Siyam Rupali" pitchFamily="2" charset="0"/>
                <a:cs typeface="Siyam Rupali" pitchFamily="2" charset="0"/>
              </a:rPr>
              <a:t> </a:t>
            </a:r>
            <a:r>
              <a:rPr lang="en-US" sz="2400" b="1" dirty="0" err="1" smtClean="0">
                <a:solidFill>
                  <a:schemeClr val="accent3"/>
                </a:solidFill>
                <a:latin typeface="Siyam Rupali" pitchFamily="2" charset="0"/>
                <a:cs typeface="Siyam Rupali" pitchFamily="2" charset="0"/>
              </a:rPr>
              <a:t>করতে</a:t>
            </a:r>
            <a:r>
              <a:rPr lang="en-US" sz="2400" b="1" dirty="0" smtClean="0">
                <a:solidFill>
                  <a:schemeClr val="accent3"/>
                </a:solidFill>
                <a:latin typeface="Siyam Rupali" pitchFamily="2" charset="0"/>
                <a:cs typeface="Siyam Rupali" pitchFamily="2" charset="0"/>
              </a:rPr>
              <a:t> </a:t>
            </a:r>
            <a:r>
              <a:rPr lang="en-US" sz="2400" b="1" dirty="0" err="1" smtClean="0">
                <a:solidFill>
                  <a:schemeClr val="accent3"/>
                </a:solidFill>
                <a:latin typeface="Siyam Rupali" pitchFamily="2" charset="0"/>
                <a:cs typeface="Siyam Rupali" pitchFamily="2" charset="0"/>
              </a:rPr>
              <a:t>পারবে</a:t>
            </a:r>
            <a:r>
              <a:rPr lang="en-US" sz="2400" b="1" dirty="0" smtClean="0">
                <a:solidFill>
                  <a:schemeClr val="accent3"/>
                </a:solidFill>
                <a:latin typeface="Siyam Rupali" pitchFamily="2" charset="0"/>
                <a:cs typeface="Siyam Rupali" pitchFamily="2" charset="0"/>
              </a:rPr>
              <a:t>। </a:t>
            </a:r>
          </a:p>
          <a:p>
            <a:pPr>
              <a:buFont typeface="Arial" charset="0"/>
              <a:buChar char="•"/>
            </a:pPr>
            <a:endParaRPr lang="en-US" sz="2400" b="1" dirty="0" smtClean="0">
              <a:solidFill>
                <a:srgbClr val="FF0000"/>
              </a:solidFill>
              <a:latin typeface="Siyam Rupali" pitchFamily="2" charset="0"/>
              <a:cs typeface="Siyam Rupali" pitchFamily="2" charset="0"/>
            </a:endParaRPr>
          </a:p>
          <a:p>
            <a:pPr algn="just">
              <a:buFont typeface="Arial" charset="0"/>
              <a:buChar char="•"/>
            </a:pPr>
            <a:r>
              <a:rPr lang="en-US" sz="2400" b="1" dirty="0" err="1" smtClean="0">
                <a:solidFill>
                  <a:schemeClr val="accent3">
                    <a:lumMod val="20000"/>
                    <a:lumOff val="80000"/>
                  </a:schemeClr>
                </a:solidFill>
                <a:latin typeface="Siyam Rupali" pitchFamily="2" charset="0"/>
                <a:cs typeface="Siyam Rupali" pitchFamily="2" charset="0"/>
              </a:rPr>
              <a:t>অর্থের</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বর্তমান</a:t>
            </a:r>
            <a:r>
              <a:rPr lang="en-US" sz="2400" b="1" dirty="0" smtClean="0">
                <a:solidFill>
                  <a:schemeClr val="accent3">
                    <a:lumMod val="20000"/>
                    <a:lumOff val="80000"/>
                  </a:schemeClr>
                </a:solidFill>
                <a:latin typeface="Siyam Rupali" pitchFamily="2" charset="0"/>
                <a:cs typeface="Siyam Rupali" pitchFamily="2" charset="0"/>
              </a:rPr>
              <a:t> ও </a:t>
            </a:r>
            <a:r>
              <a:rPr lang="en-US" sz="2400" b="1" dirty="0" err="1" smtClean="0">
                <a:solidFill>
                  <a:schemeClr val="accent3">
                    <a:lumMod val="20000"/>
                    <a:lumOff val="80000"/>
                  </a:schemeClr>
                </a:solidFill>
                <a:latin typeface="Siyam Rupali" pitchFamily="2" charset="0"/>
                <a:cs typeface="Siyam Rupali" pitchFamily="2" charset="0"/>
              </a:rPr>
              <a:t>ভবিষ্য</a:t>
            </a:r>
            <a:r>
              <a:rPr lang="en-US" sz="2400" b="1" dirty="0" smtClean="0">
                <a:solidFill>
                  <a:schemeClr val="accent3">
                    <a:lumMod val="20000"/>
                    <a:lumOff val="80000"/>
                  </a:schemeClr>
                </a:solidFill>
                <a:latin typeface="Siyam Rupali" pitchFamily="2" charset="0"/>
                <a:cs typeface="Siyam Rupali" pitchFamily="2" charset="0"/>
              </a:rPr>
              <a:t>ৎ </a:t>
            </a:r>
            <a:r>
              <a:rPr lang="en-US" sz="2400" b="1" dirty="0" err="1" smtClean="0">
                <a:solidFill>
                  <a:schemeClr val="accent3">
                    <a:lumMod val="20000"/>
                    <a:lumOff val="80000"/>
                  </a:schemeClr>
                </a:solidFill>
                <a:latin typeface="Siyam Rupali" pitchFamily="2" charset="0"/>
                <a:cs typeface="Siyam Rupali" pitchFamily="2" charset="0"/>
              </a:rPr>
              <a:t>মূল্যের</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মধ্যে</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সম্পর্ক</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নির্ণয়</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করতে</a:t>
            </a:r>
            <a:r>
              <a:rPr lang="en-US" sz="2400" b="1" dirty="0" smtClean="0">
                <a:solidFill>
                  <a:schemeClr val="accent3">
                    <a:lumMod val="20000"/>
                    <a:lumOff val="80000"/>
                  </a:schemeClr>
                </a:solidFill>
                <a:latin typeface="Siyam Rupali" pitchFamily="2" charset="0"/>
                <a:cs typeface="Siyam Rupali" pitchFamily="2" charset="0"/>
              </a:rPr>
              <a:t> </a:t>
            </a:r>
            <a:r>
              <a:rPr lang="en-US" sz="2400" b="1" dirty="0" err="1" smtClean="0">
                <a:solidFill>
                  <a:schemeClr val="accent3">
                    <a:lumMod val="20000"/>
                    <a:lumOff val="80000"/>
                  </a:schemeClr>
                </a:solidFill>
                <a:latin typeface="Siyam Rupali" pitchFamily="2" charset="0"/>
                <a:cs typeface="Siyam Rupali" pitchFamily="2" charset="0"/>
              </a:rPr>
              <a:t>পারবে</a:t>
            </a:r>
            <a:r>
              <a:rPr lang="en-US" sz="2400" b="1" dirty="0" smtClean="0">
                <a:solidFill>
                  <a:schemeClr val="accent3">
                    <a:lumMod val="20000"/>
                    <a:lumOff val="80000"/>
                  </a:schemeClr>
                </a:solidFill>
                <a:latin typeface="Siyam Rupali" pitchFamily="2" charset="0"/>
                <a:cs typeface="Siyam Rupali" pitchFamily="2" charset="0"/>
              </a:rPr>
              <a:t>।</a:t>
            </a:r>
          </a:p>
          <a:p>
            <a:pPr>
              <a:buFont typeface="Arial" charset="0"/>
              <a:buChar char="•"/>
            </a:pPr>
            <a:r>
              <a:rPr lang="en-US" sz="2400" b="1" dirty="0" smtClean="0">
                <a:solidFill>
                  <a:srgbClr val="00B050"/>
                </a:solidFill>
                <a:latin typeface="Siyam Rupali" pitchFamily="2" charset="0"/>
                <a:cs typeface="Siyam Rupali" pitchFamily="2" charset="0"/>
              </a:rPr>
              <a:t> </a:t>
            </a:r>
          </a:p>
          <a:p>
            <a:pPr>
              <a:buFont typeface="Arial" charset="0"/>
              <a:buChar char="•"/>
            </a:pPr>
            <a:r>
              <a:rPr lang="en-US" sz="2400" b="1" dirty="0" err="1" smtClean="0">
                <a:solidFill>
                  <a:schemeClr val="accent6">
                    <a:lumMod val="60000"/>
                    <a:lumOff val="40000"/>
                  </a:schemeClr>
                </a:solidFill>
                <a:latin typeface="Siyam Rupali" pitchFamily="2" charset="0"/>
                <a:cs typeface="Siyam Rupali" pitchFamily="2" charset="0"/>
              </a:rPr>
              <a:t>প্রকৃত</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সুদের</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হার</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নির্ণয়</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করার</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পদ্ধতি</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অনুশীলন</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করতে</a:t>
            </a:r>
            <a:r>
              <a:rPr lang="en-US" sz="2400" b="1" dirty="0" smtClean="0">
                <a:solidFill>
                  <a:schemeClr val="accent6">
                    <a:lumMod val="60000"/>
                    <a:lumOff val="40000"/>
                  </a:schemeClr>
                </a:solidFill>
                <a:latin typeface="Siyam Rupali" pitchFamily="2" charset="0"/>
                <a:cs typeface="Siyam Rupali" pitchFamily="2" charset="0"/>
              </a:rPr>
              <a:t> </a:t>
            </a:r>
            <a:r>
              <a:rPr lang="en-US" sz="2400" b="1" dirty="0" err="1" smtClean="0">
                <a:solidFill>
                  <a:schemeClr val="accent6">
                    <a:lumMod val="60000"/>
                    <a:lumOff val="40000"/>
                  </a:schemeClr>
                </a:solidFill>
                <a:latin typeface="Siyam Rupali" pitchFamily="2" charset="0"/>
                <a:cs typeface="Siyam Rupali" pitchFamily="2" charset="0"/>
              </a:rPr>
              <a:t>পারবে</a:t>
            </a:r>
            <a:r>
              <a:rPr lang="en-US" sz="2400" b="1" dirty="0" smtClean="0">
                <a:solidFill>
                  <a:schemeClr val="accent6">
                    <a:lumMod val="60000"/>
                    <a:lumOff val="40000"/>
                  </a:schemeClr>
                </a:solidFill>
                <a:latin typeface="Siyam Rupali" pitchFamily="2" charset="0"/>
                <a:cs typeface="Siyam Rupali" pitchFamily="2" charset="0"/>
              </a:rPr>
              <a:t>। </a:t>
            </a:r>
          </a:p>
          <a:p>
            <a:pPr>
              <a:buFont typeface="Arial" charset="0"/>
              <a:buChar char="•"/>
            </a:pPr>
            <a:endParaRPr lang="en-US" sz="2400" b="1" dirty="0" smtClean="0">
              <a:solidFill>
                <a:srgbClr val="7030A0"/>
              </a:solidFill>
              <a:latin typeface="Siyam Rupali" pitchFamily="2" charset="0"/>
              <a:cs typeface="Siyam Rupali" pitchFamily="2" charset="0"/>
            </a:endParaRPr>
          </a:p>
          <a:p>
            <a:pPr>
              <a:buFont typeface="Arial" charset="0"/>
              <a:buChar char="•"/>
            </a:pPr>
            <a:r>
              <a:rPr lang="en-US" sz="2400" b="1" dirty="0" err="1" smtClean="0">
                <a:latin typeface="Siyam Rupali" pitchFamily="2" charset="0"/>
                <a:cs typeface="Siyam Rupali" pitchFamily="2" charset="0"/>
              </a:rPr>
              <a:t>ঋণের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কিস্তি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নির্ণয়</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করার</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পদ্ধতি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বিশ্লেষন</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করতে</a:t>
            </a:r>
            <a:r>
              <a:rPr lang="en-US" sz="2400" b="1" dirty="0" smtClean="0">
                <a:latin typeface="Siyam Rupali" pitchFamily="2" charset="0"/>
                <a:cs typeface="Siyam Rupali" pitchFamily="2" charset="0"/>
              </a:rPr>
              <a:t> </a:t>
            </a:r>
            <a:r>
              <a:rPr lang="en-US" sz="2400" b="1" dirty="0" err="1" smtClean="0">
                <a:latin typeface="Siyam Rupali" pitchFamily="2" charset="0"/>
                <a:cs typeface="Siyam Rupali" pitchFamily="2" charset="0"/>
              </a:rPr>
              <a:t>পারবে</a:t>
            </a:r>
            <a:r>
              <a:rPr lang="en-US" sz="2400" b="1" dirty="0" smtClean="0">
                <a:latin typeface="Siyam Rupali" pitchFamily="2" charset="0"/>
                <a:cs typeface="Siyam Rupali" pitchFamily="2" charset="0"/>
              </a:rPr>
              <a:t>। </a:t>
            </a:r>
          </a:p>
          <a:p>
            <a:pPr>
              <a:buFont typeface="Arial" charset="0"/>
              <a:buChar char="•"/>
            </a:pPr>
            <a:endParaRPr lang="en-US" sz="2400" b="1" dirty="0" smtClean="0">
              <a:latin typeface="Siyam Rupali" pitchFamily="2" charset="0"/>
              <a:cs typeface="Siyam Rupali" pitchFamily="2" charset="0"/>
            </a:endParaRPr>
          </a:p>
          <a:p>
            <a:pPr>
              <a:buFont typeface="Arial" charset="0"/>
              <a:buChar char="•"/>
            </a:pPr>
            <a:r>
              <a:rPr lang="en-US" sz="2400" b="1" dirty="0" err="1" smtClean="0">
                <a:solidFill>
                  <a:srgbClr val="FFFF00"/>
                </a:solidFill>
                <a:latin typeface="Siyam Rupali" pitchFamily="2" charset="0"/>
                <a:cs typeface="Siyam Rupali" pitchFamily="2" charset="0"/>
              </a:rPr>
              <a:t>সঞ্চয়</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স্কিমের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ভবিষ্য</a:t>
            </a:r>
            <a:r>
              <a:rPr lang="en-US" sz="2400" b="1" dirty="0" smtClean="0">
                <a:solidFill>
                  <a:srgbClr val="FFFF00"/>
                </a:solidFill>
                <a:latin typeface="Siyam Rupali" pitchFamily="2" charset="0"/>
                <a:cs typeface="Siyam Rupali" pitchFamily="2" charset="0"/>
              </a:rPr>
              <a:t>ৎ </a:t>
            </a:r>
            <a:r>
              <a:rPr lang="en-US" sz="2400" b="1" dirty="0" err="1" smtClean="0">
                <a:solidFill>
                  <a:srgbClr val="FFFF00"/>
                </a:solidFill>
                <a:latin typeface="Siyam Rupali" pitchFamily="2" charset="0"/>
                <a:cs typeface="Siyam Rupali" pitchFamily="2" charset="0"/>
              </a:rPr>
              <a:t>মূল্য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নির্ণয়</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করতে</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পারবে</a:t>
            </a:r>
            <a:r>
              <a:rPr lang="en-US" sz="2400" b="1" dirty="0" smtClean="0">
                <a:solidFill>
                  <a:srgbClr val="FFFF00"/>
                </a:solidFill>
                <a:latin typeface="Siyam Rupali" pitchFamily="2" charset="0"/>
                <a:cs typeface="Siyam Rupali" pitchFamily="2" charset="0"/>
              </a:rPr>
              <a:t>।   </a:t>
            </a:r>
            <a:endParaRPr lang="en-US" sz="2400" b="1" dirty="0">
              <a:solidFill>
                <a:srgbClr val="FFFF00"/>
              </a:solidFill>
              <a:latin typeface="Siyam Rupali" pitchFamily="2" charset="0"/>
              <a:cs typeface="Siyam Rupa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dow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wipe(down)">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down)">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down)">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wipe(down)">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143000"/>
            <a:ext cx="8284698" cy="5562600"/>
          </a:xfrm>
        </p:spPr>
        <p:txBody>
          <a:bodyPr/>
          <a:lstStyle/>
          <a:p>
            <a:r>
              <a:rPr lang="en-US" b="1" dirty="0" err="1" smtClean="0">
                <a:solidFill>
                  <a:srgbClr val="FF0000"/>
                </a:solidFill>
                <a:latin typeface="Siyam Rupali" pitchFamily="2" charset="0"/>
                <a:cs typeface="Siyam Rupali" pitchFamily="2" charset="0"/>
              </a:rPr>
              <a:t>জ্ঞানমূলক</a:t>
            </a:r>
            <a:r>
              <a:rPr lang="en-US" b="1" dirty="0" smtClean="0">
                <a:solidFill>
                  <a:srgbClr val="FF0000"/>
                </a:solidFill>
                <a:latin typeface="Siyam Rupali" pitchFamily="2" charset="0"/>
                <a:cs typeface="Siyam Rupali" pitchFamily="2" charset="0"/>
              </a:rPr>
              <a:t> </a:t>
            </a:r>
            <a:r>
              <a:rPr lang="en-US" b="1" dirty="0" err="1" smtClean="0">
                <a:solidFill>
                  <a:srgbClr val="FF0000"/>
                </a:solidFill>
                <a:latin typeface="Siyam Rupali" pitchFamily="2" charset="0"/>
                <a:cs typeface="Siyam Rupali" pitchFamily="2" charset="0"/>
              </a:rPr>
              <a:t>প্রশ্নঃ</a:t>
            </a:r>
            <a:endParaRPr lang="en-US" b="1" dirty="0" smtClean="0">
              <a:solidFill>
                <a:srgbClr val="FF0000"/>
              </a:solidFill>
              <a:latin typeface="Siyam Rupali" pitchFamily="2" charset="0"/>
              <a:cs typeface="Siyam Rupali" pitchFamily="2" charset="0"/>
            </a:endParaRPr>
          </a:p>
          <a:p>
            <a:r>
              <a:rPr lang="en-US" b="1" dirty="0" smtClean="0">
                <a:solidFill>
                  <a:schemeClr val="tx1"/>
                </a:solidFill>
                <a:latin typeface="Siyam Rupali" pitchFamily="2" charset="0"/>
                <a:cs typeface="Siyam Rupali" pitchFamily="2" charset="0"/>
              </a:rPr>
              <a:t>১। </a:t>
            </a:r>
            <a:r>
              <a:rPr lang="en-US" b="1" dirty="0" err="1" smtClean="0">
                <a:solidFill>
                  <a:schemeClr val="tx1"/>
                </a:solidFill>
                <a:latin typeface="Siyam Rupali" pitchFamily="2" charset="0"/>
                <a:cs typeface="Siyam Rupali" pitchFamily="2" charset="0"/>
              </a:rPr>
              <a:t>অর্থের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সময়মুল্যের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কারণ</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 		</a:t>
            </a:r>
            <a:r>
              <a:rPr lang="en-US" b="1" dirty="0" smtClean="0">
                <a:solidFill>
                  <a:srgbClr val="FFFF00"/>
                </a:solidFill>
                <a:latin typeface="Siyam Rupali" pitchFamily="2" charset="0"/>
                <a:cs typeface="Siyam Rupali" pitchFamily="2" charset="0"/>
              </a:rPr>
              <a:t>২। </a:t>
            </a:r>
            <a:r>
              <a:rPr lang="en-US" b="1" dirty="0" err="1" smtClean="0">
                <a:solidFill>
                  <a:srgbClr val="FFFF00"/>
                </a:solidFill>
                <a:latin typeface="Siyam Rupali" pitchFamily="2" charset="0"/>
                <a:cs typeface="Siyam Rupali" pitchFamily="2" charset="0"/>
              </a:rPr>
              <a:t>সরল</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সুদ</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 </a:t>
            </a:r>
          </a:p>
          <a:p>
            <a:r>
              <a:rPr lang="en-US" b="1" dirty="0" smtClean="0">
                <a:solidFill>
                  <a:srgbClr val="FFFF00"/>
                </a:solidFill>
                <a:latin typeface="Siyam Rupali" pitchFamily="2" charset="0"/>
                <a:cs typeface="Siyam Rupali" pitchFamily="2" charset="0"/>
              </a:rPr>
              <a:t>৩। </a:t>
            </a:r>
            <a:r>
              <a:rPr lang="en-US" b="1" dirty="0" err="1" smtClean="0">
                <a:solidFill>
                  <a:srgbClr val="FFFF00"/>
                </a:solidFill>
                <a:latin typeface="Siyam Rupali" pitchFamily="2" charset="0"/>
                <a:cs typeface="Siyam Rupali" pitchFamily="2" charset="0"/>
              </a:rPr>
              <a:t>বাট্টা</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হার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 ? </a:t>
            </a:r>
            <a:r>
              <a:rPr lang="en-US" b="1" dirty="0" smtClean="0">
                <a:solidFill>
                  <a:schemeClr val="tx1"/>
                </a:solidFill>
                <a:latin typeface="Siyam Rupali" pitchFamily="2" charset="0"/>
                <a:cs typeface="Siyam Rupali" pitchFamily="2" charset="0"/>
              </a:rPr>
              <a:t>			৪। </a:t>
            </a:r>
            <a:r>
              <a:rPr lang="en-US" b="1" dirty="0" err="1" smtClean="0">
                <a:solidFill>
                  <a:schemeClr val="tx1"/>
                </a:solidFill>
                <a:latin typeface="Siyam Rupali" pitchFamily="2" charset="0"/>
                <a:cs typeface="Siyam Rupali" pitchFamily="2" charset="0"/>
              </a:rPr>
              <a:t>অর্থের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ভবিষ্য</a:t>
            </a:r>
            <a:r>
              <a:rPr lang="en-US" b="1" dirty="0" smtClean="0">
                <a:solidFill>
                  <a:schemeClr val="tx1"/>
                </a:solidFill>
                <a:latin typeface="Siyam Rupali" pitchFamily="2" charset="0"/>
                <a:cs typeface="Siyam Rupali" pitchFamily="2" charset="0"/>
              </a:rPr>
              <a:t>ৎ </a:t>
            </a:r>
            <a:r>
              <a:rPr lang="en-US" b="1" dirty="0" err="1" smtClean="0">
                <a:solidFill>
                  <a:schemeClr val="tx1"/>
                </a:solidFill>
                <a:latin typeface="Siyam Rupali" pitchFamily="2" charset="0"/>
                <a:cs typeface="Siyam Rupali" pitchFamily="2" charset="0"/>
              </a:rPr>
              <a:t>মূল্য</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a:t>
            </a:r>
          </a:p>
          <a:p>
            <a:r>
              <a:rPr lang="en-US" b="1" dirty="0" smtClean="0">
                <a:solidFill>
                  <a:schemeClr val="tx1"/>
                </a:solidFill>
                <a:latin typeface="Siyam Rupali" pitchFamily="2" charset="0"/>
                <a:cs typeface="Siyam Rupali" pitchFamily="2" charset="0"/>
              </a:rPr>
              <a:t>৫। EAR-</a:t>
            </a:r>
            <a:r>
              <a:rPr lang="en-US" b="1" dirty="0" err="1" smtClean="0">
                <a:solidFill>
                  <a:schemeClr val="tx1"/>
                </a:solidFill>
                <a:latin typeface="Siyam Rupali" pitchFamily="2" charset="0"/>
                <a:cs typeface="Siyam Rupali" pitchFamily="2" charset="0"/>
              </a:rPr>
              <a:t>এর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পূর্ণরূপ</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 			</a:t>
            </a:r>
            <a:r>
              <a:rPr lang="en-US" b="1" dirty="0" smtClean="0">
                <a:solidFill>
                  <a:srgbClr val="FFFF00"/>
                </a:solidFill>
                <a:latin typeface="Siyam Rupali" pitchFamily="2" charset="0"/>
                <a:cs typeface="Siyam Rupali" pitchFamily="2" charset="0"/>
              </a:rPr>
              <a:t>৬। </a:t>
            </a:r>
            <a:r>
              <a:rPr lang="en-US" b="1" dirty="0" err="1" smtClean="0">
                <a:solidFill>
                  <a:srgbClr val="FFFF00"/>
                </a:solidFill>
                <a:latin typeface="Siyam Rupali" pitchFamily="2" charset="0"/>
                <a:cs typeface="Siyam Rupali" pitchFamily="2" charset="0"/>
              </a:rPr>
              <a:t>রুল</a:t>
            </a:r>
            <a:r>
              <a:rPr lang="en-US" b="1" dirty="0" smtClean="0">
                <a:solidFill>
                  <a:srgbClr val="FFFF00"/>
                </a:solidFill>
                <a:latin typeface="Siyam Rupali" pitchFamily="2" charset="0"/>
                <a:cs typeface="Siyam Rupali" pitchFamily="2" charset="0"/>
              </a:rPr>
              <a:t> ৭২/৬৯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 </a:t>
            </a:r>
          </a:p>
          <a:p>
            <a:r>
              <a:rPr lang="en-US" b="1" dirty="0" smtClean="0">
                <a:solidFill>
                  <a:srgbClr val="FFFF00"/>
                </a:solidFill>
                <a:latin typeface="Siyam Rupali" pitchFamily="2" charset="0"/>
                <a:cs typeface="Siyam Rupali" pitchFamily="2" charset="0"/>
              </a:rPr>
              <a:t>৭। </a:t>
            </a:r>
            <a:r>
              <a:rPr lang="en-US" b="1" dirty="0" err="1" smtClean="0">
                <a:solidFill>
                  <a:srgbClr val="FFFF00"/>
                </a:solidFill>
                <a:latin typeface="Siyam Rupali" pitchFamily="2" charset="0"/>
                <a:cs typeface="Siyam Rupali" pitchFamily="2" charset="0"/>
              </a:rPr>
              <a:t>বিনিয়োগের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সুযোগ</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ব্যয়</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 </a:t>
            </a:r>
            <a:r>
              <a:rPr lang="en-US" b="1" dirty="0" smtClean="0">
                <a:solidFill>
                  <a:schemeClr val="tx1"/>
                </a:solidFill>
                <a:latin typeface="Siyam Rupali" pitchFamily="2" charset="0"/>
                <a:cs typeface="Siyam Rupali" pitchFamily="2" charset="0"/>
              </a:rPr>
              <a:t>		৮। </a:t>
            </a:r>
            <a:r>
              <a:rPr lang="en-US" b="1" dirty="0" err="1" smtClean="0">
                <a:solidFill>
                  <a:schemeClr val="tx1"/>
                </a:solidFill>
                <a:latin typeface="Siyam Rupali" pitchFamily="2" charset="0"/>
                <a:cs typeface="Siyam Rupali" pitchFamily="2" charset="0"/>
              </a:rPr>
              <a:t>ভোক্তা</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ঋণ</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 </a:t>
            </a:r>
          </a:p>
          <a:p>
            <a:r>
              <a:rPr lang="en-US" b="1" dirty="0" smtClean="0">
                <a:solidFill>
                  <a:schemeClr val="tx1"/>
                </a:solidFill>
                <a:latin typeface="Siyam Rupali" pitchFamily="2" charset="0"/>
                <a:cs typeface="Siyam Rupali" pitchFamily="2" charset="0"/>
              </a:rPr>
              <a:t>৯। </a:t>
            </a:r>
            <a:r>
              <a:rPr lang="en-US" b="1" dirty="0" err="1" smtClean="0">
                <a:solidFill>
                  <a:schemeClr val="tx1"/>
                </a:solidFill>
                <a:latin typeface="Siyam Rupali" pitchFamily="2" charset="0"/>
                <a:cs typeface="Siyam Rupali" pitchFamily="2" charset="0"/>
              </a:rPr>
              <a:t>সুযোগ</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ব্যয়</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 </a:t>
            </a:r>
          </a:p>
          <a:p>
            <a:r>
              <a:rPr lang="en-US" b="1" dirty="0" smtClean="0">
                <a:solidFill>
                  <a:srgbClr val="FFFF00"/>
                </a:solidFill>
                <a:latin typeface="Siyam Rupali" pitchFamily="2" charset="0"/>
                <a:cs typeface="Siyam Rupali" pitchFamily="2" charset="0"/>
              </a:rPr>
              <a:t>১০। </a:t>
            </a:r>
            <a:r>
              <a:rPr lang="en-US" b="1" dirty="0" err="1" smtClean="0">
                <a:solidFill>
                  <a:srgbClr val="FFFF00"/>
                </a:solidFill>
                <a:latin typeface="Siyam Rupali" pitchFamily="2" charset="0"/>
                <a:cs typeface="Siyam Rupali" pitchFamily="2" charset="0"/>
              </a:rPr>
              <a:t>ব্যবসায়ের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প্রতিটি</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সিদ্ধান্তের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সাথে</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জড়িত</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 ?  </a:t>
            </a:r>
          </a:p>
          <a:p>
            <a:r>
              <a:rPr lang="en-US" b="1" dirty="0" err="1" smtClean="0">
                <a:solidFill>
                  <a:srgbClr val="FF0000"/>
                </a:solidFill>
                <a:latin typeface="Siyam Rupali" pitchFamily="2" charset="0"/>
                <a:cs typeface="Siyam Rupali" pitchFamily="2" charset="0"/>
              </a:rPr>
              <a:t>অনুধাবনমূলক</a:t>
            </a:r>
            <a:r>
              <a:rPr lang="en-US" b="1" dirty="0" smtClean="0">
                <a:solidFill>
                  <a:srgbClr val="FF0000"/>
                </a:solidFill>
                <a:latin typeface="Siyam Rupali" pitchFamily="2" charset="0"/>
                <a:cs typeface="Siyam Rupali" pitchFamily="2" charset="0"/>
              </a:rPr>
              <a:t> </a:t>
            </a:r>
            <a:r>
              <a:rPr lang="en-US" b="1" dirty="0" err="1" smtClean="0">
                <a:solidFill>
                  <a:srgbClr val="FF0000"/>
                </a:solidFill>
                <a:latin typeface="Siyam Rupali" pitchFamily="2" charset="0"/>
                <a:cs typeface="Siyam Rupali" pitchFamily="2" charset="0"/>
              </a:rPr>
              <a:t>প্রশ্নঃ</a:t>
            </a:r>
            <a:endParaRPr lang="en-US" b="1" dirty="0" smtClean="0">
              <a:solidFill>
                <a:srgbClr val="FF0000"/>
              </a:solidFill>
              <a:latin typeface="Siyam Rupali" pitchFamily="2" charset="0"/>
              <a:cs typeface="Siyam Rupali" pitchFamily="2" charset="0"/>
            </a:endParaRPr>
          </a:p>
          <a:p>
            <a:r>
              <a:rPr lang="en-US" b="1" dirty="0" smtClean="0">
                <a:solidFill>
                  <a:schemeClr val="tx1"/>
                </a:solidFill>
                <a:latin typeface="Siyam Rupali" pitchFamily="2" charset="0"/>
                <a:cs typeface="Siyam Rupali" pitchFamily="2" charset="0"/>
              </a:rPr>
              <a:t>১। </a:t>
            </a:r>
            <a:r>
              <a:rPr lang="en-US" b="1" dirty="0" err="1" smtClean="0">
                <a:solidFill>
                  <a:schemeClr val="tx1"/>
                </a:solidFill>
                <a:latin typeface="Siyam Rupali" pitchFamily="2" charset="0"/>
                <a:cs typeface="Siyam Rupali" pitchFamily="2" charset="0"/>
              </a:rPr>
              <a:t>চক্রবৃদ্ধিকরণ</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পদ্ধতি</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ব্যাখ্যা</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কর</a:t>
            </a:r>
            <a:r>
              <a:rPr lang="en-US" b="1" dirty="0" smtClean="0">
                <a:solidFill>
                  <a:schemeClr val="tx1"/>
                </a:solidFill>
                <a:latin typeface="Siyam Rupali" pitchFamily="2" charset="0"/>
                <a:cs typeface="Siyam Rupali" pitchFamily="2" charset="0"/>
              </a:rPr>
              <a:t>। </a:t>
            </a:r>
          </a:p>
          <a:p>
            <a:r>
              <a:rPr lang="en-US" b="1" dirty="0" smtClean="0">
                <a:solidFill>
                  <a:srgbClr val="FFFF00"/>
                </a:solidFill>
                <a:latin typeface="Siyam Rupali" pitchFamily="2" charset="0"/>
                <a:cs typeface="Siyam Rupali" pitchFamily="2" charset="0"/>
              </a:rPr>
              <a:t>২। </a:t>
            </a:r>
            <a:r>
              <a:rPr lang="en-US" b="1" dirty="0" err="1" smtClean="0">
                <a:solidFill>
                  <a:srgbClr val="FFFF00"/>
                </a:solidFill>
                <a:latin typeface="Siyam Rupali" pitchFamily="2" charset="0"/>
                <a:cs typeface="Siyam Rupali" pitchFamily="2" charset="0"/>
              </a:rPr>
              <a:t>প্রকৃত</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সুদের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হার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কাকে</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বলে</a:t>
            </a:r>
            <a:r>
              <a:rPr lang="en-US" b="1" dirty="0" smtClean="0">
                <a:solidFill>
                  <a:srgbClr val="FFFF00"/>
                </a:solidFill>
                <a:latin typeface="Siyam Rupali" pitchFamily="2" charset="0"/>
                <a:cs typeface="Siyam Rupali" pitchFamily="2" charset="0"/>
              </a:rPr>
              <a:t>? </a:t>
            </a:r>
          </a:p>
          <a:p>
            <a:r>
              <a:rPr lang="en-US" b="1" dirty="0" smtClean="0">
                <a:solidFill>
                  <a:schemeClr val="tx1"/>
                </a:solidFill>
                <a:latin typeface="Siyam Rupali" pitchFamily="2" charset="0"/>
                <a:cs typeface="Siyam Rupali" pitchFamily="2" charset="0"/>
              </a:rPr>
              <a:t>৩। </a:t>
            </a:r>
            <a:r>
              <a:rPr lang="en-US" b="1" dirty="0" err="1" smtClean="0">
                <a:solidFill>
                  <a:schemeClr val="tx1"/>
                </a:solidFill>
                <a:latin typeface="Siyam Rupali" pitchFamily="2" charset="0"/>
                <a:cs typeface="Siyam Rupali" pitchFamily="2" charset="0"/>
              </a:rPr>
              <a:t>কারবারি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প্রতিষ্ঠান</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দেউলিয়া</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হবার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কারণ</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a:t>
            </a:r>
            <a:r>
              <a:rPr lang="en-US" b="1" dirty="0" smtClean="0">
                <a:solidFill>
                  <a:schemeClr val="tx1"/>
                </a:solidFill>
                <a:latin typeface="Siyam Rupali" pitchFamily="2" charset="0"/>
                <a:cs typeface="Siyam Rupali" pitchFamily="2" charset="0"/>
              </a:rPr>
              <a:t> ? </a:t>
            </a:r>
          </a:p>
          <a:p>
            <a:r>
              <a:rPr lang="en-US" b="1" dirty="0" smtClean="0">
                <a:solidFill>
                  <a:srgbClr val="FFFF00"/>
                </a:solidFill>
                <a:latin typeface="Siyam Rupali" pitchFamily="2" charset="0"/>
                <a:cs typeface="Siyam Rupali" pitchFamily="2" charset="0"/>
              </a:rPr>
              <a:t>৪। </a:t>
            </a:r>
            <a:r>
              <a:rPr lang="en-US" b="1" dirty="0" err="1" smtClean="0">
                <a:solidFill>
                  <a:srgbClr val="FFFF00"/>
                </a:solidFill>
                <a:latin typeface="Siyam Rupali" pitchFamily="2" charset="0"/>
                <a:cs typeface="Siyam Rupali" pitchFamily="2" charset="0"/>
              </a:rPr>
              <a:t>অর্থের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সময়মূল্যের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মূল</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কারণ</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a:t>
            </a:r>
            <a:r>
              <a:rPr lang="en-US" b="1" dirty="0" smtClean="0">
                <a:solidFill>
                  <a:srgbClr val="FFFF00"/>
                </a:solidFill>
                <a:latin typeface="Siyam Rupali" pitchFamily="2" charset="0"/>
                <a:cs typeface="Siyam Rupali" pitchFamily="2" charset="0"/>
              </a:rPr>
              <a:t>?</a:t>
            </a:r>
          </a:p>
          <a:p>
            <a:r>
              <a:rPr lang="en-US" b="1" dirty="0" smtClean="0">
                <a:solidFill>
                  <a:schemeClr val="tx1"/>
                </a:solidFill>
                <a:latin typeface="Siyam Rupali" pitchFamily="2" charset="0"/>
                <a:cs typeface="Siyam Rupali" pitchFamily="2" charset="0"/>
              </a:rPr>
              <a:t>৫। </a:t>
            </a:r>
            <a:r>
              <a:rPr lang="en-US" b="1" dirty="0" err="1" smtClean="0">
                <a:solidFill>
                  <a:schemeClr val="tx1"/>
                </a:solidFill>
                <a:latin typeface="Siyam Rupali" pitchFamily="2" charset="0"/>
                <a:cs typeface="Siyam Rupali" pitchFamily="2" charset="0"/>
              </a:rPr>
              <a:t>চক্রবৃদ্ধি</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সুদের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পরিমান</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সরল</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সুদের</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চেয়ে</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বেশী</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হয়</a:t>
            </a:r>
            <a:r>
              <a:rPr lang="en-US" b="1" dirty="0" smtClean="0">
                <a:solidFill>
                  <a:schemeClr val="tx1"/>
                </a:solidFill>
                <a:latin typeface="Siyam Rupali" pitchFamily="2" charset="0"/>
                <a:cs typeface="Siyam Rupali" pitchFamily="2" charset="0"/>
              </a:rPr>
              <a:t> </a:t>
            </a:r>
            <a:r>
              <a:rPr lang="en-US" b="1" dirty="0" err="1" smtClean="0">
                <a:solidFill>
                  <a:schemeClr val="tx1"/>
                </a:solidFill>
                <a:latin typeface="Siyam Rupali" pitchFamily="2" charset="0"/>
                <a:cs typeface="Siyam Rupali" pitchFamily="2" charset="0"/>
              </a:rPr>
              <a:t>কেন</a:t>
            </a:r>
            <a:r>
              <a:rPr lang="en-US" b="1" dirty="0" smtClean="0">
                <a:solidFill>
                  <a:schemeClr val="tx1"/>
                </a:solidFill>
                <a:latin typeface="Siyam Rupali" pitchFamily="2" charset="0"/>
                <a:cs typeface="Siyam Rupali" pitchFamily="2" charset="0"/>
              </a:rPr>
              <a:t>? </a:t>
            </a:r>
          </a:p>
          <a:p>
            <a:r>
              <a:rPr lang="en-US" b="1" dirty="0" smtClean="0">
                <a:solidFill>
                  <a:srgbClr val="FFFF00"/>
                </a:solidFill>
                <a:latin typeface="Siyam Rupali" pitchFamily="2" charset="0"/>
                <a:cs typeface="Siyam Rupali" pitchFamily="2" charset="0"/>
              </a:rPr>
              <a:t>৬। </a:t>
            </a:r>
            <a:r>
              <a:rPr lang="en-US" b="1" dirty="0" err="1" smtClean="0">
                <a:solidFill>
                  <a:srgbClr val="FFFF00"/>
                </a:solidFill>
                <a:latin typeface="Siyam Rupali" pitchFamily="2" charset="0"/>
                <a:cs typeface="Siyam Rupali" pitchFamily="2" charset="0"/>
              </a:rPr>
              <a:t>অর্থের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বর্তমান</a:t>
            </a:r>
            <a:r>
              <a:rPr lang="en-US" b="1" dirty="0" smtClean="0">
                <a:solidFill>
                  <a:srgbClr val="FFFF00"/>
                </a:solidFill>
                <a:latin typeface="Siyam Rupali" pitchFamily="2" charset="0"/>
                <a:cs typeface="Siyam Rupali" pitchFamily="2" charset="0"/>
              </a:rPr>
              <a:t> ও </a:t>
            </a:r>
            <a:r>
              <a:rPr lang="en-US" b="1" dirty="0" err="1" smtClean="0">
                <a:solidFill>
                  <a:srgbClr val="FFFF00"/>
                </a:solidFill>
                <a:latin typeface="Siyam Rupali" pitchFamily="2" charset="0"/>
                <a:cs typeface="Siyam Rupali" pitchFamily="2" charset="0"/>
              </a:rPr>
              <a:t>ভবিষ্য</a:t>
            </a:r>
            <a:r>
              <a:rPr lang="en-US" b="1" dirty="0" smtClean="0">
                <a:solidFill>
                  <a:srgbClr val="FFFF00"/>
                </a:solidFill>
                <a:latin typeface="Siyam Rupali" pitchFamily="2" charset="0"/>
                <a:cs typeface="Siyam Rupali" pitchFamily="2" charset="0"/>
              </a:rPr>
              <a:t>ৎ </a:t>
            </a:r>
            <a:r>
              <a:rPr lang="en-US" b="1" dirty="0" err="1" smtClean="0">
                <a:solidFill>
                  <a:srgbClr val="FFFF00"/>
                </a:solidFill>
                <a:latin typeface="Siyam Rupali" pitchFamily="2" charset="0"/>
                <a:cs typeface="Siyam Rupali" pitchFamily="2" charset="0"/>
              </a:rPr>
              <a:t>মূল্যের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পার্থক্যকারী</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উপাদানটি</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ব্যাখ্যা</a:t>
            </a:r>
            <a:r>
              <a:rPr lang="en-US" b="1" dirty="0" smtClean="0">
                <a:solidFill>
                  <a:srgbClr val="FFFF00"/>
                </a:solidFill>
                <a:latin typeface="Siyam Rupali" pitchFamily="2" charset="0"/>
                <a:cs typeface="Siyam Rupali" pitchFamily="2" charset="0"/>
              </a:rPr>
              <a:t> </a:t>
            </a:r>
            <a:r>
              <a:rPr lang="en-US" b="1" dirty="0" err="1" smtClean="0">
                <a:solidFill>
                  <a:srgbClr val="FFFF00"/>
                </a:solidFill>
                <a:latin typeface="Siyam Rupali" pitchFamily="2" charset="0"/>
                <a:cs typeface="Siyam Rupali" pitchFamily="2" charset="0"/>
              </a:rPr>
              <a:t>কর</a:t>
            </a:r>
            <a:r>
              <a:rPr lang="en-US" b="1" dirty="0" smtClean="0">
                <a:solidFill>
                  <a:srgbClr val="FFFF00"/>
                </a:solidFill>
                <a:latin typeface="Siyam Rupali" pitchFamily="2" charset="0"/>
                <a:cs typeface="Siyam Rupali" pitchFamily="2" charset="0"/>
              </a:rPr>
              <a:t>। </a:t>
            </a:r>
            <a:endParaRPr lang="en-US" b="1" dirty="0">
              <a:solidFill>
                <a:srgbClr val="FFFF00"/>
              </a:solidFill>
              <a:latin typeface="Siyam Rupali" pitchFamily="2" charset="0"/>
              <a:cs typeface="Siyam Rupali" pitchFamily="2" charset="0"/>
            </a:endParaRPr>
          </a:p>
        </p:txBody>
      </p:sp>
      <p:sp>
        <p:nvSpPr>
          <p:cNvPr id="3" name="Title 2"/>
          <p:cNvSpPr>
            <a:spLocks noGrp="1"/>
          </p:cNvSpPr>
          <p:nvPr>
            <p:ph type="title"/>
          </p:nvPr>
        </p:nvSpPr>
        <p:spPr>
          <a:xfrm>
            <a:off x="685800" y="228600"/>
            <a:ext cx="8156448" cy="777240"/>
          </a:xfrm>
        </p:spPr>
        <p:txBody>
          <a:bodyPr/>
          <a:lstStyle/>
          <a:p>
            <a:pPr algn="ctr"/>
            <a:r>
              <a:rPr lang="en-US" sz="2800" b="1" dirty="0" err="1" smtClean="0">
                <a:solidFill>
                  <a:srgbClr val="FFFF00"/>
                </a:solidFill>
                <a:latin typeface="Siyam Rupali" pitchFamily="2" charset="0"/>
                <a:cs typeface="Siyam Rupali" pitchFamily="2" charset="0"/>
              </a:rPr>
              <a:t>প্রথমে</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সংশ্লিষ্ট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অধ্যায়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থেকে</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জ্ঞানমূলক</a:t>
            </a:r>
            <a:r>
              <a:rPr lang="en-US" sz="2800" b="1" dirty="0" smtClean="0">
                <a:solidFill>
                  <a:srgbClr val="FFFF00"/>
                </a:solidFill>
                <a:latin typeface="Siyam Rupali" pitchFamily="2" charset="0"/>
                <a:cs typeface="Siyam Rupali" pitchFamily="2" charset="0"/>
              </a:rPr>
              <a:t> ও </a:t>
            </a:r>
            <a:r>
              <a:rPr lang="en-US" sz="2800" b="1" dirty="0" err="1" smtClean="0">
                <a:solidFill>
                  <a:srgbClr val="FFFF00"/>
                </a:solidFill>
                <a:latin typeface="Siyam Rupali" pitchFamily="2" charset="0"/>
                <a:cs typeface="Siyam Rupali" pitchFamily="2" charset="0"/>
              </a:rPr>
              <a:t>অনুধাবনমূলক</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প্রশ্ন</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দেখে</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নাও</a:t>
            </a:r>
            <a:r>
              <a:rPr lang="en-US" sz="2800" b="1" dirty="0" smtClean="0">
                <a:solidFill>
                  <a:srgbClr val="FFFF00"/>
                </a:solidFill>
                <a:latin typeface="Siyam Rupali" pitchFamily="2" charset="0"/>
                <a:cs typeface="Siyam Rupali" pitchFamily="2" charset="0"/>
              </a:rPr>
              <a:t>।  </a:t>
            </a:r>
            <a:r>
              <a:rPr lang="en-US" sz="4000" dirty="0" smtClean="0">
                <a:solidFill>
                  <a:srgbClr val="FFFF00"/>
                </a:solidFill>
                <a:latin typeface="Siyam Rupali" pitchFamily="2" charset="0"/>
                <a:cs typeface="Siyam Rupali" pitchFamily="2" charset="0"/>
              </a:rPr>
              <a:t/>
            </a:r>
            <a:br>
              <a:rPr lang="en-US" sz="4000" dirty="0" smtClean="0">
                <a:solidFill>
                  <a:srgbClr val="FFFF00"/>
                </a:solidFill>
                <a:latin typeface="Siyam Rupali" pitchFamily="2" charset="0"/>
                <a:cs typeface="Siyam Rupali" pitchFamily="2" charset="0"/>
              </a:rPr>
            </a:br>
            <a:endParaRPr lang="en-US"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
                                            <p:txEl>
                                              <p:pRg st="9" end="9"/>
                                            </p:txEl>
                                          </p:spTgt>
                                        </p:tgtEl>
                                        <p:attrNameLst>
                                          <p:attrName>style.visibility</p:attrName>
                                        </p:attrNameLst>
                                      </p:cBhvr>
                                      <p:to>
                                        <p:strVal val="visible"/>
                                      </p:to>
                                    </p:set>
                                    <p:anim calcmode="lin" valueType="num">
                                      <p:cBhvr additive="base">
                                        <p:cTn id="6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
                                            <p:txEl>
                                              <p:pRg st="10" end="10"/>
                                            </p:txEl>
                                          </p:spTgt>
                                        </p:tgtEl>
                                        <p:attrNameLst>
                                          <p:attrName>style.visibility</p:attrName>
                                        </p:attrNameLst>
                                      </p:cBhvr>
                                      <p:to>
                                        <p:strVal val="visible"/>
                                      </p:to>
                                    </p:set>
                                    <p:anim calcmode="lin" valueType="num">
                                      <p:cBhvr additive="base">
                                        <p:cTn id="7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
                                            <p:txEl>
                                              <p:pRg st="11" end="11"/>
                                            </p:txEl>
                                          </p:spTgt>
                                        </p:tgtEl>
                                        <p:attrNameLst>
                                          <p:attrName>style.visibility</p:attrName>
                                        </p:attrNameLst>
                                      </p:cBhvr>
                                      <p:to>
                                        <p:strVal val="visible"/>
                                      </p:to>
                                    </p:set>
                                    <p:anim calcmode="lin" valueType="num">
                                      <p:cBhvr additive="base">
                                        <p:cTn id="78"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
                                            <p:txEl>
                                              <p:pRg st="12" end="12"/>
                                            </p:txEl>
                                          </p:spTgt>
                                        </p:tgtEl>
                                        <p:attrNameLst>
                                          <p:attrName>style.visibility</p:attrName>
                                        </p:attrNameLst>
                                      </p:cBhvr>
                                      <p:to>
                                        <p:strVal val="visible"/>
                                      </p:to>
                                    </p:set>
                                    <p:anim calcmode="lin" valueType="num">
                                      <p:cBhvr additive="base">
                                        <p:cTn id="84"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
                                            <p:txEl>
                                              <p:pRg st="13" end="13"/>
                                            </p:txEl>
                                          </p:spTgt>
                                        </p:tgtEl>
                                        <p:attrNameLst>
                                          <p:attrName>style.visibility</p:attrName>
                                        </p:attrNameLst>
                                      </p:cBhvr>
                                      <p:to>
                                        <p:strVal val="visible"/>
                                      </p:to>
                                    </p:set>
                                    <p:anim calcmode="lin" valueType="num">
                                      <p:cBhvr additive="base">
                                        <p:cTn id="90"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lgn="ctr"/>
            <a:r>
              <a:rPr lang="en-US" sz="2800" b="1" dirty="0" err="1" smtClean="0">
                <a:solidFill>
                  <a:srgbClr val="FFFF00"/>
                </a:solidFill>
                <a:latin typeface="Siyam Rupali" pitchFamily="2" charset="0"/>
                <a:cs typeface="Siyam Rupali" pitchFamily="2" charset="0"/>
              </a:rPr>
              <a:t>এবার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এসো</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অর্থের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সময়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মূল্য</a:t>
            </a:r>
            <a:r>
              <a:rPr lang="en-US" sz="2800" b="1" dirty="0" smtClean="0">
                <a:solidFill>
                  <a:srgbClr val="FFFF00"/>
                </a:solidFill>
                <a:latin typeface="Siyam Rupali" pitchFamily="2" charset="0"/>
                <a:cs typeface="Siyam Rupali" pitchFamily="2" charset="0"/>
              </a:rPr>
              <a:t> </a:t>
            </a:r>
            <a:r>
              <a:rPr lang="en-US" sz="2400" b="1" dirty="0" smtClean="0">
                <a:solidFill>
                  <a:schemeClr val="tx1"/>
                </a:solidFill>
                <a:latin typeface="Siyam Rupali" pitchFamily="2" charset="0"/>
                <a:cs typeface="Siyam Rupali" pitchFamily="2" charset="0"/>
              </a:rPr>
              <a:t>(Time Value Of Money) </a:t>
            </a:r>
            <a:r>
              <a:rPr lang="en-US" sz="2400" b="1" dirty="0" err="1" smtClean="0">
                <a:solidFill>
                  <a:srgbClr val="FFFF00"/>
                </a:solidFill>
                <a:latin typeface="Siyam Rupali" pitchFamily="2" charset="0"/>
                <a:cs typeface="Siyam Rupali" pitchFamily="2" charset="0"/>
              </a:rPr>
              <a:t>তে</a:t>
            </a:r>
            <a:r>
              <a:rPr lang="en-US" sz="24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যাবার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আগে</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কিছু</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বাজার-সদাই</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এর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মূল্যে</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জেনে</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নাও</a:t>
            </a:r>
            <a:r>
              <a:rPr lang="en-US" sz="2800" b="1" dirty="0" smtClean="0">
                <a:solidFill>
                  <a:srgbClr val="FFFF00"/>
                </a:solidFill>
                <a:latin typeface="Siyam Rupali" pitchFamily="2" charset="0"/>
                <a:cs typeface="Siyam Rupali" pitchFamily="2" charset="0"/>
              </a:rPr>
              <a:t> । </a:t>
            </a:r>
            <a:r>
              <a:rPr lang="en-US" dirty="0" smtClean="0"/>
              <a:t/>
            </a:r>
            <a:br>
              <a:rPr lang="en-US" dirty="0" smtClean="0"/>
            </a:br>
            <a:endParaRPr lang="en-US" dirty="0"/>
          </a:p>
        </p:txBody>
      </p:sp>
      <p:sp>
        <p:nvSpPr>
          <p:cNvPr id="3" name="Text Placeholder 2"/>
          <p:cNvSpPr>
            <a:spLocks noGrp="1"/>
          </p:cNvSpPr>
          <p:nvPr>
            <p:ph type="body" idx="1"/>
          </p:nvPr>
        </p:nvSpPr>
        <p:spPr>
          <a:xfrm>
            <a:off x="304800" y="1143000"/>
            <a:ext cx="4040188" cy="762000"/>
          </a:xfrm>
        </p:spPr>
        <p:txBody>
          <a:bodyPr>
            <a:normAutofit lnSpcReduction="10000"/>
          </a:bodyPr>
          <a:lstStyle/>
          <a:p>
            <a:pPr algn="ctr"/>
            <a:r>
              <a:rPr lang="en-US" dirty="0" smtClean="0">
                <a:solidFill>
                  <a:srgbClr val="FF0000"/>
                </a:solidFill>
                <a:latin typeface="Siyam Rupali" pitchFamily="2" charset="0"/>
                <a:cs typeface="Siyam Rupali" pitchFamily="2" charset="0"/>
              </a:rPr>
              <a:t>২০০৫ </a:t>
            </a:r>
            <a:r>
              <a:rPr lang="en-US" dirty="0" err="1" smtClean="0">
                <a:solidFill>
                  <a:srgbClr val="FF0000"/>
                </a:solidFill>
                <a:latin typeface="Siyam Rupali" pitchFamily="2" charset="0"/>
                <a:cs typeface="Siyam Rupali" pitchFamily="2" charset="0"/>
              </a:rPr>
              <a:t>সালের</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কিছু</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খাদ্য</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দ্রব্যের</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মূল্য</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একটু</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জেনে</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নেই</a:t>
            </a:r>
            <a:r>
              <a:rPr lang="en-US" dirty="0" smtClean="0">
                <a:solidFill>
                  <a:srgbClr val="FF0000"/>
                </a:solidFill>
                <a:latin typeface="Siyam Rupali" pitchFamily="2" charset="0"/>
                <a:cs typeface="Siyam Rupali" pitchFamily="2" charset="0"/>
              </a:rPr>
              <a:t> </a:t>
            </a:r>
            <a:endParaRPr lang="en-US" dirty="0">
              <a:solidFill>
                <a:srgbClr val="FF0000"/>
              </a:solidFill>
              <a:latin typeface="Siyam Rupali" pitchFamily="2" charset="0"/>
              <a:cs typeface="Siyam Rupali" pitchFamily="2" charset="0"/>
            </a:endParaRPr>
          </a:p>
        </p:txBody>
      </p:sp>
      <p:pic>
        <p:nvPicPr>
          <p:cNvPr id="9" name="Content Placeholder 8" descr="dam-1903180411.jpg"/>
          <p:cNvPicPr>
            <a:picLocks noGrp="1" noChangeAspect="1"/>
          </p:cNvPicPr>
          <p:nvPr>
            <p:ph sz="quarter" idx="4"/>
          </p:nvPr>
        </p:nvPicPr>
        <p:blipFill>
          <a:blip r:embed="rId2"/>
          <a:stretch>
            <a:fillRect/>
          </a:stretch>
        </p:blipFill>
        <p:spPr>
          <a:xfrm>
            <a:off x="4648200" y="1524000"/>
            <a:ext cx="434340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7"/>
          <p:cNvSpPr>
            <a:spLocks noGrp="1"/>
          </p:cNvSpPr>
          <p:nvPr>
            <p:ph sz="quarter" idx="2"/>
          </p:nvPr>
        </p:nvSpPr>
        <p:spPr>
          <a:xfrm>
            <a:off x="381000" y="1905000"/>
            <a:ext cx="4040188" cy="4572000"/>
          </a:xfrm>
        </p:spPr>
        <p:txBody>
          <a:bodyPr>
            <a:normAutofit fontScale="40000" lnSpcReduction="20000"/>
          </a:bodyPr>
          <a:lstStyle/>
          <a:p>
            <a:endParaRPr lang="en-US" sz="4400" b="1" dirty="0" smtClean="0">
              <a:latin typeface="Siyam Rupali" pitchFamily="2" charset="0"/>
              <a:cs typeface="Siyam Rupali" pitchFamily="2" charset="0"/>
            </a:endParaRPr>
          </a:p>
          <a:p>
            <a:r>
              <a:rPr lang="en-US" sz="4400" b="1" dirty="0" err="1" smtClean="0">
                <a:latin typeface="Siyam Rupali" pitchFamily="2" charset="0"/>
                <a:cs typeface="Siyam Rupali" pitchFamily="2" charset="0"/>
              </a:rPr>
              <a:t>চাল</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চিকন</a:t>
            </a:r>
            <a:r>
              <a:rPr lang="en-US" sz="4400" b="1" dirty="0" smtClean="0">
                <a:latin typeface="Siyam Rupali" pitchFamily="2" charset="0"/>
                <a:cs typeface="Siyam Rupali" pitchFamily="2" charset="0"/>
              </a:rPr>
              <a:t>)          ১১/- </a:t>
            </a:r>
            <a:r>
              <a:rPr lang="en-US" sz="4400" b="1" dirty="0" err="1" smtClean="0">
                <a:latin typeface="Siyam Rupali" pitchFamily="2" charset="0"/>
                <a:cs typeface="Siyam Rupali" pitchFamily="2" charset="0"/>
              </a:rPr>
              <a:t>কেজি</a:t>
            </a:r>
            <a:r>
              <a:rPr lang="en-US" sz="4400" b="1" dirty="0" smtClean="0">
                <a:latin typeface="Siyam Rupali" pitchFamily="2" charset="0"/>
                <a:cs typeface="Siyam Rupali" pitchFamily="2" charset="0"/>
              </a:rPr>
              <a:t> </a:t>
            </a:r>
          </a:p>
          <a:p>
            <a:r>
              <a:rPr lang="en-US" sz="4400" b="1" dirty="0" err="1" smtClean="0">
                <a:solidFill>
                  <a:srgbClr val="FFFF00"/>
                </a:solidFill>
                <a:latin typeface="Siyam Rupali" pitchFamily="2" charset="0"/>
                <a:cs typeface="Siyam Rupali" pitchFamily="2" charset="0"/>
              </a:rPr>
              <a:t>সয়াবিল</a:t>
            </a:r>
            <a:r>
              <a:rPr lang="en-US" sz="4400" b="1" dirty="0" smtClean="0">
                <a:solidFill>
                  <a:srgbClr val="FFFF00"/>
                </a:solidFill>
                <a:latin typeface="Siyam Rupali" pitchFamily="2" charset="0"/>
                <a:cs typeface="Siyam Rupali" pitchFamily="2" charset="0"/>
              </a:rPr>
              <a:t> </a:t>
            </a:r>
            <a:r>
              <a:rPr lang="en-US" sz="4400" b="1" dirty="0" err="1" smtClean="0">
                <a:solidFill>
                  <a:srgbClr val="FFFF00"/>
                </a:solidFill>
                <a:latin typeface="Siyam Rupali" pitchFamily="2" charset="0"/>
                <a:cs typeface="Siyam Rupali" pitchFamily="2" charset="0"/>
              </a:rPr>
              <a:t>তেল</a:t>
            </a:r>
            <a:r>
              <a:rPr lang="en-US" sz="4400" b="1" dirty="0" smtClean="0">
                <a:solidFill>
                  <a:srgbClr val="FFFF00"/>
                </a:solidFill>
                <a:latin typeface="Siyam Rupali" pitchFamily="2" charset="0"/>
                <a:cs typeface="Siyam Rupali" pitchFamily="2" charset="0"/>
              </a:rPr>
              <a:t>         ৩৬/- </a:t>
            </a:r>
            <a:r>
              <a:rPr lang="en-US" sz="4400" b="1" dirty="0" err="1" smtClean="0">
                <a:solidFill>
                  <a:srgbClr val="FFFF00"/>
                </a:solidFill>
                <a:latin typeface="Siyam Rupali" pitchFamily="2" charset="0"/>
                <a:cs typeface="Siyam Rupali" pitchFamily="2" charset="0"/>
              </a:rPr>
              <a:t>কেজি</a:t>
            </a:r>
            <a:r>
              <a:rPr lang="en-US" sz="4400" b="1" dirty="0" smtClean="0">
                <a:solidFill>
                  <a:srgbClr val="FFFF00"/>
                </a:solidFill>
                <a:latin typeface="Siyam Rupali" pitchFamily="2" charset="0"/>
                <a:cs typeface="Siyam Rupali" pitchFamily="2" charset="0"/>
              </a:rPr>
              <a:t>  </a:t>
            </a:r>
          </a:p>
          <a:p>
            <a:r>
              <a:rPr lang="en-US" sz="4400" b="1" dirty="0" err="1" smtClean="0">
                <a:latin typeface="Siyam Rupali" pitchFamily="2" charset="0"/>
                <a:cs typeface="Siyam Rupali" pitchFamily="2" charset="0"/>
              </a:rPr>
              <a:t>মসুর</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ডাল</a:t>
            </a:r>
            <a:r>
              <a:rPr lang="en-US" sz="4400" b="1" dirty="0" smtClean="0">
                <a:latin typeface="Siyam Rupali" pitchFamily="2" charset="0"/>
                <a:cs typeface="Siyam Rupali" pitchFamily="2" charset="0"/>
              </a:rPr>
              <a:t> 	      ১৪/- </a:t>
            </a:r>
            <a:r>
              <a:rPr lang="en-US" sz="4400" b="1" dirty="0" err="1" smtClean="0">
                <a:latin typeface="Siyam Rupali" pitchFamily="2" charset="0"/>
                <a:cs typeface="Siyam Rupali" pitchFamily="2" charset="0"/>
              </a:rPr>
              <a:t>কেজি</a:t>
            </a:r>
            <a:r>
              <a:rPr lang="en-US" sz="4400" b="1" dirty="0" smtClean="0">
                <a:latin typeface="Siyam Rupali" pitchFamily="2" charset="0"/>
                <a:cs typeface="Siyam Rupali" pitchFamily="2" charset="0"/>
              </a:rPr>
              <a:t>  </a:t>
            </a:r>
          </a:p>
          <a:p>
            <a:r>
              <a:rPr lang="en-US" sz="4400" b="1" dirty="0" err="1" smtClean="0">
                <a:solidFill>
                  <a:srgbClr val="FFFF00"/>
                </a:solidFill>
                <a:latin typeface="Siyam Rupali" pitchFamily="2" charset="0"/>
                <a:cs typeface="Siyam Rupali" pitchFamily="2" charset="0"/>
              </a:rPr>
              <a:t>চিনি</a:t>
            </a:r>
            <a:r>
              <a:rPr lang="en-US" sz="4400" b="1" dirty="0" smtClean="0">
                <a:solidFill>
                  <a:srgbClr val="FFFF00"/>
                </a:solidFill>
                <a:latin typeface="Siyam Rupali" pitchFamily="2" charset="0"/>
                <a:cs typeface="Siyam Rupali" pitchFamily="2" charset="0"/>
              </a:rPr>
              <a:t> 	      	      ২৮/- </a:t>
            </a:r>
            <a:r>
              <a:rPr lang="en-US" sz="4400" b="1" dirty="0" err="1" smtClean="0">
                <a:solidFill>
                  <a:srgbClr val="FFFF00"/>
                </a:solidFill>
                <a:latin typeface="Siyam Rupali" pitchFamily="2" charset="0"/>
                <a:cs typeface="Siyam Rupali" pitchFamily="2" charset="0"/>
              </a:rPr>
              <a:t>কেজি</a:t>
            </a:r>
            <a:r>
              <a:rPr lang="en-US" sz="4400" b="1" dirty="0" smtClean="0">
                <a:solidFill>
                  <a:srgbClr val="FFFF00"/>
                </a:solidFill>
                <a:latin typeface="Siyam Rupali" pitchFamily="2" charset="0"/>
                <a:cs typeface="Siyam Rupali" pitchFamily="2" charset="0"/>
              </a:rPr>
              <a:t> </a:t>
            </a:r>
          </a:p>
          <a:p>
            <a:r>
              <a:rPr lang="en-US" sz="4400" b="1" dirty="0" err="1" smtClean="0">
                <a:latin typeface="Siyam Rupali" pitchFamily="2" charset="0"/>
                <a:cs typeface="Siyam Rupali" pitchFamily="2" charset="0"/>
              </a:rPr>
              <a:t>গরুর</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মাংস</a:t>
            </a:r>
            <a:r>
              <a:rPr lang="en-US" sz="4400" b="1" dirty="0" smtClean="0">
                <a:latin typeface="Siyam Rupali" pitchFamily="2" charset="0"/>
                <a:cs typeface="Siyam Rupali" pitchFamily="2" charset="0"/>
              </a:rPr>
              <a:t>           ৫৬/-  </a:t>
            </a:r>
            <a:r>
              <a:rPr lang="en-US" sz="4400" b="1" dirty="0" err="1" smtClean="0">
                <a:latin typeface="Siyam Rupali" pitchFamily="2" charset="0"/>
                <a:cs typeface="Siyam Rupali" pitchFamily="2" charset="0"/>
              </a:rPr>
              <a:t>কেজি</a:t>
            </a:r>
            <a:r>
              <a:rPr lang="en-US" sz="4400" b="1" dirty="0" smtClean="0">
                <a:latin typeface="Siyam Rupali" pitchFamily="2" charset="0"/>
                <a:cs typeface="Siyam Rupali" pitchFamily="2" charset="0"/>
              </a:rPr>
              <a:t> </a:t>
            </a:r>
          </a:p>
          <a:p>
            <a:pPr algn="ctr"/>
            <a:endParaRPr lang="en-US" sz="4400" b="1" dirty="0" smtClean="0">
              <a:solidFill>
                <a:srgbClr val="FFFF00"/>
              </a:solidFill>
              <a:latin typeface="Siyam Rupali" pitchFamily="2" charset="0"/>
              <a:cs typeface="Siyam Rupali" pitchFamily="2" charset="0"/>
            </a:endParaRPr>
          </a:p>
          <a:p>
            <a:pPr algn="ctr">
              <a:buNone/>
            </a:pPr>
            <a:r>
              <a:rPr lang="en-US" sz="7000" b="1" dirty="0" err="1" smtClean="0">
                <a:solidFill>
                  <a:srgbClr val="FF0000"/>
                </a:solidFill>
                <a:latin typeface="Siyam Rupali" pitchFamily="2" charset="0"/>
                <a:cs typeface="Siyam Rupali" pitchFamily="2" charset="0"/>
              </a:rPr>
              <a:t>বর্তমান</a:t>
            </a:r>
            <a:r>
              <a:rPr lang="en-US" sz="7000" b="1" dirty="0" smtClean="0">
                <a:solidFill>
                  <a:srgbClr val="FF0000"/>
                </a:solidFill>
                <a:latin typeface="Siyam Rupali" pitchFamily="2" charset="0"/>
                <a:cs typeface="Siyam Rupali" pitchFamily="2" charset="0"/>
              </a:rPr>
              <a:t> </a:t>
            </a:r>
            <a:r>
              <a:rPr lang="en-US" sz="7000" b="1" dirty="0" err="1" smtClean="0">
                <a:solidFill>
                  <a:srgbClr val="FF0000"/>
                </a:solidFill>
                <a:latin typeface="Siyam Rupali" pitchFamily="2" charset="0"/>
                <a:cs typeface="Siyam Rupali" pitchFamily="2" charset="0"/>
              </a:rPr>
              <a:t>মূল্য</a:t>
            </a:r>
            <a:r>
              <a:rPr lang="en-US" sz="7000" b="1" dirty="0" smtClean="0">
                <a:solidFill>
                  <a:srgbClr val="FF0000"/>
                </a:solidFill>
                <a:latin typeface="Siyam Rupali" pitchFamily="2" charset="0"/>
                <a:cs typeface="Siyam Rupali" pitchFamily="2" charset="0"/>
              </a:rPr>
              <a:t>- </a:t>
            </a:r>
          </a:p>
          <a:p>
            <a:r>
              <a:rPr lang="en-US" sz="4400" b="1" dirty="0" err="1" smtClean="0">
                <a:latin typeface="Siyam Rupali" pitchFamily="2" charset="0"/>
                <a:cs typeface="Siyam Rupali" pitchFamily="2" charset="0"/>
              </a:rPr>
              <a:t>চাল</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চিকন</a:t>
            </a:r>
            <a:r>
              <a:rPr lang="en-US" sz="4400" b="1" dirty="0" smtClean="0">
                <a:latin typeface="Siyam Rupali" pitchFamily="2" charset="0"/>
                <a:cs typeface="Siyam Rupali" pitchFamily="2" charset="0"/>
              </a:rPr>
              <a:t>)          ৫৬/- </a:t>
            </a:r>
            <a:r>
              <a:rPr lang="en-US" sz="4400" b="1" dirty="0" err="1" smtClean="0">
                <a:latin typeface="Siyam Rupali" pitchFamily="2" charset="0"/>
                <a:cs typeface="Siyam Rupali" pitchFamily="2" charset="0"/>
              </a:rPr>
              <a:t>কেজি</a:t>
            </a:r>
            <a:r>
              <a:rPr lang="en-US" sz="4400" b="1" dirty="0" smtClean="0">
                <a:latin typeface="Siyam Rupali" pitchFamily="2" charset="0"/>
                <a:cs typeface="Siyam Rupali" pitchFamily="2" charset="0"/>
              </a:rPr>
              <a:t> </a:t>
            </a:r>
          </a:p>
          <a:p>
            <a:r>
              <a:rPr lang="en-US" sz="4400" b="1" dirty="0" err="1" smtClean="0">
                <a:solidFill>
                  <a:srgbClr val="FFFF00"/>
                </a:solidFill>
                <a:latin typeface="Siyam Rupali" pitchFamily="2" charset="0"/>
                <a:cs typeface="Siyam Rupali" pitchFamily="2" charset="0"/>
              </a:rPr>
              <a:t>সয়াবিল</a:t>
            </a:r>
            <a:r>
              <a:rPr lang="en-US" sz="4400" b="1" dirty="0" smtClean="0">
                <a:solidFill>
                  <a:srgbClr val="FFFF00"/>
                </a:solidFill>
                <a:latin typeface="Siyam Rupali" pitchFamily="2" charset="0"/>
                <a:cs typeface="Siyam Rupali" pitchFamily="2" charset="0"/>
              </a:rPr>
              <a:t> </a:t>
            </a:r>
            <a:r>
              <a:rPr lang="en-US" sz="4400" b="1" dirty="0" err="1" smtClean="0">
                <a:solidFill>
                  <a:srgbClr val="FFFF00"/>
                </a:solidFill>
                <a:latin typeface="Siyam Rupali" pitchFamily="2" charset="0"/>
                <a:cs typeface="Siyam Rupali" pitchFamily="2" charset="0"/>
              </a:rPr>
              <a:t>তেল</a:t>
            </a:r>
            <a:r>
              <a:rPr lang="en-US" sz="4400" b="1" dirty="0" smtClean="0">
                <a:solidFill>
                  <a:srgbClr val="FFFF00"/>
                </a:solidFill>
                <a:latin typeface="Siyam Rupali" pitchFamily="2" charset="0"/>
                <a:cs typeface="Siyam Rupali" pitchFamily="2" charset="0"/>
              </a:rPr>
              <a:t>         ১১০/- </a:t>
            </a:r>
            <a:r>
              <a:rPr lang="en-US" sz="4400" b="1" dirty="0" err="1" smtClean="0">
                <a:solidFill>
                  <a:srgbClr val="FFFF00"/>
                </a:solidFill>
                <a:latin typeface="Siyam Rupali" pitchFamily="2" charset="0"/>
                <a:cs typeface="Siyam Rupali" pitchFamily="2" charset="0"/>
              </a:rPr>
              <a:t>কেজি</a:t>
            </a:r>
            <a:r>
              <a:rPr lang="en-US" sz="4400" b="1" dirty="0" smtClean="0">
                <a:solidFill>
                  <a:srgbClr val="FFFF00"/>
                </a:solidFill>
                <a:latin typeface="Siyam Rupali" pitchFamily="2" charset="0"/>
                <a:cs typeface="Siyam Rupali" pitchFamily="2" charset="0"/>
              </a:rPr>
              <a:t>  </a:t>
            </a:r>
          </a:p>
          <a:p>
            <a:r>
              <a:rPr lang="en-US" sz="4400" b="1" dirty="0" err="1" smtClean="0">
                <a:latin typeface="Siyam Rupali" pitchFamily="2" charset="0"/>
                <a:cs typeface="Siyam Rupali" pitchFamily="2" charset="0"/>
              </a:rPr>
              <a:t>মসুর</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ডাল</a:t>
            </a:r>
            <a:r>
              <a:rPr lang="en-US" sz="4400" b="1" dirty="0" smtClean="0">
                <a:latin typeface="Siyam Rupali" pitchFamily="2" charset="0"/>
                <a:cs typeface="Siyam Rupali" pitchFamily="2" charset="0"/>
              </a:rPr>
              <a:t> 	        ৬৫/- </a:t>
            </a:r>
            <a:r>
              <a:rPr lang="en-US" sz="4400" b="1" dirty="0" err="1" smtClean="0">
                <a:latin typeface="Siyam Rupali" pitchFamily="2" charset="0"/>
                <a:cs typeface="Siyam Rupali" pitchFamily="2" charset="0"/>
              </a:rPr>
              <a:t>কেজি</a:t>
            </a:r>
            <a:r>
              <a:rPr lang="en-US" sz="4400" b="1" dirty="0" smtClean="0">
                <a:latin typeface="Siyam Rupali" pitchFamily="2" charset="0"/>
                <a:cs typeface="Siyam Rupali" pitchFamily="2" charset="0"/>
              </a:rPr>
              <a:t>  </a:t>
            </a:r>
          </a:p>
          <a:p>
            <a:r>
              <a:rPr lang="en-US" sz="4400" b="1" dirty="0" err="1" smtClean="0">
                <a:solidFill>
                  <a:srgbClr val="FFFF00"/>
                </a:solidFill>
                <a:latin typeface="Siyam Rupali" pitchFamily="2" charset="0"/>
                <a:cs typeface="Siyam Rupali" pitchFamily="2" charset="0"/>
              </a:rPr>
              <a:t>চিনি</a:t>
            </a:r>
            <a:r>
              <a:rPr lang="en-US" sz="4400" b="1" dirty="0" smtClean="0">
                <a:solidFill>
                  <a:srgbClr val="FFFF00"/>
                </a:solidFill>
                <a:latin typeface="Siyam Rupali" pitchFamily="2" charset="0"/>
                <a:cs typeface="Siyam Rupali" pitchFamily="2" charset="0"/>
              </a:rPr>
              <a:t> 	                   ৬০/- </a:t>
            </a:r>
            <a:r>
              <a:rPr lang="en-US" sz="4400" b="1" dirty="0" err="1" smtClean="0">
                <a:solidFill>
                  <a:srgbClr val="FFFF00"/>
                </a:solidFill>
                <a:latin typeface="Siyam Rupali" pitchFamily="2" charset="0"/>
                <a:cs typeface="Siyam Rupali" pitchFamily="2" charset="0"/>
              </a:rPr>
              <a:t>কেজি</a:t>
            </a:r>
            <a:r>
              <a:rPr lang="en-US" sz="4400" b="1" dirty="0" smtClean="0">
                <a:solidFill>
                  <a:srgbClr val="FFFF00"/>
                </a:solidFill>
                <a:latin typeface="Siyam Rupali" pitchFamily="2" charset="0"/>
                <a:cs typeface="Siyam Rupali" pitchFamily="2" charset="0"/>
              </a:rPr>
              <a:t> </a:t>
            </a:r>
          </a:p>
          <a:p>
            <a:r>
              <a:rPr lang="en-US" sz="4400" b="1" dirty="0" err="1" smtClean="0">
                <a:latin typeface="Siyam Rupali" pitchFamily="2" charset="0"/>
                <a:cs typeface="Siyam Rupali" pitchFamily="2" charset="0"/>
              </a:rPr>
              <a:t>গরুর</a:t>
            </a:r>
            <a:r>
              <a:rPr lang="en-US" sz="4400" b="1" dirty="0" smtClean="0">
                <a:latin typeface="Siyam Rupali" pitchFamily="2" charset="0"/>
                <a:cs typeface="Siyam Rupali" pitchFamily="2" charset="0"/>
              </a:rPr>
              <a:t> </a:t>
            </a:r>
            <a:r>
              <a:rPr lang="en-US" sz="4400" b="1" dirty="0" err="1" smtClean="0">
                <a:latin typeface="Siyam Rupali" pitchFamily="2" charset="0"/>
                <a:cs typeface="Siyam Rupali" pitchFamily="2" charset="0"/>
              </a:rPr>
              <a:t>মাংস</a:t>
            </a:r>
            <a:r>
              <a:rPr lang="en-US" sz="4400" b="1" dirty="0" smtClean="0">
                <a:latin typeface="Siyam Rupali" pitchFamily="2" charset="0"/>
                <a:cs typeface="Siyam Rupali" pitchFamily="2" charset="0"/>
              </a:rPr>
              <a:t>            ৪৫০/- </a:t>
            </a:r>
            <a:r>
              <a:rPr lang="en-US" sz="4400" b="1" dirty="0" err="1" smtClean="0">
                <a:latin typeface="Siyam Rupali" pitchFamily="2" charset="0"/>
                <a:cs typeface="Siyam Rupali" pitchFamily="2" charset="0"/>
              </a:rPr>
              <a:t>কেজি</a:t>
            </a:r>
            <a:endParaRPr lang="en-US" sz="4400" b="1" dirty="0" smtClean="0">
              <a:latin typeface="Siyam Rupali" pitchFamily="2" charset="0"/>
              <a:cs typeface="Siyam Rupali" pitchFamily="2" charset="0"/>
            </a:endParaRPr>
          </a:p>
          <a:p>
            <a:endParaRPr lang="en-US" dirty="0" smtClean="0"/>
          </a:p>
          <a:p>
            <a:pPr>
              <a:buNone/>
            </a:pPr>
            <a:r>
              <a:rPr lang="en-US" dirty="0" smtClean="0"/>
              <a:t> </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additive="base">
                                        <p:cTn id="18"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additive="base">
                                        <p:cTn id="2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additive="base">
                                        <p:cTn id="3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 calcmode="lin" valueType="num">
                                      <p:cBhvr additive="base">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 calcmode="lin" valueType="num">
                                      <p:cBhvr additive="base">
                                        <p:cTn id="4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 calcmode="lin" valueType="num">
                                      <p:cBhvr additive="base">
                                        <p:cTn id="48"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 calcmode="lin" valueType="num">
                                      <p:cBhvr additive="base">
                                        <p:cTn id="54"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xEl>
                                              <p:pRg st="9" end="9"/>
                                            </p:txEl>
                                          </p:spTgt>
                                        </p:tgtEl>
                                        <p:attrNameLst>
                                          <p:attrName>style.visibility</p:attrName>
                                        </p:attrNameLst>
                                      </p:cBhvr>
                                      <p:to>
                                        <p:strVal val="visible"/>
                                      </p:to>
                                    </p:set>
                                    <p:anim calcmode="lin" valueType="num">
                                      <p:cBhvr additive="base">
                                        <p:cTn id="60"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
                                            <p:txEl>
                                              <p:pRg st="10" end="10"/>
                                            </p:txEl>
                                          </p:spTgt>
                                        </p:tgtEl>
                                        <p:attrNameLst>
                                          <p:attrName>style.visibility</p:attrName>
                                        </p:attrNameLst>
                                      </p:cBhvr>
                                      <p:to>
                                        <p:strVal val="visible"/>
                                      </p:to>
                                    </p:set>
                                    <p:anim calcmode="lin" valueType="num">
                                      <p:cBhvr additive="base">
                                        <p:cTn id="66"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
                                            <p:txEl>
                                              <p:pRg st="11" end="11"/>
                                            </p:txEl>
                                          </p:spTgt>
                                        </p:tgtEl>
                                        <p:attrNameLst>
                                          <p:attrName>style.visibility</p:attrName>
                                        </p:attrNameLst>
                                      </p:cBhvr>
                                      <p:to>
                                        <p:strVal val="visible"/>
                                      </p:to>
                                    </p:set>
                                    <p:anim calcmode="lin" valueType="num">
                                      <p:cBhvr additive="base">
                                        <p:cTn id="72"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anim calcmode="lin" valueType="num">
                                      <p:cBhvr additive="base">
                                        <p:cTn id="78"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8">
                                            <p:txEl>
                                              <p:pRg st="14" end="14"/>
                                            </p:txEl>
                                          </p:spTgt>
                                        </p:tgtEl>
                                        <p:attrNameLst>
                                          <p:attrName>style.visibility</p:attrName>
                                        </p:attrNameLst>
                                      </p:cBhvr>
                                      <p:to>
                                        <p:strVal val="visible"/>
                                      </p:to>
                                    </p:set>
                                    <p:anim calcmode="lin" valueType="num">
                                      <p:cBhvr additive="base">
                                        <p:cTn id="84"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additive="base">
                                        <p:cTn id="90" dur="500" fill="hold"/>
                                        <p:tgtEl>
                                          <p:spTgt spid="9"/>
                                        </p:tgtEl>
                                        <p:attrNameLst>
                                          <p:attrName>ppt_x</p:attrName>
                                        </p:attrNameLst>
                                      </p:cBhvr>
                                      <p:tavLst>
                                        <p:tav tm="0">
                                          <p:val>
                                            <p:strVal val="#ppt_x"/>
                                          </p:val>
                                        </p:tav>
                                        <p:tav tm="100000">
                                          <p:val>
                                            <p:strVal val="#ppt_x"/>
                                          </p:val>
                                        </p:tav>
                                      </p:tavLst>
                                    </p:anim>
                                    <p:anim calcmode="lin" valueType="num">
                                      <p:cBhvr additive="base">
                                        <p:cTn id="9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914400"/>
          </a:xfrm>
        </p:spPr>
        <p:txBody>
          <a:bodyPr/>
          <a:lstStyle/>
          <a:p>
            <a:pPr algn="ctr"/>
            <a:r>
              <a:rPr lang="en-US" sz="2800" b="1" dirty="0" err="1" smtClean="0">
                <a:solidFill>
                  <a:srgbClr val="FFFF00"/>
                </a:solidFill>
                <a:latin typeface="Siyam Rupali" pitchFamily="2" charset="0"/>
                <a:cs typeface="Siyam Rupali" pitchFamily="2" charset="0"/>
              </a:rPr>
              <a:t>এবার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এসো</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অর্থের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সময়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মূল্য</a:t>
            </a:r>
            <a:r>
              <a:rPr lang="en-US" sz="2800" b="1" dirty="0" smtClean="0">
                <a:solidFill>
                  <a:srgbClr val="FFFF00"/>
                </a:solidFill>
                <a:latin typeface="Siyam Rupali" pitchFamily="2" charset="0"/>
                <a:cs typeface="Siyam Rupali" pitchFamily="2" charset="0"/>
              </a:rPr>
              <a:t> </a:t>
            </a:r>
            <a:r>
              <a:rPr lang="en-US" sz="2400" b="1" dirty="0" smtClean="0">
                <a:solidFill>
                  <a:schemeClr val="tx1"/>
                </a:solidFill>
                <a:latin typeface="Siyam Rupali" pitchFamily="2" charset="0"/>
                <a:cs typeface="Siyam Rupali" pitchFamily="2" charset="0"/>
              </a:rPr>
              <a:t>(Time Value Of Money) </a:t>
            </a:r>
            <a:r>
              <a:rPr lang="en-US" sz="2800" b="1" dirty="0" err="1" smtClean="0">
                <a:solidFill>
                  <a:srgbClr val="FFFF00"/>
                </a:solidFill>
                <a:latin typeface="Siyam Rupali" pitchFamily="2" charset="0"/>
                <a:cs typeface="Siyam Rupali" pitchFamily="2" charset="0"/>
              </a:rPr>
              <a:t>কি</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সেইটা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বোঝার</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চেষ্টা</a:t>
            </a:r>
            <a:r>
              <a:rPr lang="en-US" sz="2800" b="1" dirty="0" smtClean="0">
                <a:solidFill>
                  <a:srgbClr val="FFFF00"/>
                </a:solidFill>
                <a:latin typeface="Siyam Rupali" pitchFamily="2" charset="0"/>
                <a:cs typeface="Siyam Rupali" pitchFamily="2" charset="0"/>
              </a:rPr>
              <a:t> </a:t>
            </a:r>
            <a:r>
              <a:rPr lang="en-US" sz="2800" b="1" dirty="0" err="1" smtClean="0">
                <a:solidFill>
                  <a:srgbClr val="FFFF00"/>
                </a:solidFill>
                <a:latin typeface="Siyam Rupali" pitchFamily="2" charset="0"/>
                <a:cs typeface="Siyam Rupali" pitchFamily="2" charset="0"/>
              </a:rPr>
              <a:t>করি</a:t>
            </a:r>
            <a:r>
              <a:rPr lang="en-US" sz="2800" b="1" dirty="0" smtClean="0">
                <a:solidFill>
                  <a:srgbClr val="FFFF00"/>
                </a:solidFill>
                <a:latin typeface="Siyam Rupali" pitchFamily="2" charset="0"/>
                <a:cs typeface="Siyam Rupali" pitchFamily="2" charset="0"/>
              </a:rPr>
              <a:t>। </a:t>
            </a:r>
            <a:r>
              <a:rPr lang="en-US" dirty="0" smtClean="0"/>
              <a:t/>
            </a:r>
            <a:br>
              <a:rPr lang="en-US" dirty="0" smtClean="0"/>
            </a:br>
            <a:endParaRPr lang="en-US" dirty="0"/>
          </a:p>
        </p:txBody>
      </p:sp>
      <p:sp>
        <p:nvSpPr>
          <p:cNvPr id="3" name="Text Placeholder 2"/>
          <p:cNvSpPr>
            <a:spLocks noGrp="1"/>
          </p:cNvSpPr>
          <p:nvPr>
            <p:ph type="body" idx="1"/>
          </p:nvPr>
        </p:nvSpPr>
        <p:spPr>
          <a:xfrm>
            <a:off x="304800" y="1371600"/>
            <a:ext cx="4040188" cy="639762"/>
          </a:xfrm>
        </p:spPr>
        <p:txBody>
          <a:bodyPr/>
          <a:lstStyle/>
          <a:p>
            <a:pPr algn="ctr"/>
            <a:r>
              <a:rPr lang="en-US" dirty="0" err="1" smtClean="0">
                <a:solidFill>
                  <a:srgbClr val="FF0000"/>
                </a:solidFill>
                <a:latin typeface="Siyam Rupali" pitchFamily="2" charset="0"/>
                <a:cs typeface="Siyam Rupali" pitchFamily="2" charset="0"/>
              </a:rPr>
              <a:t>চিত্রটি</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ভালো</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করে</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লক্ষ</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কর</a:t>
            </a:r>
            <a:r>
              <a:rPr lang="en-US" dirty="0" smtClean="0">
                <a:solidFill>
                  <a:srgbClr val="FF0000"/>
                </a:solidFill>
                <a:latin typeface="Siyam Rupali" pitchFamily="2" charset="0"/>
                <a:cs typeface="Siyam Rupali" pitchFamily="2" charset="0"/>
              </a:rPr>
              <a:t> </a:t>
            </a:r>
            <a:endParaRPr lang="en-US" dirty="0">
              <a:solidFill>
                <a:srgbClr val="FF0000"/>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371600"/>
            <a:ext cx="4041775" cy="639762"/>
          </a:xfrm>
        </p:spPr>
        <p:txBody>
          <a:bodyPr>
            <a:normAutofit fontScale="92500"/>
          </a:bodyPr>
          <a:lstStyle/>
          <a:p>
            <a:r>
              <a:rPr lang="en-US" dirty="0" err="1" smtClean="0">
                <a:solidFill>
                  <a:srgbClr val="FF0000"/>
                </a:solidFill>
                <a:latin typeface="Siyam Rupali" pitchFamily="2" charset="0"/>
                <a:cs typeface="Siyam Rupali" pitchFamily="2" charset="0"/>
              </a:rPr>
              <a:t>কি</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কি</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সিদ্ধান্তে</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আসতে</a:t>
            </a:r>
            <a:r>
              <a:rPr lang="en-US" dirty="0" smtClean="0">
                <a:solidFill>
                  <a:srgbClr val="FF0000"/>
                </a:solidFill>
                <a:latin typeface="Siyam Rupali" pitchFamily="2" charset="0"/>
                <a:cs typeface="Siyam Rupali" pitchFamily="2" charset="0"/>
              </a:rPr>
              <a:t> </a:t>
            </a:r>
            <a:r>
              <a:rPr lang="en-US" dirty="0" err="1" smtClean="0">
                <a:solidFill>
                  <a:srgbClr val="FF0000"/>
                </a:solidFill>
                <a:latin typeface="Siyam Rupali" pitchFamily="2" charset="0"/>
                <a:cs typeface="Siyam Rupali" pitchFamily="2" charset="0"/>
              </a:rPr>
              <a:t>পারলে</a:t>
            </a:r>
            <a:r>
              <a:rPr lang="en-US" dirty="0" smtClean="0">
                <a:solidFill>
                  <a:srgbClr val="FF0000"/>
                </a:solidFill>
                <a:latin typeface="Siyam Rupali" pitchFamily="2" charset="0"/>
                <a:cs typeface="Siyam Rupali" pitchFamily="2" charset="0"/>
              </a:rPr>
              <a:t>? </a:t>
            </a:r>
            <a:endParaRPr lang="en-US" dirty="0">
              <a:solidFill>
                <a:srgbClr val="FF0000"/>
              </a:solidFill>
              <a:latin typeface="Siyam Rupali" pitchFamily="2" charset="0"/>
              <a:cs typeface="Siyam Rupali" pitchFamily="2" charset="0"/>
            </a:endParaRPr>
          </a:p>
        </p:txBody>
      </p:sp>
      <p:pic>
        <p:nvPicPr>
          <p:cNvPr id="7" name="Content Placeholder 6" descr="rrer.jpg"/>
          <p:cNvPicPr>
            <a:picLocks noGrp="1" noChangeAspect="1"/>
          </p:cNvPicPr>
          <p:nvPr>
            <p:ph sz="quarter" idx="2"/>
          </p:nvPr>
        </p:nvPicPr>
        <p:blipFill>
          <a:blip r:embed="rId2"/>
          <a:stretch>
            <a:fillRect/>
          </a:stretch>
        </p:blipFill>
        <p:spPr>
          <a:xfrm>
            <a:off x="304800" y="1981200"/>
            <a:ext cx="4267200" cy="4648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quarter" idx="4"/>
          </p:nvPr>
        </p:nvSpPr>
        <p:spPr>
          <a:xfrm>
            <a:off x="4800600" y="2057400"/>
            <a:ext cx="4114800" cy="4360989"/>
          </a:xfrm>
        </p:spPr>
        <p:txBody>
          <a:bodyPr>
            <a:normAutofit/>
          </a:bodyPr>
          <a:lstStyle/>
          <a:p>
            <a:r>
              <a:rPr lang="en-US" dirty="0" err="1" smtClean="0">
                <a:latin typeface="Siyam Rupali" pitchFamily="2" charset="0"/>
                <a:cs typeface="Siyam Rupali" pitchFamily="2" charset="0"/>
              </a:rPr>
              <a:t>মূল্য</a:t>
            </a:r>
            <a:r>
              <a:rPr lang="en-US" dirty="0" smtClean="0">
                <a:latin typeface="Siyam Rupali" pitchFamily="2" charset="0"/>
                <a:cs typeface="Siyam Rupali" pitchFamily="2" charset="0"/>
              </a:rPr>
              <a:t> (Value) </a:t>
            </a:r>
            <a:r>
              <a:rPr lang="en-US" dirty="0" err="1" smtClean="0">
                <a:latin typeface="Siyam Rupali" pitchFamily="2" charset="0"/>
                <a:cs typeface="Siyam Rupali" pitchFamily="2" charset="0"/>
              </a:rPr>
              <a:t>যদি</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কমে</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তাহলে</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অর্থ</a:t>
            </a:r>
            <a:r>
              <a:rPr lang="en-US" dirty="0" smtClean="0">
                <a:latin typeface="Siyam Rupali" pitchFamily="2" charset="0"/>
                <a:cs typeface="Siyam Rupali" pitchFamily="2" charset="0"/>
              </a:rPr>
              <a:t>/</a:t>
            </a:r>
            <a:r>
              <a:rPr lang="en-US" dirty="0" err="1" smtClean="0">
                <a:latin typeface="Siyam Rupali" pitchFamily="2" charset="0"/>
                <a:cs typeface="Siyam Rupali" pitchFamily="2" charset="0"/>
              </a:rPr>
              <a:t>টাকা</a:t>
            </a:r>
            <a:r>
              <a:rPr lang="en-US" dirty="0" smtClean="0">
                <a:latin typeface="Siyam Rupali" pitchFamily="2" charset="0"/>
                <a:cs typeface="Siyam Rupali" pitchFamily="2" charset="0"/>
              </a:rPr>
              <a:t>( Money/Price) </a:t>
            </a:r>
            <a:r>
              <a:rPr lang="en-US" dirty="0" err="1" smtClean="0">
                <a:latin typeface="Siyam Rupali" pitchFamily="2" charset="0"/>
                <a:cs typeface="Siyam Rupali" pitchFamily="2" charset="0"/>
              </a:rPr>
              <a:t>বাড়বে</a:t>
            </a:r>
            <a:r>
              <a:rPr lang="en-US" dirty="0" smtClean="0">
                <a:latin typeface="Siyam Rupali" pitchFamily="2" charset="0"/>
                <a:cs typeface="Siyam Rupali" pitchFamily="2" charset="0"/>
              </a:rPr>
              <a:t>। </a:t>
            </a:r>
          </a:p>
          <a:p>
            <a:r>
              <a:rPr lang="en-US" dirty="0" err="1" smtClean="0">
                <a:solidFill>
                  <a:srgbClr val="FFFF00"/>
                </a:solidFill>
                <a:latin typeface="Siyam Rupali" pitchFamily="2" charset="0"/>
                <a:cs typeface="Siyam Rupali" pitchFamily="2" charset="0"/>
              </a:rPr>
              <a:t>আবার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এর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বিপরীত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ঘটনাও</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ঘটতে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পারে</a:t>
            </a:r>
            <a:r>
              <a:rPr lang="en-US" dirty="0" smtClean="0">
                <a:solidFill>
                  <a:srgbClr val="FFFF00"/>
                </a:solidFill>
                <a:latin typeface="Siyam Rupali" pitchFamily="2" charset="0"/>
                <a:cs typeface="Siyam Rupali" pitchFamily="2" charset="0"/>
              </a:rPr>
              <a:t>।</a:t>
            </a:r>
          </a:p>
          <a:p>
            <a:r>
              <a:rPr lang="en-US" dirty="0" err="1" smtClean="0">
                <a:latin typeface="Siyam Rupali" pitchFamily="2" charset="0"/>
                <a:cs typeface="Siyam Rupali" pitchFamily="2" charset="0"/>
              </a:rPr>
              <a:t>মূল্য</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এবং</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অর্থ</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এক</a:t>
            </a:r>
            <a:r>
              <a:rPr lang="en-US" dirty="0" smtClean="0">
                <a:latin typeface="Siyam Rupali" pitchFamily="2" charset="0"/>
                <a:cs typeface="Siyam Rupali" pitchFamily="2" charset="0"/>
              </a:rPr>
              <a:t> </a:t>
            </a:r>
            <a:r>
              <a:rPr lang="en-US" dirty="0" err="1" smtClean="0">
                <a:latin typeface="Siyam Rupali" pitchFamily="2" charset="0"/>
                <a:cs typeface="Siyam Rupali" pitchFamily="2" charset="0"/>
              </a:rPr>
              <a:t>নয়</a:t>
            </a:r>
            <a:r>
              <a:rPr lang="en-US" dirty="0" smtClean="0">
                <a:latin typeface="Siyam Rupali" pitchFamily="2" charset="0"/>
                <a:cs typeface="Siyam Rupali" pitchFamily="2" charset="0"/>
              </a:rPr>
              <a:t>। </a:t>
            </a:r>
          </a:p>
          <a:p>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মূল্য</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বলতে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উপযোগিতা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সাথে</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অর্থ</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বা</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টাকাকে</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পরিমান</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হিসাবে</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বিবেচিত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করা</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যেতে</a:t>
            </a:r>
            <a:r>
              <a:rPr lang="en-US" dirty="0" smtClean="0">
                <a:solidFill>
                  <a:srgbClr val="FFFF00"/>
                </a:solidFill>
                <a:latin typeface="Siyam Rupali" pitchFamily="2" charset="0"/>
                <a:cs typeface="Siyam Rupali" pitchFamily="2" charset="0"/>
              </a:rPr>
              <a:t> </a:t>
            </a:r>
            <a:r>
              <a:rPr lang="en-US" dirty="0" err="1" smtClean="0">
                <a:solidFill>
                  <a:srgbClr val="FFFF00"/>
                </a:solidFill>
                <a:latin typeface="Siyam Rupali" pitchFamily="2" charset="0"/>
                <a:cs typeface="Siyam Rupali" pitchFamily="2" charset="0"/>
              </a:rPr>
              <a:t>পারে</a:t>
            </a:r>
            <a:r>
              <a:rPr lang="en-US" dirty="0" smtClean="0">
                <a:solidFill>
                  <a:srgbClr val="FFFF00"/>
                </a:solidFill>
                <a:latin typeface="Siyam Rupali" pitchFamily="2" charset="0"/>
                <a:cs typeface="Siyam Rupali" pitchFamily="2" charset="0"/>
              </a:rPr>
              <a:t>। </a:t>
            </a:r>
          </a:p>
          <a:p>
            <a:endParaRPr lang="en-US" dirty="0">
              <a:solidFill>
                <a:srgbClr val="FFFF00"/>
              </a:solidFill>
              <a:latin typeface="Siyam Rupali" pitchFamily="2" charset="0"/>
              <a:cs typeface="Siyam Rupali" pitchFamily="2"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20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20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20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pPr algn="ctr"/>
            <a:r>
              <a:rPr lang="en-US" sz="2800" dirty="0" err="1" smtClean="0">
                <a:solidFill>
                  <a:srgbClr val="FFFF00"/>
                </a:solidFill>
                <a:latin typeface="Siyam Rupali" pitchFamily="2" charset="0"/>
                <a:cs typeface="Siyam Rupali" pitchFamily="2" charset="0"/>
              </a:rPr>
              <a:t>এবার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সময়ের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সাথে</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অর্থ</a:t>
            </a:r>
            <a:r>
              <a:rPr lang="en-US" sz="2800" dirty="0" smtClean="0">
                <a:solidFill>
                  <a:srgbClr val="FFFF00"/>
                </a:solidFill>
                <a:latin typeface="Siyam Rupali" pitchFamily="2" charset="0"/>
                <a:cs typeface="Siyam Rupali" pitchFamily="2" charset="0"/>
              </a:rPr>
              <a:t> ও </a:t>
            </a:r>
            <a:r>
              <a:rPr lang="en-US" sz="2800" dirty="0" err="1" smtClean="0">
                <a:solidFill>
                  <a:srgbClr val="FFFF00"/>
                </a:solidFill>
                <a:latin typeface="Siyam Rupali" pitchFamily="2" charset="0"/>
                <a:cs typeface="Siyam Rupali" pitchFamily="2" charset="0"/>
              </a:rPr>
              <a:t>মূল্যের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সম্পর্ক</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বোঝার</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চেষ্টা</a:t>
            </a:r>
            <a:r>
              <a:rPr lang="en-US" sz="2800" dirty="0" smtClean="0">
                <a:solidFill>
                  <a:srgbClr val="FFFF00"/>
                </a:solidFill>
                <a:latin typeface="Siyam Rupali" pitchFamily="2" charset="0"/>
                <a:cs typeface="Siyam Rupali" pitchFamily="2" charset="0"/>
              </a:rPr>
              <a:t> </a:t>
            </a:r>
            <a:r>
              <a:rPr lang="en-US" sz="2800" dirty="0" err="1" smtClean="0">
                <a:solidFill>
                  <a:srgbClr val="FFFF00"/>
                </a:solidFill>
                <a:latin typeface="Siyam Rupali" pitchFamily="2" charset="0"/>
                <a:cs typeface="Siyam Rupali" pitchFamily="2" charset="0"/>
              </a:rPr>
              <a:t>কর</a:t>
            </a:r>
            <a:r>
              <a:rPr lang="en-US" sz="2800" dirty="0" smtClean="0">
                <a:solidFill>
                  <a:srgbClr val="FFFF00"/>
                </a:solidFill>
                <a:latin typeface="Siyam Rupali" pitchFamily="2" charset="0"/>
                <a:cs typeface="Siyam Rupali" pitchFamily="2" charset="0"/>
              </a:rPr>
              <a:t>। </a:t>
            </a:r>
            <a:endParaRPr lang="en-US" sz="2800" dirty="0">
              <a:solidFill>
                <a:srgbClr val="FFFF00"/>
              </a:solidFill>
              <a:latin typeface="Siyam Rupali" pitchFamily="2" charset="0"/>
              <a:cs typeface="Siyam Rupali" pitchFamily="2" charset="0"/>
            </a:endParaRPr>
          </a:p>
        </p:txBody>
      </p:sp>
      <p:sp>
        <p:nvSpPr>
          <p:cNvPr id="3" name="Text Placeholder 2"/>
          <p:cNvSpPr>
            <a:spLocks noGrp="1"/>
          </p:cNvSpPr>
          <p:nvPr>
            <p:ph type="body" idx="1"/>
          </p:nvPr>
        </p:nvSpPr>
        <p:spPr>
          <a:xfrm>
            <a:off x="457200" y="1295400"/>
            <a:ext cx="4040188" cy="639762"/>
          </a:xfrm>
        </p:spPr>
        <p:txBody>
          <a:bodyPr>
            <a:normAutofit/>
          </a:bodyPr>
          <a:lstStyle/>
          <a:p>
            <a:r>
              <a:rPr lang="en-US" dirty="0" err="1" smtClean="0">
                <a:solidFill>
                  <a:schemeClr val="tx1"/>
                </a:solidFill>
                <a:latin typeface="Siyam Rupali" pitchFamily="2" charset="0"/>
                <a:cs typeface="Siyam Rupali" pitchFamily="2" charset="0"/>
              </a:rPr>
              <a:t>চিত্র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থেকে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বুঝতে</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পাচ্ছ</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4" name="Text Placeholder 3"/>
          <p:cNvSpPr>
            <a:spLocks noGrp="1"/>
          </p:cNvSpPr>
          <p:nvPr>
            <p:ph type="body" sz="half" idx="3"/>
          </p:nvPr>
        </p:nvSpPr>
        <p:spPr>
          <a:xfrm>
            <a:off x="4648200" y="1295400"/>
            <a:ext cx="4041775" cy="639762"/>
          </a:xfrm>
        </p:spPr>
        <p:txBody>
          <a:bodyPr/>
          <a:lstStyle/>
          <a:p>
            <a:pPr algn="ctr"/>
            <a:r>
              <a:rPr lang="en-US" dirty="0" err="1" smtClean="0">
                <a:solidFill>
                  <a:schemeClr val="tx1"/>
                </a:solidFill>
                <a:latin typeface="Siyam Rupali" pitchFamily="2" charset="0"/>
                <a:cs typeface="Siyam Rupali" pitchFamily="2" charset="0"/>
              </a:rPr>
              <a:t>এবার</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এই</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চিত্রটি</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লক্ষ</a:t>
            </a:r>
            <a:r>
              <a:rPr lang="en-US" dirty="0" smtClean="0">
                <a:solidFill>
                  <a:schemeClr val="tx1"/>
                </a:solidFill>
                <a:latin typeface="Siyam Rupali" pitchFamily="2" charset="0"/>
                <a:cs typeface="Siyam Rupali" pitchFamily="2" charset="0"/>
              </a:rPr>
              <a:t> </a:t>
            </a:r>
            <a:r>
              <a:rPr lang="en-US" dirty="0" err="1" smtClean="0">
                <a:solidFill>
                  <a:schemeClr val="tx1"/>
                </a:solidFill>
                <a:latin typeface="Siyam Rupali" pitchFamily="2" charset="0"/>
                <a:cs typeface="Siyam Rupali" pitchFamily="2" charset="0"/>
              </a:rPr>
              <a:t>কর</a:t>
            </a:r>
            <a:r>
              <a:rPr lang="en-US" dirty="0" smtClean="0">
                <a:solidFill>
                  <a:schemeClr val="tx1"/>
                </a:solidFill>
                <a:latin typeface="Siyam Rupali" pitchFamily="2" charset="0"/>
                <a:cs typeface="Siyam Rupali" pitchFamily="2" charset="0"/>
              </a:rPr>
              <a:t> </a:t>
            </a:r>
            <a:endParaRPr lang="en-US" dirty="0">
              <a:solidFill>
                <a:schemeClr val="tx1"/>
              </a:solidFill>
              <a:latin typeface="Siyam Rupali" pitchFamily="2" charset="0"/>
              <a:cs typeface="Siyam Rupali" pitchFamily="2" charset="0"/>
            </a:endParaRPr>
          </a:p>
        </p:txBody>
      </p:sp>
      <p:sp>
        <p:nvSpPr>
          <p:cNvPr id="5" name="Content Placeholder 4"/>
          <p:cNvSpPr>
            <a:spLocks noGrp="1"/>
          </p:cNvSpPr>
          <p:nvPr>
            <p:ph sz="quarter" idx="2"/>
          </p:nvPr>
        </p:nvSpPr>
        <p:spPr>
          <a:xfrm>
            <a:off x="457200" y="2057400"/>
            <a:ext cx="4040188" cy="4360989"/>
          </a:xfrm>
        </p:spPr>
        <p:txBody>
          <a:bodyPr/>
          <a:lstStyle/>
          <a:p>
            <a:r>
              <a:rPr lang="en-US" dirty="0" err="1" smtClean="0">
                <a:solidFill>
                  <a:srgbClr val="FFFF00"/>
                </a:solidFill>
              </a:rPr>
              <a:t>বর্তমান</a:t>
            </a:r>
            <a:r>
              <a:rPr lang="en-US" dirty="0" smtClean="0">
                <a:solidFill>
                  <a:srgbClr val="FFFF00"/>
                </a:solidFill>
              </a:rPr>
              <a:t> </a:t>
            </a:r>
            <a:r>
              <a:rPr lang="en-US" dirty="0" err="1" smtClean="0">
                <a:solidFill>
                  <a:srgbClr val="FFFF00"/>
                </a:solidFill>
              </a:rPr>
              <a:t>থেকে</a:t>
            </a:r>
            <a:r>
              <a:rPr lang="en-US" dirty="0" smtClean="0">
                <a:solidFill>
                  <a:srgbClr val="FFFF00"/>
                </a:solidFill>
              </a:rPr>
              <a:t> </a:t>
            </a:r>
            <a:r>
              <a:rPr lang="en-US" dirty="0" err="1" smtClean="0">
                <a:solidFill>
                  <a:srgbClr val="FFFF00"/>
                </a:solidFill>
              </a:rPr>
              <a:t>ভবিষ্য</a:t>
            </a:r>
            <a:r>
              <a:rPr lang="en-US" dirty="0" smtClean="0">
                <a:solidFill>
                  <a:srgbClr val="FFFF00"/>
                </a:solidFill>
              </a:rPr>
              <a:t>ৎ </a:t>
            </a:r>
            <a:r>
              <a:rPr lang="en-US" dirty="0" err="1" smtClean="0">
                <a:solidFill>
                  <a:srgbClr val="FFFF00"/>
                </a:solidFill>
              </a:rPr>
              <a:t>মূল্যে</a:t>
            </a:r>
            <a:r>
              <a:rPr lang="en-US" dirty="0" smtClean="0">
                <a:solidFill>
                  <a:srgbClr val="FFFF00"/>
                </a:solidFill>
              </a:rPr>
              <a:t>  </a:t>
            </a:r>
            <a:r>
              <a:rPr lang="en-US" dirty="0" err="1" smtClean="0">
                <a:solidFill>
                  <a:srgbClr val="FFFF00"/>
                </a:solidFill>
              </a:rPr>
              <a:t>যেতে</a:t>
            </a:r>
            <a:r>
              <a:rPr lang="en-US" dirty="0" smtClean="0">
                <a:solidFill>
                  <a:srgbClr val="FFFF00"/>
                </a:solidFill>
              </a:rPr>
              <a:t> </a:t>
            </a:r>
            <a:r>
              <a:rPr lang="en-US" dirty="0" err="1" smtClean="0">
                <a:solidFill>
                  <a:srgbClr val="FFFF00"/>
                </a:solidFill>
              </a:rPr>
              <a:t>মূল্যের</a:t>
            </a:r>
            <a:r>
              <a:rPr lang="en-US" dirty="0" smtClean="0">
                <a:solidFill>
                  <a:srgbClr val="FFFF00"/>
                </a:solidFill>
              </a:rPr>
              <a:t> </a:t>
            </a:r>
            <a:r>
              <a:rPr lang="en-US" dirty="0" err="1" smtClean="0">
                <a:solidFill>
                  <a:srgbClr val="FFFF00"/>
                </a:solidFill>
              </a:rPr>
              <a:t>তারতম্য</a:t>
            </a:r>
            <a:r>
              <a:rPr lang="en-US" dirty="0" smtClean="0">
                <a:solidFill>
                  <a:srgbClr val="FFFF00"/>
                </a:solidFill>
              </a:rPr>
              <a:t> </a:t>
            </a:r>
            <a:r>
              <a:rPr lang="en-US" dirty="0" err="1" smtClean="0">
                <a:solidFill>
                  <a:srgbClr val="FFFF00"/>
                </a:solidFill>
              </a:rPr>
              <a:t>হবে</a:t>
            </a:r>
            <a:r>
              <a:rPr lang="en-US" dirty="0" smtClean="0">
                <a:solidFill>
                  <a:srgbClr val="FFFF00"/>
                </a:solidFill>
              </a:rPr>
              <a:t>। </a:t>
            </a:r>
          </a:p>
          <a:p>
            <a:r>
              <a:rPr lang="en-US" dirty="0" err="1" smtClean="0"/>
              <a:t>ভবিষ্য</a:t>
            </a:r>
            <a:r>
              <a:rPr lang="en-US" dirty="0" smtClean="0"/>
              <a:t>ৎ </a:t>
            </a:r>
            <a:r>
              <a:rPr lang="en-US" dirty="0" err="1" smtClean="0"/>
              <a:t>মূল্যে</a:t>
            </a:r>
            <a:r>
              <a:rPr lang="en-US" dirty="0" smtClean="0"/>
              <a:t> </a:t>
            </a:r>
            <a:r>
              <a:rPr lang="en-US" dirty="0" err="1" smtClean="0"/>
              <a:t>যেতে</a:t>
            </a:r>
            <a:r>
              <a:rPr lang="en-US" dirty="0" smtClean="0"/>
              <a:t> </a:t>
            </a:r>
            <a:r>
              <a:rPr lang="en-US" dirty="0" err="1" smtClean="0"/>
              <a:t>অর্থ</a:t>
            </a:r>
            <a:r>
              <a:rPr lang="en-US" dirty="0" smtClean="0"/>
              <a:t> </a:t>
            </a:r>
            <a:r>
              <a:rPr lang="en-US" dirty="0" err="1" smtClean="0"/>
              <a:t>বেশী</a:t>
            </a:r>
            <a:r>
              <a:rPr lang="en-US" dirty="0" smtClean="0"/>
              <a:t> </a:t>
            </a:r>
            <a:r>
              <a:rPr lang="en-US" dirty="0" err="1" smtClean="0"/>
              <a:t>ব্যবহার</a:t>
            </a:r>
            <a:r>
              <a:rPr lang="en-US" dirty="0" smtClean="0"/>
              <a:t> </a:t>
            </a:r>
            <a:r>
              <a:rPr lang="en-US" dirty="0" err="1" smtClean="0"/>
              <a:t>পড়বে</a:t>
            </a:r>
            <a:r>
              <a:rPr lang="en-US" dirty="0" smtClean="0"/>
              <a:t>। </a:t>
            </a:r>
          </a:p>
          <a:p>
            <a:r>
              <a:rPr lang="en-US" dirty="0" err="1" smtClean="0">
                <a:solidFill>
                  <a:srgbClr val="FFFF00"/>
                </a:solidFill>
              </a:rPr>
              <a:t>অর্থ</a:t>
            </a:r>
            <a:r>
              <a:rPr lang="en-US" dirty="0" smtClean="0">
                <a:solidFill>
                  <a:srgbClr val="FFFF00"/>
                </a:solidFill>
              </a:rPr>
              <a:t> </a:t>
            </a:r>
            <a:r>
              <a:rPr lang="en-US" dirty="0" err="1" smtClean="0">
                <a:solidFill>
                  <a:srgbClr val="FFFF00"/>
                </a:solidFill>
              </a:rPr>
              <a:t>বেশী</a:t>
            </a:r>
            <a:r>
              <a:rPr lang="en-US" dirty="0" smtClean="0">
                <a:solidFill>
                  <a:srgbClr val="FFFF00"/>
                </a:solidFill>
              </a:rPr>
              <a:t> </a:t>
            </a:r>
            <a:r>
              <a:rPr lang="en-US" dirty="0" err="1" smtClean="0">
                <a:solidFill>
                  <a:srgbClr val="FFFF00"/>
                </a:solidFill>
              </a:rPr>
              <a:t>মানেই</a:t>
            </a:r>
            <a:r>
              <a:rPr lang="en-US" dirty="0" smtClean="0">
                <a:solidFill>
                  <a:srgbClr val="FFFF00"/>
                </a:solidFill>
              </a:rPr>
              <a:t> </a:t>
            </a:r>
            <a:r>
              <a:rPr lang="en-US" dirty="0" err="1" smtClean="0">
                <a:solidFill>
                  <a:srgbClr val="FFFF00"/>
                </a:solidFill>
              </a:rPr>
              <a:t>মূল্য</a:t>
            </a:r>
            <a:r>
              <a:rPr lang="en-US" dirty="0" smtClean="0">
                <a:solidFill>
                  <a:srgbClr val="FFFF00"/>
                </a:solidFill>
              </a:rPr>
              <a:t> </a:t>
            </a:r>
            <a:r>
              <a:rPr lang="en-US" dirty="0" err="1" smtClean="0">
                <a:solidFill>
                  <a:srgbClr val="FFFF00"/>
                </a:solidFill>
              </a:rPr>
              <a:t>কমে</a:t>
            </a:r>
            <a:r>
              <a:rPr lang="en-US" dirty="0" smtClean="0">
                <a:solidFill>
                  <a:srgbClr val="FFFF00"/>
                </a:solidFill>
              </a:rPr>
              <a:t> </a:t>
            </a:r>
            <a:r>
              <a:rPr lang="en-US" dirty="0" err="1" smtClean="0">
                <a:solidFill>
                  <a:srgbClr val="FFFF00"/>
                </a:solidFill>
              </a:rPr>
              <a:t>যাওয়া</a:t>
            </a:r>
            <a:r>
              <a:rPr lang="en-US" dirty="0" smtClean="0">
                <a:solidFill>
                  <a:srgbClr val="FFFF00"/>
                </a:solidFill>
              </a:rPr>
              <a:t>। </a:t>
            </a:r>
          </a:p>
          <a:p>
            <a:r>
              <a:rPr lang="en-US" dirty="0" err="1" smtClean="0"/>
              <a:t>এখন</a:t>
            </a:r>
            <a:r>
              <a:rPr lang="en-US" dirty="0" smtClean="0"/>
              <a:t> </a:t>
            </a:r>
            <a:r>
              <a:rPr lang="en-US" dirty="0" err="1" smtClean="0"/>
              <a:t>তোমরা</a:t>
            </a:r>
            <a:r>
              <a:rPr lang="en-US" dirty="0" smtClean="0"/>
              <a:t> </a:t>
            </a:r>
            <a:r>
              <a:rPr lang="en-US" dirty="0" err="1" smtClean="0"/>
              <a:t>অর্থের</a:t>
            </a:r>
            <a:r>
              <a:rPr lang="en-US" dirty="0" smtClean="0"/>
              <a:t> </a:t>
            </a:r>
            <a:r>
              <a:rPr lang="en-US" dirty="0" err="1" smtClean="0"/>
              <a:t>সময়</a:t>
            </a:r>
            <a:r>
              <a:rPr lang="en-US" dirty="0" smtClean="0"/>
              <a:t> </a:t>
            </a:r>
            <a:r>
              <a:rPr lang="en-US" dirty="0" err="1" smtClean="0"/>
              <a:t>মূল্যের</a:t>
            </a:r>
            <a:r>
              <a:rPr lang="en-US" dirty="0" smtClean="0"/>
              <a:t> </a:t>
            </a:r>
            <a:r>
              <a:rPr lang="en-US" dirty="0" err="1" smtClean="0"/>
              <a:t>একটি</a:t>
            </a:r>
            <a:r>
              <a:rPr lang="en-US" dirty="0" smtClean="0"/>
              <a:t> </a:t>
            </a:r>
            <a:r>
              <a:rPr lang="en-US" dirty="0" err="1" smtClean="0"/>
              <a:t>সংজ্ঞা</a:t>
            </a:r>
            <a:r>
              <a:rPr lang="en-US" dirty="0" smtClean="0"/>
              <a:t> </a:t>
            </a:r>
            <a:r>
              <a:rPr lang="en-US" dirty="0" err="1" smtClean="0"/>
              <a:t>দিতে</a:t>
            </a:r>
            <a:r>
              <a:rPr lang="en-US" dirty="0" smtClean="0"/>
              <a:t> </a:t>
            </a:r>
            <a:r>
              <a:rPr lang="en-US" dirty="0" err="1" smtClean="0"/>
              <a:t>পারবে</a:t>
            </a:r>
            <a:r>
              <a:rPr lang="en-US" dirty="0" smtClean="0"/>
              <a:t> </a:t>
            </a:r>
            <a:r>
              <a:rPr lang="en-US" dirty="0" err="1" smtClean="0"/>
              <a:t>কি</a:t>
            </a:r>
            <a:r>
              <a:rPr lang="en-US" dirty="0" smtClean="0"/>
              <a:t> ? </a:t>
            </a:r>
            <a:endParaRPr lang="en-US" dirty="0"/>
          </a:p>
        </p:txBody>
      </p:sp>
      <p:pic>
        <p:nvPicPr>
          <p:cNvPr id="11" name="Content Placeholder 10" descr="444.jpg"/>
          <p:cNvPicPr>
            <a:picLocks noGrp="1" noChangeAspect="1"/>
          </p:cNvPicPr>
          <p:nvPr>
            <p:ph sz="quarter" idx="4"/>
          </p:nvPr>
        </p:nvPicPr>
        <p:blipFill>
          <a:blip r:embed="rId2"/>
          <a:stretch>
            <a:fillRect/>
          </a:stretch>
        </p:blipFill>
        <p:spPr>
          <a:xfrm>
            <a:off x="4572000" y="2057400"/>
            <a:ext cx="4419599"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additive="base">
                                        <p:cTn id="3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additive="base">
                                        <p:cTn id="4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457200"/>
          </a:xfrm>
        </p:spPr>
        <p:txBody>
          <a:bodyPr/>
          <a:lstStyle/>
          <a:p>
            <a:pPr algn="ctr"/>
            <a:r>
              <a:rPr lang="en-US" sz="2400" b="1" dirty="0" err="1" smtClean="0">
                <a:solidFill>
                  <a:srgbClr val="FF0000"/>
                </a:solidFill>
                <a:latin typeface="Siyam Rupali" pitchFamily="2" charset="0"/>
                <a:cs typeface="Siyam Rupali" pitchFamily="2" charset="0"/>
              </a:rPr>
              <a:t>এখন</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অর্থের</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সময়ের</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বিভিন্ন</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মূল্য</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সম্পর্কে</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ধারনা</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নেবে</a:t>
            </a:r>
            <a:r>
              <a:rPr lang="en-US" sz="2400" b="1" dirty="0" smtClean="0">
                <a:solidFill>
                  <a:srgbClr val="FF0000"/>
                </a:solidFill>
                <a:latin typeface="Siyam Rupali" pitchFamily="2" charset="0"/>
                <a:cs typeface="Siyam Rupali" pitchFamily="2" charset="0"/>
              </a:rPr>
              <a:t> </a:t>
            </a:r>
            <a:r>
              <a:rPr lang="en-US" sz="2400" b="1" dirty="0" err="1" smtClean="0">
                <a:solidFill>
                  <a:srgbClr val="FF0000"/>
                </a:solidFill>
                <a:latin typeface="Siyam Rupali" pitchFamily="2" charset="0"/>
                <a:cs typeface="Siyam Rupali" pitchFamily="2" charset="0"/>
              </a:rPr>
              <a:t>তোমরা</a:t>
            </a:r>
            <a:r>
              <a:rPr lang="en-US" sz="2400" b="1" dirty="0" smtClean="0">
                <a:solidFill>
                  <a:srgbClr val="FF0000"/>
                </a:solidFill>
                <a:latin typeface="Siyam Rupali" pitchFamily="2" charset="0"/>
                <a:cs typeface="Siyam Rupali" pitchFamily="2" charset="0"/>
              </a:rPr>
              <a:t> </a:t>
            </a:r>
            <a:endParaRPr lang="en-US" sz="2400" b="1" dirty="0">
              <a:solidFill>
                <a:srgbClr val="FF0000"/>
              </a:solidFill>
              <a:latin typeface="Siyam Rupali" pitchFamily="2" charset="0"/>
              <a:cs typeface="Siyam Rupali" pitchFamily="2" charset="0"/>
            </a:endParaRPr>
          </a:p>
        </p:txBody>
      </p:sp>
      <p:sp>
        <p:nvSpPr>
          <p:cNvPr id="3" name="Content Placeholder 2"/>
          <p:cNvSpPr>
            <a:spLocks noGrp="1"/>
          </p:cNvSpPr>
          <p:nvPr>
            <p:ph idx="1"/>
          </p:nvPr>
        </p:nvSpPr>
        <p:spPr>
          <a:xfrm>
            <a:off x="457200" y="914400"/>
            <a:ext cx="8458200" cy="5638800"/>
          </a:xfrm>
        </p:spPr>
        <p:txBody>
          <a:bodyPr/>
          <a:lstStyle/>
          <a:p>
            <a:pPr algn="ctr">
              <a:buNone/>
            </a:pPr>
            <a:r>
              <a:rPr lang="en-US" sz="2400" b="1" dirty="0" err="1" smtClean="0">
                <a:solidFill>
                  <a:srgbClr val="FFFF00"/>
                </a:solidFill>
                <a:latin typeface="Siyam Rupali" pitchFamily="2" charset="0"/>
                <a:cs typeface="Siyam Rupali" pitchFamily="2" charset="0"/>
              </a:rPr>
              <a:t>অর্থের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মূল্য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a:t>
            </a:r>
            <a:r>
              <a:rPr lang="en-US" sz="2400" b="1" dirty="0" smtClean="0">
                <a:solidFill>
                  <a:srgbClr val="FFFF00"/>
                </a:solidFill>
                <a:latin typeface="Siyam Rupali" pitchFamily="2" charset="0"/>
                <a:cs typeface="Siyam Rupali" pitchFamily="2" charset="0"/>
              </a:rPr>
              <a:t>? </a:t>
            </a:r>
          </a:p>
          <a:p>
            <a:pPr algn="just">
              <a:buNone/>
            </a:pPr>
            <a:r>
              <a:rPr lang="en-US" sz="1800" b="1" dirty="0" smtClean="0">
                <a:latin typeface="Siyam Rupali" pitchFamily="2" charset="0"/>
                <a:cs typeface="Siyam Rupali" pitchFamily="2" charset="0"/>
              </a:rPr>
              <a:t>    </a:t>
            </a:r>
            <a:r>
              <a:rPr lang="as-IN" sz="2000" b="1" dirty="0" smtClean="0">
                <a:latin typeface="Siyam Rupali" pitchFamily="2" charset="0"/>
                <a:cs typeface="Siyam Rupali" pitchFamily="2" charset="0"/>
              </a:rPr>
              <a:t>একটি নির্দিষ্ট পরিমাণ অর্থ দ্বারা যে পরিমাণ দ্রব্য বা সেবাকর্ম ক্রয় করা যায়, তাকে</a:t>
            </a:r>
            <a:r>
              <a:rPr lang="en-US" sz="2000" b="1" dirty="0" smtClean="0">
                <a:latin typeface="Siyam Rupali" pitchFamily="2" charset="0"/>
                <a:cs typeface="Siyam Rupali" pitchFamily="2" charset="0"/>
              </a:rPr>
              <a:t> </a:t>
            </a:r>
            <a:r>
              <a:rPr lang="as-IN" sz="2000" b="1" dirty="0" smtClean="0">
                <a:latin typeface="Siyam Rupali" pitchFamily="2" charset="0"/>
                <a:cs typeface="Siyam Rupali" pitchFamily="2" charset="0"/>
              </a:rPr>
              <a:t>অর্থের মূল্য বলা হয়</a:t>
            </a:r>
            <a:endParaRPr lang="en-US" sz="2000" b="1" dirty="0" smtClean="0">
              <a:latin typeface="Siyam Rupali" pitchFamily="2" charset="0"/>
              <a:cs typeface="Siyam Rupali" pitchFamily="2" charset="0"/>
            </a:endParaRPr>
          </a:p>
          <a:p>
            <a:pPr algn="ctr">
              <a:buNone/>
            </a:pPr>
            <a:r>
              <a:rPr lang="en-US" sz="2400" b="1" dirty="0" err="1" smtClean="0">
                <a:solidFill>
                  <a:srgbClr val="FFFF00"/>
                </a:solidFill>
                <a:latin typeface="Siyam Rupali" pitchFamily="2" charset="0"/>
                <a:cs typeface="Siyam Rupali" pitchFamily="2" charset="0"/>
              </a:rPr>
              <a:t>অর্থের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সময়মূল্য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a:t>
            </a:r>
            <a:r>
              <a:rPr lang="en-US" sz="2400" b="1" dirty="0" smtClean="0">
                <a:solidFill>
                  <a:srgbClr val="FFFF00"/>
                </a:solidFill>
                <a:latin typeface="Siyam Rupali" pitchFamily="2" charset="0"/>
                <a:cs typeface="Siyam Rupali" pitchFamily="2" charset="0"/>
              </a:rPr>
              <a:t>? </a:t>
            </a:r>
          </a:p>
          <a:p>
            <a:pPr algn="just">
              <a:buNone/>
            </a:pP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প্রাপ্ত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নগদ</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বিলম্বে</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পাওয়া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নগদ</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চেয়ে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বেশী</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মূল্যবান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হবার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কারনকে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সময়মূল্য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বুঝায়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a:t>
            </a:r>
            <a:r>
              <a:rPr lang="en-US" sz="2000" b="1" dirty="0" smtClean="0">
                <a:latin typeface="Siyam Rupali" pitchFamily="2" charset="0"/>
                <a:cs typeface="Siyam Rupali" pitchFamily="2" charset="0"/>
              </a:rPr>
              <a:t>ৎ </a:t>
            </a:r>
            <a:r>
              <a:rPr lang="en-US" sz="2000" b="1" dirty="0" err="1" smtClean="0">
                <a:latin typeface="Siyam Rupali" pitchFamily="2" charset="0"/>
                <a:cs typeface="Siyam Rupali" pitchFamily="2" charset="0"/>
              </a:rPr>
              <a:t>সময়ের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পরিবর্তনের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সাথে</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পরিবর্তনকে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সময়মূল্য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বলে</a:t>
            </a:r>
            <a:r>
              <a:rPr lang="en-US" sz="2000" b="1" dirty="0" smtClean="0">
                <a:latin typeface="Siyam Rupali" pitchFamily="2" charset="0"/>
                <a:cs typeface="Siyam Rupali" pitchFamily="2" charset="0"/>
              </a:rPr>
              <a:t>। </a:t>
            </a:r>
          </a:p>
          <a:p>
            <a:pPr algn="ctr">
              <a:buNone/>
            </a:pPr>
            <a:r>
              <a:rPr lang="en-US" sz="2400" b="1" dirty="0" err="1" smtClean="0">
                <a:solidFill>
                  <a:srgbClr val="FFFF00"/>
                </a:solidFill>
                <a:latin typeface="Siyam Rupali" pitchFamily="2" charset="0"/>
                <a:cs typeface="Siyam Rupali" pitchFamily="2" charset="0"/>
              </a:rPr>
              <a:t>অর্থের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বর্তমান</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মূল্য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a:t>
            </a:r>
            <a:r>
              <a:rPr lang="en-US" sz="2400" b="1" dirty="0" smtClean="0">
                <a:solidFill>
                  <a:srgbClr val="FFFF00"/>
                </a:solidFill>
                <a:latin typeface="Siyam Rupali" pitchFamily="2" charset="0"/>
                <a:cs typeface="Siyam Rupali" pitchFamily="2" charset="0"/>
              </a:rPr>
              <a:t>? </a:t>
            </a:r>
          </a:p>
          <a:p>
            <a:pPr algn="just">
              <a:buNone/>
            </a:pPr>
            <a:r>
              <a:rPr lang="en-US" sz="2000" b="1" dirty="0" err="1" smtClean="0">
                <a:latin typeface="Siyam Rupali" pitchFamily="2" charset="0"/>
                <a:cs typeface="Siyam Rupali" pitchFamily="2" charset="0"/>
              </a:rPr>
              <a:t>ভবিষ্যতে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প্রাপ্ত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আজকের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বলে</a:t>
            </a:r>
            <a:r>
              <a:rPr lang="en-US" sz="2000" b="1" dirty="0" smtClean="0">
                <a:latin typeface="Siyam Rupali" pitchFamily="2" charset="0"/>
                <a:cs typeface="Siyam Rupali" pitchFamily="2" charset="0"/>
              </a:rPr>
              <a:t> </a:t>
            </a:r>
          </a:p>
          <a:p>
            <a:pPr algn="ctr">
              <a:buNone/>
            </a:pPr>
            <a:r>
              <a:rPr lang="en-US" sz="2400" b="1" dirty="0" err="1" smtClean="0">
                <a:solidFill>
                  <a:srgbClr val="FFFF00"/>
                </a:solidFill>
                <a:latin typeface="Siyam Rupali" pitchFamily="2" charset="0"/>
                <a:cs typeface="Siyam Rupali" pitchFamily="2" charset="0"/>
              </a:rPr>
              <a:t>অর্থের</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ভবিষ্য</a:t>
            </a:r>
            <a:r>
              <a:rPr lang="en-US" sz="2400" b="1" dirty="0" smtClean="0">
                <a:solidFill>
                  <a:srgbClr val="FFFF00"/>
                </a:solidFill>
                <a:latin typeface="Siyam Rupali" pitchFamily="2" charset="0"/>
                <a:cs typeface="Siyam Rupali" pitchFamily="2" charset="0"/>
              </a:rPr>
              <a:t>ৎ </a:t>
            </a:r>
            <a:r>
              <a:rPr lang="en-US" sz="2400" b="1" dirty="0" err="1" smtClean="0">
                <a:solidFill>
                  <a:srgbClr val="FFFF00"/>
                </a:solidFill>
                <a:latin typeface="Siyam Rupali" pitchFamily="2" charset="0"/>
                <a:cs typeface="Siyam Rupali" pitchFamily="2" charset="0"/>
              </a:rPr>
              <a:t>মূল্য</a:t>
            </a:r>
            <a:r>
              <a:rPr lang="en-US" sz="2400" b="1" dirty="0" smtClean="0">
                <a:solidFill>
                  <a:srgbClr val="FFFF00"/>
                </a:solidFill>
                <a:latin typeface="Siyam Rupali" pitchFamily="2" charset="0"/>
                <a:cs typeface="Siyam Rupali" pitchFamily="2" charset="0"/>
              </a:rPr>
              <a:t> </a:t>
            </a:r>
            <a:r>
              <a:rPr lang="en-US" sz="2400" b="1" dirty="0" err="1" smtClean="0">
                <a:solidFill>
                  <a:srgbClr val="FFFF00"/>
                </a:solidFill>
                <a:latin typeface="Siyam Rupali" pitchFamily="2" charset="0"/>
                <a:cs typeface="Siyam Rupali" pitchFamily="2" charset="0"/>
              </a:rPr>
              <a:t>কি</a:t>
            </a:r>
            <a:r>
              <a:rPr lang="en-US" sz="2400" b="1" dirty="0" smtClean="0">
                <a:solidFill>
                  <a:srgbClr val="FFFF00"/>
                </a:solidFill>
                <a:latin typeface="Siyam Rupali" pitchFamily="2" charset="0"/>
                <a:cs typeface="Siyam Rupali" pitchFamily="2" charset="0"/>
              </a:rPr>
              <a:t> ? </a:t>
            </a:r>
          </a:p>
          <a:p>
            <a:pPr algn="just">
              <a:buNone/>
            </a:pP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বর্তমানে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একটি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নির্দিষ্ট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পরিমান</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নির্দিষ্টহারে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কোথাও</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বিনিয়োগ</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করলে</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ভবিষ্যতে</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একটি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নির্দিষ্ট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সময়ে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নগদ</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পাওয়া</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যাবে</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তাকে</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অর্থের</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ভবিষ্যৎমূল্য</a:t>
            </a:r>
            <a:r>
              <a:rPr lang="en-US" sz="2000" b="1" dirty="0" smtClean="0">
                <a:latin typeface="Siyam Rupali" pitchFamily="2" charset="0"/>
                <a:cs typeface="Siyam Rupali" pitchFamily="2" charset="0"/>
              </a:rPr>
              <a:t> </a:t>
            </a:r>
            <a:r>
              <a:rPr lang="en-US" sz="2000" b="1" dirty="0" err="1" smtClean="0">
                <a:latin typeface="Siyam Rupali" pitchFamily="2" charset="0"/>
                <a:cs typeface="Siyam Rupali" pitchFamily="2" charset="0"/>
              </a:rPr>
              <a:t>বলে</a:t>
            </a:r>
            <a:r>
              <a:rPr lang="en-US" sz="2000" b="1" dirty="0" smtClean="0">
                <a:latin typeface="Siyam Rupali" pitchFamily="2" charset="0"/>
                <a:cs typeface="Siyam Rupali" pitchFamily="2" charset="0"/>
              </a:rPr>
              <a:t>। </a:t>
            </a:r>
          </a:p>
          <a:p>
            <a:pPr algn="ctr">
              <a:buNone/>
            </a:pPr>
            <a:endParaRPr lang="en-US" sz="2000" b="1" dirty="0">
              <a:latin typeface="Siyam Rupali" pitchFamily="2" charset="0"/>
              <a:cs typeface="Siyam Rupali" pitchFamily="2" charset="0"/>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719</TotalTime>
  <Words>1389</Words>
  <Application>Microsoft Office PowerPoint</Application>
  <PresentationFormat>On-screen Show (4:3)</PresentationFormat>
  <Paragraphs>194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vt:lpstr>
      <vt:lpstr>Slide 1</vt:lpstr>
      <vt:lpstr>শিক্ষক পরিচিতি</vt:lpstr>
      <vt:lpstr>Slide 3</vt:lpstr>
      <vt:lpstr>Slide 4</vt:lpstr>
      <vt:lpstr>প্রথমে সংশ্লিষ্ট অধ্যায় থেকে জ্ঞানমূলক ও অনুধাবনমূলক প্রশ্ন দেখে নাও।   </vt:lpstr>
      <vt:lpstr>এবার এসো অর্থের সময় মূল্য (Time Value Of Money) তে যাবার আগে কিছু বাজার-সদাই এর মূল্যে জেনে নাও ।  </vt:lpstr>
      <vt:lpstr>এবার এসো অর্থের সময় মূল্য (Time Value Of Money) কি সেইটা বোঝার চেষ্টা করি।  </vt:lpstr>
      <vt:lpstr>এবার সময়ের সাথে অর্থ ও মূল্যের সম্পর্ক বোঝার চেষ্টা কর। </vt:lpstr>
      <vt:lpstr>এখন অর্থের সময়ের বিভিন্ন মূল্য সম্পর্কে ধারনা নেবে তোমরা </vt:lpstr>
      <vt:lpstr>তোমার মামা তোমাকে ঈদ সেলামী দিতে গিয়ে দুইটি উপায়ের মধ্যে একটি পছন্দ করতে বলল।   তুমি কোনটি নিতে চাও? </vt:lpstr>
      <vt:lpstr>তুমি নিশ্চয় আজকেই টাকাটা নিয়ে নিবে। কেননা “বাঁকির নাম ফাঁকি “। তবে আমাদের ফিন্যান্স এর ভাষায় এটিকে অর্থের সময় পছন্দ ( Time Preference For Money) বলে। এসো একটু ধারনা নাও।  অর্থের সময় অগ্রাধিকারের কারণ </vt:lpstr>
      <vt:lpstr>মুদ্রাস্ফীতি ও মুদ্রাসংকোচন বিষয়ে ধারনা নেয়ার চেষ্টা কর বিস্তারিত আলোচনায় যাবার আগে। </vt:lpstr>
      <vt:lpstr>এবার তোমরা অর্থের সময়মূল্যের গুরুত্ব বোঝার চেষ্টা  কর।</vt:lpstr>
      <vt:lpstr>অর্থের সময়মূল্য সম্পর্কে তাত্ত্বিক বিষয় সমূহ আশা করছি তোমরা বুঝতে পেরেছ। এখন আমরা গাণিতিক সমস্যা সমাধানের চেষ্টা করব। তার আগে  চক্রবৃদ্ধি ও বাট্টাকরণ সম্পর্কে ধারনা নেয়া দরকার। </vt:lpstr>
      <vt:lpstr>এবার সুদ হার (Interst Rate)কি তা বোঝার চেষ্টা কর।  কোন নির্দিষ্ট পরিমান অর্থ ধার নিলে তার জন্য যে চার্জ পরিশোধ করতে হয় সাধারণভাবে তা সুদ নামে অবহিত করা হয়।  অর্থাৎ, শতকরা হারে প্রকাশিত এই চার্জই হচ্ছে সুদহার।   সুদ হার দুই প্রকার তা হল- </vt:lpstr>
      <vt:lpstr>গাণিতিক সমস্যায় যাবার আগে  এখন তোমরা সর্ব শেষ Rule “72” এবং “69” সম্পর্কে জানবে। </vt:lpstr>
      <vt:lpstr>তোমরা এবার তোমাদের পাঠ্যবইয়ের অর্থের সময়মূল্য নির্ধারণে সূত্রাবলী সম্পর্কে ধারনা লাভ করবে। </vt:lpstr>
      <vt:lpstr> চক্রবৃদ্ধিকরণের ধরণ/ বার  Nature Of Compounding (m) সম্পর্কে ধারণা পরিষ্কার হওয়া দরকার।  এখানে m বলতে বছরে কতবার চক্রবৃদ্ধিকরণ হচ্ছে তা বুঝানো হয়েছে।   সময়ের পরিমান ও প্রশ্নের চাহিদা মাফিক m এর পরিমান নির্ণয় করা হয়।  </vt:lpstr>
      <vt:lpstr>এখন তোমরা পাঠ্যবইয়ের ১ম ও ৩য় সূত্র সম্পর্কে বিস্তারিত জানতে পারবে ও একটা গাণিতিক সমস্যা সমাধান করার চেষ্টা করবে। </vt:lpstr>
      <vt:lpstr>এখন তোমরা পাঠ্যবইয়ের ২য় ও ৪র্থ সূত্র সম্পর্কে বিস্তারিত জানতে পারবে ও একটা গাণিতিক সমস্যা সমাধান করার চেষ্টা করবে। </vt:lpstr>
      <vt:lpstr>এখন তোমরা পাঠ্যবইয়ের সর্বশেষ ৫ম সূত্র সম্পর্কে বিস্তারিত জানতে পারবে ও একটা গাণিতিক সমস্যা সমাধান করার চেষ্টা করবে। </vt:lpstr>
      <vt:lpstr>আশা করছি তোমরা অর্থের সময় মূল্যের সূত্র ব্যবহার করে গাণিতিক সমস্যা সমাধান করতে পারছ। এখন তোমাদের অনুশীলনের জন্য  সংশ্লিষ্ট অধ্যায় থেকে কিছু গুরুত্বপূর্ণ প্রশ্নের উত্তর সহ দেয়া হল। </vt:lpstr>
      <vt:lpstr>৮. বাড়িতে ব্যবহারের নিমিত্তে কম্পিউটার ক্রয়ের জন্য কোন ঋণ নেয়া হয় ?  উত্তর : ভোক্তা ঋণ। ৯. ICB কী? উত্তর : ICB (Investment Corporation of Bangladesh) হল একটি বিনিয়োগ সংস্থা।  ১০. চক্রবৃদ্ধিকরণ কী? উত্তর : বিগত বছরের সুদাসলকে বর্তমান বছরের আসল ধরে তার ওপর বর্তমান বছরের সুদ ধার্য করার প্রক্রিয়াকে চক্রবৃদ্ধিকরণ বলে। ১১. চক্রবৃদ্ধি সুদ কী? উত্তর : সুদ আসলের ওপর যে সুদ প্রদান করা হয় তাকে চক্রবৃদ্ধি সুদ বলে। ১২. ব্যাংকে টাকা জমা রাখলে কীসের ভিত্তিতে চক্রবৃদ্ধি হয়?  উত্তর : মাসিক ভিত্তিতে। ১৩. অর্থের কয় ধরনের প্রবাহ ঘটে? উত্তর : দুই ধরনের। নগদ আন্তঃপ্রবাহ ও নগদ বহিঃপ্রবাহ। ১৪. কার্যকরী বা প্রকৃত সুদের হার কী? উত্তর : বছরে একাধিকবার চক্রবৃদ্ধিতে ঋণগ্রহীতা প্রকৃতপক্ষে যে হারে সুদ প্রদান করে তাকে প্রকৃত সুদের হার বলে। ১৫. অর্থের সময়মূল্যের মূল কারণ কী? উত্তর : অর্থের সময়মূল্যের মূল কারণ সুদের হার। </vt:lpstr>
      <vt:lpstr>১৬. অর্থায়ন কী নিয়ে কাজ করে? উত্তর : অর্থায়ন তহবিল ব্যবস্থাপনা নিয়ে কাজ করে। ১৭. প্রকৃত সুদ কী? উত্তর : একটি নির্দিষ্ট মেয়াদের জন্য গ্রহণকৃত ঋণের সুদ চক্রবৃদ্ধি হারে বৃদ্ধি পেয়ে ওই নির্দিষ্ট মেয়াদের যে সুদ হয় তাই প্রকৃত সুদ। ১৮. অর্থের সময় মূল্য নির্ধারণের মূল কারণ কোনটি?  উত্তর : সুদের হার। ১৯. EAR এর পূর্ণরূপ কী? উত্তর : EAR এর পূর্ণরূপ Effective Annual Rate। ২০. বাট্টাকরণ বলতে কী বোঝ? উত্তর : ভবিষ্যতে নির্দিষ্ট সময়ান্তে প্রাপ্য টাকার ওপর বর্তমান মূল্য নির্ণয় করার প্রক্রিয়াকে বাট্টাকরণ বলে। ২১. ভবিষ্যৎ মূল্যের পরিমাণ কীসের ওপর নির্ভর করে? উত্তর : প্রারম্ভিক জমাকৃত অর্থ। সুদের হার, মেয়াদ ও চক্রবৃদ্ধির সংখ্যার ওপর ভবিষ্যৎ মূল্যের পরিমাণ নির্ভর করে। ২২. বাট্টা হার কী? উত্তর : নগদ প্রবাহ নির্ধারণের পর সেগুলোকে নগদ মূল্যে রূপান্তরের হারকে বাট্টা হার বলে।  </vt:lpstr>
      <vt:lpstr>২৩. আর্থিক ঝুঁকি কী? উত্তর : ব্যবসায়ের দায় পরিশোধের অক্ষমতা থেকে যে ঝুঁকির সৃষ্টি হয় তাকে আর্থিক ঝুঁকি বলে। ২৪. ব্যবসায়ের প্রতিটি সিদ্ধান্তের সঙ্গেই অর্থের কোন ধরনের প্রবাহ জড়িত থাকে?  উত্তর : নগদ প্রবাহ।  ২৫. ব্যবসায়কে কোন ধরনের কর্মকাণ্ড বলা হয়?  উত্তর : ব্যবসায়কে অর্থনৈতিক কর্মকাণ্ড বলা হয়। ২৬. ভবিষ্যৎ মূল্য জানা থাকলে কোনটি বের করা যায়?  উত্তর : বর্তমান মূল্য। ২৭. বাট্টাকরণ কীসের বিপরীত প্রক্রিয়া? উত্তর : বাট্টাকরণ হল চক্রবৃদ্ধিকরণের বিপরীত প্রক্রিয়া। ২৮. ঋণ নেয়ার পূর্বে কী যাচাই করতে হয়? উত্তর : ঋণ নেয়ার পূর্বে পরিশোধ ক্ষমতা যাচাই করতে হয়। ২৯. কোনটি পরিশোধ করা বাধ্যতামূলক? উত্তর : ঋণের টাকা পরিশোধ করা বাধ্যতামূলক। ৩০. বাট্টাকরণ প্রক্রিয়ায় অর্থের কোন মূল্যকে ভাগ করা হয়?  উত্তর : অর্থের ভবিষ্যৎ মূল্যকে। </vt:lpstr>
      <vt:lpstr>বাসার কাজ ও নমুনা সৃজনশীল প্রশ্ন </vt:lpstr>
      <vt:lpstr>বাসার কাজ ও নমুনা বহুনির্বাচনী প্রশ্ন </vt:lpstr>
      <vt:lpstr>আশা করছি আজকের ক্লাস তোমাদের ভালো লেগেছে। সাথে অর্থের সময় মূল্য সম্পর্কে বিস্তারিত জ্ঞান অর্জনে সক্ষম হয়েছ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ROKEYA IT</dc:creator>
  <cp:lastModifiedBy>ROKEYA IT</cp:lastModifiedBy>
  <cp:revision>73</cp:revision>
  <dcterms:created xsi:type="dcterms:W3CDTF">2020-04-12T04:51:34Z</dcterms:created>
  <dcterms:modified xsi:type="dcterms:W3CDTF">2020-04-20T14:55:58Z</dcterms:modified>
</cp:coreProperties>
</file>