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4"/>
  </p:notesMasterIdLst>
  <p:sldIdLst>
    <p:sldId id="282" r:id="rId2"/>
    <p:sldId id="256" r:id="rId3"/>
    <p:sldId id="299" r:id="rId4"/>
    <p:sldId id="274" r:id="rId5"/>
    <p:sldId id="269" r:id="rId6"/>
    <p:sldId id="385" r:id="rId7"/>
    <p:sldId id="403" r:id="rId8"/>
    <p:sldId id="368" r:id="rId9"/>
    <p:sldId id="400" r:id="rId10"/>
    <p:sldId id="395" r:id="rId11"/>
    <p:sldId id="387" r:id="rId12"/>
    <p:sldId id="386" r:id="rId13"/>
    <p:sldId id="399" r:id="rId14"/>
    <p:sldId id="401" r:id="rId15"/>
    <p:sldId id="276" r:id="rId16"/>
    <p:sldId id="396" r:id="rId17"/>
    <p:sldId id="402" r:id="rId18"/>
    <p:sldId id="334" r:id="rId19"/>
    <p:sldId id="298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00CCFF"/>
    <a:srgbClr val="3333FF"/>
    <a:srgbClr val="CCFFFF"/>
    <a:srgbClr val="C2FFA3"/>
    <a:srgbClr val="CCFF66"/>
    <a:srgbClr val="99FF66"/>
    <a:srgbClr val="CCFF33"/>
    <a:srgbClr val="B3F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1326" y="-114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437469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(গণিত ও বিজ্ঞান )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9743" y="3563233"/>
            <a:ext cx="429324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  নবম   </a:t>
            </a:r>
            <a:endParaRPr lang="bn-BD" sz="28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গণিত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    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ভাগশেষ উপপাদ্য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21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0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সময়ঃ 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মিনিট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67618" y="1871143"/>
                <a:ext cx="689317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এখন,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bn-I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     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=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+1)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+1) +5(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+1)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+1)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+5) Ans. </a:t>
                </a:r>
                <a:endParaRPr lang="bn-I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18" y="1871143"/>
                <a:ext cx="6893170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2301" t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8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74322" y="1600119"/>
                <a:ext cx="8700866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ধরি,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600" dirty="0" smtClean="0"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− 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বসিয়ে,  </a:t>
                </a: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bn-IN" sz="36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)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(−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6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1+10</a:t>
                </a:r>
                <a:r>
                  <a:rPr lang="en-US" sz="36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10+10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  =   0</a:t>
                </a:r>
                <a:endParaRPr lang="bn-IN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i="1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+1),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latin typeface="Cambria Math"/>
                        <a:cs typeface="Times New Roman" pitchFamily="18" charset="0"/>
                      </a:rPr>
                      <m:t>f</m:t>
                    </m:r>
                    <m:r>
                      <a:rPr lang="en-US" sz="3600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এর একটি উৎপাদক,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2" y="1600119"/>
                <a:ext cx="8700866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2102" t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715064" y="533738"/>
            <a:ext cx="2307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খ  এর সমাধান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" y="-128528"/>
                <a:ext cx="9144000" cy="698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cs typeface="NikoshBAN" pitchFamily="2" charset="0"/>
                  </a:rPr>
                  <a:t>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এখন,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{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𝑎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Ans.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-128528"/>
                <a:ext cx="9144000" cy="6986528"/>
              </a:xfrm>
              <a:prstGeom prst="rect">
                <a:avLst/>
              </a:prstGeom>
              <a:blipFill rotWithShape="1">
                <a:blip r:embed="rId2"/>
                <a:stretch>
                  <a:fillRect l="-1667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4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745" y="1251751"/>
                <a:ext cx="8989255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দেওয়া আছে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ধরি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বসিয়ে,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f(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+3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4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0 </a:t>
                </a: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/>
                        <a:cs typeface="Times New Roman" pitchFamily="18" charset="0"/>
                      </a:rPr>
                      <m:t>p</m:t>
                    </m:r>
                    <m:r>
                      <a:rPr lang="en-US" sz="3200" b="0" i="0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/>
                        <a:cs typeface="Times New Roman" pitchFamily="18" charset="0"/>
                      </a:rPr>
                      <m:t>f</m:t>
                    </m:r>
                    <m:r>
                      <a:rPr lang="en-US" sz="3200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এর একটি উৎপাদক,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5" y="1251751"/>
                <a:ext cx="8989255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678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715064" y="533738"/>
            <a:ext cx="2307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গ এর সমাধান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896737"/>
                <a:ext cx="9017148" cy="5509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এখন,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3</m:t>
                    </m:r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=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)+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)−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/>
                        <a:cs typeface="NikoshBAN" pitchFamily="2" charset="0"/>
                      </a:rPr>
                      <m:t>{</m:t>
                    </m:r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3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3200" dirty="0">
                    <a:cs typeface="NikoshBAN" pitchFamily="2" charset="0"/>
                  </a:rPr>
                  <a:t> </a:t>
                </a:r>
                <a:r>
                  <a:rPr lang="en-US" sz="3200" dirty="0" smtClean="0"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Ans.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96737"/>
                <a:ext cx="9017148" cy="5509200"/>
              </a:xfrm>
              <a:prstGeom prst="rect">
                <a:avLst/>
              </a:prstGeom>
              <a:blipFill rotWithShape="1">
                <a:blip r:embed="rId2"/>
                <a:stretch>
                  <a:fillRect l="-609" t="-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7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3350358" y="395584"/>
            <a:ext cx="272913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5084" y="4582467"/>
                <a:ext cx="891891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প্রশ্নঃ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কে ভাগশেষ উপপাদ্য অনুসারে উৎপাদকে বিশ্লেষণ কর।  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4" y="4582467"/>
                <a:ext cx="891891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777" t="-4669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Tumpa\Desktop\do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87" y="1758463"/>
            <a:ext cx="4895557" cy="25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401" y="395584"/>
            <a:ext cx="5990590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সমাধান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8935" y="2157476"/>
                <a:ext cx="6777259" cy="407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bn-IN" sz="3200" dirty="0" smtClean="0"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bn-IN" sz="32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ধরি,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বহুপদীটির মান শূন্য হয়।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ফলে, </a:t>
                </a:r>
                <a14:m>
                  <m:oMath xmlns:m="http://schemas.openxmlformats.org/officeDocument/2006/math">
                    <m:r>
                      <a:rPr lang="bn-IN" sz="32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bn-IN" sz="32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বহুপদীটির একটি উৎপাদক, 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bn-IN" sz="32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endParaRPr lang="bn-BD" sz="3200" dirty="0">
                  <a:latin typeface="Times New Roman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35" y="2157476"/>
                <a:ext cx="6777259" cy="4074064"/>
              </a:xfrm>
              <a:prstGeom prst="rect">
                <a:avLst/>
              </a:prstGeom>
              <a:blipFill rotWithShape="1">
                <a:blip r:embed="rId2"/>
                <a:stretch>
                  <a:fillRect l="-2248" t="-1796" b="-2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2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5083" y="1876122"/>
                <a:ext cx="858129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cs typeface="NikoshBAN" pitchFamily="2" charset="0"/>
                  </a:rPr>
                  <a:t>   </a:t>
                </a:r>
                <a:r>
                  <a:rPr lang="bn-IN" sz="3200" dirty="0" smtClean="0"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 =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)(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+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+8)</a:t>
                </a: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endParaRPr lang="bn-BD" sz="3200" dirty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=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)(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+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+8)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</a:t>
                </a:r>
                <a:endParaRPr lang="bn-BD" sz="3200" dirty="0">
                  <a:latin typeface="Times New Roman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3" y="1876122"/>
                <a:ext cx="8581292" cy="3046988"/>
              </a:xfrm>
              <a:prstGeom prst="rect">
                <a:avLst/>
              </a:prstGeom>
              <a:blipFill rotWithShape="1">
                <a:blip r:embed="rId2"/>
                <a:stretch>
                  <a:fillRect t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0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9219" y="489788"/>
            <a:ext cx="3005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11430"/>
                <a:latin typeface="NikoshBAN" pitchFamily="2" charset="0"/>
                <a:cs typeface="NikoshBAN" pitchFamily="2" charset="0"/>
              </a:rPr>
              <a:t>বহুনির্বাচনি প্রশ্ন</a:t>
            </a:r>
            <a:endParaRPr lang="bn-IN" sz="4800" dirty="0">
              <a:ln w="11430"/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7286" y="2587187"/>
                <a:ext cx="8595359" cy="3545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১।</a:t>
                </a:r>
                <a:r>
                  <a:rPr lang="en-US" sz="3200" dirty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</m:oMath>
                </a14:m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হলে 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এর মান কত? </a:t>
                </a:r>
              </a:p>
              <a:p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ক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 </m:t>
                    </m:r>
                  </m:oMath>
                </a14:m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9                                  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 </m:t>
                    </m:r>
                  </m:oMath>
                </a14:m>
                <a:r>
                  <a:rPr lang="en-US" sz="3200" dirty="0">
                    <a:ln w="11430"/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bn-IN" sz="3200" dirty="0" smtClean="0">
                  <a:ln w="11430"/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n w="11430"/>
                    <a:latin typeface="Times New Roman" pitchFamily="18" charset="0"/>
                    <a:cs typeface="NikoshBAN" pitchFamily="2" charset="0"/>
                  </a:rPr>
                  <a:t>  গ </a:t>
                </a:r>
                <a:r>
                  <a:rPr lang="en-US" sz="3200" dirty="0">
                    <a:ln w="11430"/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ঘ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২।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6</m:t>
                    </m:r>
                  </m:oMath>
                </a14:m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হলে এর উৎপাদক- </a:t>
                </a:r>
                <a:endParaRPr lang="en-US" sz="32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i.x+2         ii. x -2   iii.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3</m:t>
                    </m:r>
                  </m:oMath>
                </a14:m>
                <a:endParaRPr lang="bn-IN" sz="32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n w="11430"/>
                    <a:latin typeface="Times New Roman" pitchFamily="18" charset="0"/>
                    <a:cs typeface="NikoshBAN" pitchFamily="2" charset="0"/>
                  </a:rPr>
                  <a:t>    </a:t>
                </a:r>
                <a:r>
                  <a:rPr lang="bn-IN" sz="3200" dirty="0" smtClean="0">
                    <a:ln w="11430"/>
                    <a:latin typeface="Times New Roman" pitchFamily="18" charset="0"/>
                    <a:cs typeface="NikoshBAN" pitchFamily="2" charset="0"/>
                  </a:rPr>
                  <a:t>নিচের কোনটি সঠিক? </a:t>
                </a:r>
              </a:p>
              <a:p>
                <a:r>
                  <a:rPr lang="bn-IN" sz="3200" dirty="0">
                    <a:ln w="11430"/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n w="11430"/>
                    <a:latin typeface="Times New Roman" pitchFamily="18" charset="0"/>
                    <a:cs typeface="NikoshBAN" pitchFamily="2" charset="0"/>
                  </a:rPr>
                  <a:t> ক  </a:t>
                </a:r>
                <a:r>
                  <a:rPr lang="en-US" sz="3200" dirty="0" err="1" smtClean="0">
                    <a:ln w="11430"/>
                    <a:latin typeface="Times New Roman" pitchFamily="18" charset="0"/>
                    <a:cs typeface="NikoshBAN" pitchFamily="2" charset="0"/>
                  </a:rPr>
                  <a:t>i.ii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3200" dirty="0" smtClean="0">
                    <a:ln w="11430"/>
                    <a:latin typeface="Times New Roman" pitchFamily="18" charset="0"/>
                    <a:cs typeface="NikoshBAN" pitchFamily="2" charset="0"/>
                  </a:rPr>
                  <a:t>        খ 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NikoshBAN" pitchFamily="2" charset="0"/>
                  </a:rPr>
                  <a:t>i., iii.</a:t>
                </a:r>
                <a:r>
                  <a:rPr lang="bn-IN" sz="3200" dirty="0" smtClean="0">
                    <a:ln w="11430"/>
                    <a:latin typeface="Times New Roman" pitchFamily="18" charset="0"/>
                    <a:cs typeface="NikoshBAN" pitchFamily="2" charset="0"/>
                  </a:rPr>
                  <a:t>      গ  </a:t>
                </a:r>
                <a:r>
                  <a:rPr lang="en-US" sz="3200" dirty="0" err="1" smtClean="0">
                    <a:ln w="11430"/>
                    <a:latin typeface="Times New Roman" pitchFamily="18" charset="0"/>
                    <a:cs typeface="NikoshBAN" pitchFamily="2" charset="0"/>
                  </a:rPr>
                  <a:t>ii,iii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3200" dirty="0" smtClean="0">
                    <a:ln w="11430"/>
                    <a:latin typeface="Times New Roman" pitchFamily="18" charset="0"/>
                    <a:cs typeface="NikoshBAN" pitchFamily="2" charset="0"/>
                  </a:rPr>
                  <a:t>              ঘ </a:t>
                </a:r>
                <a:r>
                  <a:rPr lang="en-US" sz="3200" dirty="0" err="1" smtClean="0">
                    <a:ln w="11430"/>
                    <a:latin typeface="Times New Roman" pitchFamily="18" charset="0"/>
                    <a:cs typeface="NikoshBAN" pitchFamily="2" charset="0"/>
                  </a:rPr>
                  <a:t>i,ii,iii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NikoshBAN" pitchFamily="2" charset="0"/>
                  </a:rPr>
                  <a:t>.</a:t>
                </a:r>
                <a:endParaRPr lang="bn-IN" sz="3200" dirty="0">
                  <a:ln w="11430"/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6" y="2587187"/>
                <a:ext cx="8595359" cy="3545073"/>
              </a:xfrm>
              <a:prstGeom prst="rect">
                <a:avLst/>
              </a:prstGeom>
              <a:blipFill rotWithShape="1">
                <a:blip r:embed="rId2"/>
                <a:stretch>
                  <a:fillRect l="-1844" t="-2921" b="-4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78850" y="3194728"/>
            <a:ext cx="290946" cy="3602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77834" y="5569824"/>
            <a:ext cx="290946" cy="3602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6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71796" y="3097928"/>
                <a:ext cx="83672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প্রশ্নঃ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6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11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6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কে উৎপাদকে বিশ্লেষণ কর।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6" y="3097928"/>
                <a:ext cx="8367294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1821" r="-218" b="-23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581" y="411125"/>
            <a:ext cx="264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Tumpa\Desktop\Biography of Bangabandhu Sheikh Mujibur Rahman (4-4-2018 1-10-06 PM)\MUJIB\rose-animated-gif-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03585"/>
            <a:ext cx="60198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4" y="1115905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1349" y="3226087"/>
                <a:ext cx="633046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১। ভাগশেষ উপপাদ্য কী?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২।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24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কে উৎপাদকে বিশ্লেষণ কর।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49" y="3226087"/>
                <a:ext cx="6330462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2406" t="-7345" r="-1636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249" y="507998"/>
            <a:ext cx="3044516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370" y="4275134"/>
                <a:ext cx="794824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প্রশ্নঃ  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g(r) =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+ 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ক </a:t>
                </a:r>
                <a:r>
                  <a:rPr lang="en-US" sz="3200" dirty="0">
                    <a:ln w="11430"/>
                    <a:latin typeface="Times New Roman" pitchFamily="18" charset="0"/>
                    <a:cs typeface="Times New Roman" pitchFamily="18" charset="0"/>
                  </a:rPr>
                  <a:t>g(r)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কে দ্বারা ভাগ করলে ভাগশেষ কত হবে তা নির্ণয় কর। </a:t>
                </a:r>
              </a:p>
              <a:p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খ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কে উৎপাদকে বিশ্লেষণ কর।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70" y="4275134"/>
                <a:ext cx="7948246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994" t="-5310" r="-767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owchart: Process 2"/>
          <p:cNvSpPr/>
          <p:nvPr/>
        </p:nvSpPr>
        <p:spPr>
          <a:xfrm>
            <a:off x="2912011" y="2546252"/>
            <a:ext cx="2489983" cy="1505243"/>
          </a:xfrm>
          <a:prstGeom prst="flowChart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912011" y="1688123"/>
            <a:ext cx="2489983" cy="858129"/>
          </a:xfrm>
          <a:prstGeom prst="triangl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2931" y="1069146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Tumpa\Desktop\New folder (2)\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2" y="2799471"/>
            <a:ext cx="3924886" cy="27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63429" y="5229754"/>
            <a:ext cx="3749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তোমরা দেখে বুঝতে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umpa\Desktop\vag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91" y="1083211"/>
            <a:ext cx="5570806" cy="36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7720" y="3316324"/>
            <a:ext cx="40911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ভাগশেষ উপপাদ্য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3945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098" y="3416076"/>
            <a:ext cx="8342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ভাগশেষ উপপাদ্য কী ব্যাখ্যা করতে পারবে এবং তা প্রয়োগ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উৎপাদকে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বিশ্লেষণ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6092" y="396096"/>
            <a:ext cx="340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ভাগশেষ উপপাদ্য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5083" y="1786454"/>
                <a:ext cx="8623494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যদি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f(x)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ধনাত্নক মাত্রার বহুপদী  হয় এবং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কোনো নিদিষ্ট সংখ্যা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হয় , তবে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f(x)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NikoshBAN" pitchFamily="2" charset="0"/>
                      </a:rPr>
                      <m:t>x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দ্বারা ভাগ করলে ভাগশেষ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NikoshBAN" pitchFamily="2" charset="0"/>
                      </a:rPr>
                      <m:t>f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হবে। 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প্রমাণঃ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NikoshBAN" pitchFamily="2" charset="0"/>
                      </a:rPr>
                      <m:t>f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NikoshBAN" pitchFamily="2" charset="0"/>
                      </a:rPr>
                      <m:t>x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দ্বারা ভাগ করলে ভাগশেষ হয়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অথবা অশূন্য ধ্রুবক হবে। 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মনে করি, ভাগশেষ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r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এবং ভাগফল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h(x)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তাহলে, ভাগের নিয়মে,  সকল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জন্য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-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NikoshBAN" pitchFamily="2" charset="0"/>
                      </a:rPr>
                      <m:t>f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….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(1)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(1)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নং কে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বসিয়ে পাই,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NikoshBAN" pitchFamily="2" charset="0"/>
                      </a:rPr>
                      <m:t>f</m:t>
                    </m:r>
                    <m:r>
                      <a:rPr lang="en-US" sz="280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) 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0.h(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)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r 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সুতরাং,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f(x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NikoshBAN" pitchFamily="2" charset="0"/>
                      </a:rPr>
                      <m:t>x</m:t>
                    </m:r>
                    <m:r>
                      <a:rPr lang="en-US" sz="28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দ্বারা ভাগ করলে ভাগশেষ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NikoshBAN" pitchFamily="2" charset="0"/>
                      </a:rPr>
                      <m:t>f</m:t>
                    </m:r>
                    <m:r>
                      <a:rPr lang="en-US" sz="280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) </m:t>
                    </m:r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হবে। </a:t>
                </a:r>
              </a:p>
              <a:p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3" y="1786454"/>
                <a:ext cx="8623494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1837" t="-2242" r="-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8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5760" y="546974"/>
                <a:ext cx="8032653" cy="1119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প্রশ্নঃ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f(x)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60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NikoshBAN" pitchFamily="2" charset="0"/>
                      </a:rPr>
                      <m:t>x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দ্বারা ভাগ করলে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ভাগশেষ কত হবে?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546974"/>
                <a:ext cx="8032653" cy="1119409"/>
              </a:xfrm>
              <a:prstGeom prst="rect">
                <a:avLst/>
              </a:prstGeom>
              <a:blipFill rotWithShape="1">
                <a:blip r:embed="rId2"/>
                <a:stretch>
                  <a:fillRect l="-1897" t="-9836" r="-759" b="-1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81" y="2978340"/>
                <a:ext cx="8508610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সমাধান,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NikoshBAN" pitchFamily="2" charset="0"/>
                      </a:rPr>
                      <m:t>x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(−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)= (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NikoshBAN" pitchFamily="2" charset="0"/>
                      </a:rPr>
                      <m:t>a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যেখানে,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NikoshBAN" pitchFamily="2" charset="0"/>
                      </a:rPr>
                      <m:t>a</m:t>
                    </m:r>
                    <m:r>
                      <a:rPr lang="bn-IN" sz="3200" b="0" i="0" smtClean="0">
                        <a:latin typeface="Cambria Math"/>
                        <a:cs typeface="NikoshBAN" pitchFamily="2" charset="0"/>
                      </a:rPr>
                      <m:t>= 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সুতরাং,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ভাগশেষ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(−</m:t>
                            </m:r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60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8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1" y="2978340"/>
                <a:ext cx="8508610" cy="1508105"/>
              </a:xfrm>
              <a:prstGeom prst="rect">
                <a:avLst/>
              </a:prstGeom>
              <a:blipFill rotWithShape="1">
                <a:blip r:embed="rId3"/>
                <a:stretch>
                  <a:fillRect l="-1791" t="-7287" r="-430" b="-1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1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3544" y="2126422"/>
                <a:ext cx="4586068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উৎপাদকে বিশ্লেষণ করঃ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−10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−8</m:t>
                    </m:r>
                  </m:oMath>
                </a14:m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−4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+3 </m:t>
                    </m:r>
                  </m:oMath>
                </a14:m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ঘ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+6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+11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+6 </m:t>
                    </m:r>
                  </m:oMath>
                </a14:m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544" y="2126422"/>
                <a:ext cx="4586068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3320" t="-3103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9402" y="1675150"/>
                <a:ext cx="8306973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ধরি,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5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− 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বসিয়ে,  </a:t>
                </a:r>
                <a:endParaRPr lang="bn-IN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=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/>
                        <a:cs typeface="Times New Roman" pitchFamily="18" charset="0"/>
                      </a:rPr>
                      <m:t>(−</m:t>
                    </m:r>
                    <m:r>
                      <a:rPr lang="en-US" sz="3600" b="0" i="1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6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6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 =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0" smtClean="0">
                        <a:latin typeface="Cambria Math"/>
                        <a:cs typeface="Times New Roman" pitchFamily="18" charset="0"/>
                      </a:rPr>
                      <m:t>5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       = 0</a:t>
                </a: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i="1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1),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latin typeface="Cambria Math"/>
                        <a:cs typeface="Times New Roman" pitchFamily="18" charset="0"/>
                      </a:rPr>
                      <m:t>f</m:t>
                    </m:r>
                    <m:r>
                      <a:rPr lang="en-US" sz="3600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6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এর একটি উৎপাদক, 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02" y="1675150"/>
                <a:ext cx="8306973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2274" t="-2695" b="-4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082018" y="396095"/>
            <a:ext cx="3277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 এর সমাধান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34355</TotalTime>
  <Words>1595</Words>
  <Application>Microsoft Office PowerPoint</Application>
  <PresentationFormat>On-screen Show (4:3)</PresentationFormat>
  <Paragraphs>136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Tumpa</cp:lastModifiedBy>
  <cp:revision>3209</cp:revision>
  <dcterms:created xsi:type="dcterms:W3CDTF">2015-11-14T15:10:43Z</dcterms:created>
  <dcterms:modified xsi:type="dcterms:W3CDTF">2020-04-21T15:53:16Z</dcterms:modified>
</cp:coreProperties>
</file>