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audio10.wav" ContentType="audio/x-wav"/>
  <Override PartName="/ppt/media/audio11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7" r:id="rId2"/>
    <p:sldId id="279" r:id="rId3"/>
    <p:sldId id="262" r:id="rId4"/>
    <p:sldId id="259" r:id="rId5"/>
    <p:sldId id="285" r:id="rId6"/>
    <p:sldId id="263" r:id="rId7"/>
    <p:sldId id="265" r:id="rId8"/>
    <p:sldId id="266" r:id="rId9"/>
    <p:sldId id="268" r:id="rId10"/>
    <p:sldId id="281" r:id="rId11"/>
    <p:sldId id="273" r:id="rId12"/>
    <p:sldId id="270" r:id="rId13"/>
    <p:sldId id="282" r:id="rId14"/>
    <p:sldId id="289" r:id="rId15"/>
    <p:sldId id="290" r:id="rId16"/>
    <p:sldId id="288" r:id="rId17"/>
    <p:sldId id="28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A5D12-D9BE-4E6D-8608-189089DF1971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47876C-4619-4526-91A1-0394DBAAE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915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95EB8-D9B0-4299-8B37-07EFABD2325D}" type="slidenum">
              <a:rPr lang="en-IN" smtClean="0"/>
              <a:pPr/>
              <a:t>2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88929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7.jpeg"/><Relationship Id="rId7" Type="http://schemas.openxmlformats.org/officeDocument/2006/relationships/image" Target="../media/image19.jpeg"/><Relationship Id="rId12" Type="http://schemas.openxmlformats.org/officeDocument/2006/relationships/audio" Target="NULL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4.jpg"/><Relationship Id="rId5" Type="http://schemas.openxmlformats.org/officeDocument/2006/relationships/image" Target="../media/image18.jpeg"/><Relationship Id="rId10" Type="http://schemas.openxmlformats.org/officeDocument/2006/relationships/image" Target="../media/image21.jpeg"/><Relationship Id="rId4" Type="http://schemas.openxmlformats.org/officeDocument/2006/relationships/image" Target="../media/image8.jpeg"/><Relationship Id="rId9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1.jpeg"/><Relationship Id="rId7" Type="http://schemas.openxmlformats.org/officeDocument/2006/relationships/image" Target="../media/image19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6.jpeg"/><Relationship Id="rId9" Type="http://schemas.openxmlformats.org/officeDocument/2006/relationships/audio" Target="NUL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7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6" Type="http://schemas.openxmlformats.org/officeDocument/2006/relationships/audio" Target="NULL"/><Relationship Id="rId5" Type="http://schemas.openxmlformats.org/officeDocument/2006/relationships/image" Target="../media/image12.gif"/><Relationship Id="rId4" Type="http://schemas.openxmlformats.org/officeDocument/2006/relationships/image" Target="../media/image1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audio" Target="NULL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12.gif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20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audio" Target="NUL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30.wav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audio" Target="../media/audio6.wav"/><Relationship Id="rId4" Type="http://schemas.openxmlformats.org/officeDocument/2006/relationships/image" Target="../media/image7.jpeg"/><Relationship Id="rId9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NULL"/><Relationship Id="rId5" Type="http://schemas.openxmlformats.org/officeDocument/2006/relationships/image" Target="../media/image14.gif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5" Type="http://schemas.openxmlformats.org/officeDocument/2006/relationships/audio" Target="NUL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7.jpeg"/><Relationship Id="rId7" Type="http://schemas.openxmlformats.org/officeDocument/2006/relationships/image" Target="../media/image19.jpeg"/><Relationship Id="rId12" Type="http://schemas.openxmlformats.org/officeDocument/2006/relationships/audio" Target="NULL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4.jpg"/><Relationship Id="rId5" Type="http://schemas.openxmlformats.org/officeDocument/2006/relationships/image" Target="../media/image18.jpeg"/><Relationship Id="rId10" Type="http://schemas.openxmlformats.org/officeDocument/2006/relationships/image" Target="../media/image21.jpeg"/><Relationship Id="rId4" Type="http://schemas.openxmlformats.org/officeDocument/2006/relationships/image" Target="../media/image8.jpeg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HAIRUL\Desktop\Kazol\picture\shahid\picture1\12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04800"/>
            <a:ext cx="8763000" cy="6477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295400" y="327546"/>
            <a:ext cx="579120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সবাইকে শুভেচ্ছা </a:t>
            </a:r>
            <a:r>
              <a:rPr lang="en-US" sz="4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46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00"/>
            </a:avLst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71800" y="258391"/>
            <a:ext cx="3581400" cy="58477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নতুন শব্দার্থ ও বাক্য তৈরী 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066800"/>
            <a:ext cx="1371600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বেদন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3657600"/>
            <a:ext cx="1447800" cy="5232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সহ্য করা </a:t>
            </a:r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2514600"/>
            <a:ext cx="1447800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মিটাক </a:t>
            </a:r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14600" y="1138535"/>
            <a:ext cx="2438400" cy="46166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বেদনা </a:t>
            </a:r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14600" y="3733800"/>
            <a:ext cx="2514600" cy="46166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সওয়া </a:t>
            </a:r>
            <a:r>
              <a:rPr lang="bn-BD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2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14600" y="2438400"/>
            <a:ext cx="2590800" cy="461665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মিটিয়ে দিক </a:t>
            </a:r>
            <a:r>
              <a:rPr lang="bn-BD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62600" y="1676400"/>
            <a:ext cx="3124200" cy="461665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আমাদের বেদন কে বুজবে ?</a:t>
            </a:r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en-US" sz="2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62600" y="2971800"/>
            <a:ext cx="3124200" cy="461665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  <a:ln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সে ঝগড়াটা মিটাক </a:t>
            </a:r>
            <a:r>
              <a:rPr lang="bn-BD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2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10200" y="4343400"/>
            <a:ext cx="3505200" cy="461665"/>
          </a:xfrm>
          <a:prstGeom prst="rect">
            <a:avLst/>
          </a:prstGeom>
          <a:blipFill>
            <a:blip r:embed="rId10"/>
            <a:tile tx="0" ty="0" sx="100000" sy="100000" flip="none" algn="tl"/>
          </a:blipFill>
          <a:ln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বিষয়টি সে সহ্য করেছে </a:t>
            </a:r>
            <a:r>
              <a:rPr lang="bn-BD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  </a:t>
            </a:r>
            <a:endParaRPr lang="en-US" sz="2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69"/>
          <a:stretch/>
        </p:blipFill>
        <p:spPr>
          <a:xfrm>
            <a:off x="52190" y="5216843"/>
            <a:ext cx="9015610" cy="164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49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bomb.wav"/>
          </p:stSnd>
        </p:sndAc>
      </p:transition>
    </mc:Choice>
    <mc:Fallback xmlns="">
      <p:transition spd="slow">
        <p:fade/>
        <p:sndAc>
          <p:stSnd>
            <p:snd r:embed="rId12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  <p:bldP spid="15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33"/>
            </a:avLst>
          </a:prstGeom>
          <a:gradFill>
            <a:gsLst>
              <a:gs pos="10000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00600" y="411481"/>
            <a:ext cx="3048000" cy="584775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788920"/>
            <a:ext cx="5791200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ক)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রক্তে যা পিছল হয়েছে </a:t>
            </a:r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" y="4343400"/>
            <a:ext cx="6324600" cy="5232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গ)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যারা লোহা দিয়ে জিনিস পত্র তৈরি করেন </a:t>
            </a:r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0" y="1461112"/>
            <a:ext cx="4953000" cy="52322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 কথায়</a:t>
            </a:r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প্রকাশ কর </a:t>
            </a:r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5867400"/>
            <a:ext cx="6553200" cy="52322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ঙ) যার অনেক জ্ঞান 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5166360"/>
            <a:ext cx="6477000" cy="52322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যারা </a:t>
            </a:r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মাটি 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দিয়ে জিনিস পত্র তৈরি করেন</a:t>
            </a:r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3611880"/>
            <a:ext cx="6248400" cy="523220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খ)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শিক্ষিত জ্ঞানী  গুণী </a:t>
            </a:r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বিখ্যাত ব্যক্তি </a:t>
            </a:r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67600" y="5877580"/>
            <a:ext cx="1143000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কুমার 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67600" y="5166360"/>
            <a:ext cx="1295400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মনীষী 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67600" y="4434840"/>
            <a:ext cx="1295400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রক্ত পিছল 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67600" y="3557289"/>
            <a:ext cx="1295400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জ্ঞানী 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67600" y="2697480"/>
            <a:ext cx="1295400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কামার 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J:\students picture\IMG_20170323_134131.jpg"/>
          <p:cNvPicPr>
            <a:picLocks noChangeAspect="1" noChangeArrowheads="1"/>
          </p:cNvPicPr>
          <p:nvPr/>
        </p:nvPicPr>
        <p:blipFill>
          <a:blip r:embed="rId8" cstate="print"/>
          <a:srcRect l="13371" t="27244" r="17097"/>
          <a:stretch>
            <a:fillRect/>
          </a:stretch>
        </p:blipFill>
        <p:spPr bwMode="auto">
          <a:xfrm>
            <a:off x="685800" y="256032"/>
            <a:ext cx="2743200" cy="2532888"/>
          </a:xfrm>
          <a:prstGeom prst="ellipse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89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  <p:sndAc>
          <p:stSnd>
            <p:snd r:embed="rId2" name="cashreg.wav"/>
          </p:stSnd>
        </p:sndAc>
      </p:transition>
    </mc:Choice>
    <mc:Fallback xmlns="">
      <p:transition spd="slow">
        <p:fade/>
        <p:sndAc>
          <p:stSnd>
            <p:snd r:embed="rId9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33117E-6 L -0.22083 0.24607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42" y="12303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33 -0.00925 L -0.22917 0.33187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75" y="17044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9334E-6 L -0.3125 -0.24006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25" y="-12003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67 -3.05273E-6 L -0.30417 -0.22456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42" y="-1124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8.23312E-7 L -0.22917 -0.10615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58" y="-5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mztutul\Desktop\Class 4 Bangla\New folder\old-wood-fr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43000" y="436197"/>
            <a:ext cx="6439545" cy="1392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যুক্তবর্ণগুলো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চিনে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bn-IN" sz="3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37163" y="12954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জ্ঞানী 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93972" y="12954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ঞ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23562" y="1295400"/>
            <a:ext cx="1277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বিজ্ঞান 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955127" y="12954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জ্ঞ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72645" y="12954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2303963" y="1537855"/>
            <a:ext cx="512618" cy="1143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>
            <a:off x="3696345" y="1524000"/>
            <a:ext cx="512618" cy="1143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>
            <a:off x="6058545" y="1524000"/>
            <a:ext cx="512618" cy="1143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4970963" y="1319540"/>
                <a:ext cx="55976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US" sz="28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0963" y="1319540"/>
                <a:ext cx="559769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/>
          <p:cNvSpPr txBox="1"/>
          <p:nvPr/>
        </p:nvSpPr>
        <p:spPr>
          <a:xfrm>
            <a:off x="1313363" y="22098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রক্ত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570172" y="22098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799763" y="22098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শক্ত 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031327" y="22098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ক্ত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648845" y="22098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Right Arrow 50"/>
          <p:cNvSpPr/>
          <p:nvPr/>
        </p:nvSpPr>
        <p:spPr>
          <a:xfrm>
            <a:off x="2380163" y="2452255"/>
            <a:ext cx="512618" cy="1143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ight Arrow 51"/>
          <p:cNvSpPr/>
          <p:nvPr/>
        </p:nvSpPr>
        <p:spPr>
          <a:xfrm>
            <a:off x="3772545" y="2438400"/>
            <a:ext cx="512618" cy="1143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ight Arrow 52"/>
          <p:cNvSpPr/>
          <p:nvPr/>
        </p:nvSpPr>
        <p:spPr>
          <a:xfrm>
            <a:off x="6134745" y="2438400"/>
            <a:ext cx="512618" cy="1143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5047163" y="2233940"/>
                <a:ext cx="55976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US" sz="28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7163" y="2233940"/>
                <a:ext cx="559769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3" name="Picture 7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69"/>
          <a:stretch/>
        </p:blipFill>
        <p:spPr>
          <a:xfrm>
            <a:off x="1143000" y="4378644"/>
            <a:ext cx="6857999" cy="164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48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30" grpId="0"/>
      <p:bldP spid="31" grpId="0"/>
      <p:bldP spid="4" grpId="0" animBg="1"/>
      <p:bldP spid="33" grpId="0" animBg="1"/>
      <p:bldP spid="34" grpId="0" animBg="1"/>
      <p:bldP spid="45" grpId="0"/>
      <p:bldP spid="46" grpId="0"/>
      <p:bldP spid="47" grpId="0"/>
      <p:bldP spid="48" grpId="0"/>
      <p:bldP spid="49" grpId="0"/>
      <p:bldP spid="50" grpId="0"/>
      <p:bldP spid="51" grpId="0" animBg="1"/>
      <p:bldP spid="52" grpId="0" animBg="1"/>
      <p:bldP spid="53" grpId="0" animBg="1"/>
      <p:bldP spid="5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62C5920-C409-4C93-9964-06E12E797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56272"/>
            <a:ext cx="9144001" cy="686498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DFCF79E-A582-4043-A321-8B500D3277C1}"/>
              </a:ext>
            </a:extLst>
          </p:cNvPr>
          <p:cNvSpPr/>
          <p:nvPr/>
        </p:nvSpPr>
        <p:spPr>
          <a:xfrm rot="206936">
            <a:off x="-667061" y="765704"/>
            <a:ext cx="565571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RightUp"/>
              <a:lightRig rig="threePt" dir="t"/>
            </a:scene3d>
          </a:bodyPr>
          <a:lstStyle/>
          <a:p>
            <a:pPr algn="ctr"/>
            <a:r>
              <a:rPr lang="bn-IN" sz="1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12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40000"/>
                  <a:lumOff val="6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45B6584-93E7-4D09-A124-2D17ABCE92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142" y="604912"/>
            <a:ext cx="2817750" cy="31370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FFD8D78-84EC-442C-8453-39677C65E3EF}"/>
              </a:ext>
            </a:extLst>
          </p:cNvPr>
          <p:cNvSpPr txBox="1"/>
          <p:nvPr/>
        </p:nvSpPr>
        <p:spPr>
          <a:xfrm>
            <a:off x="304800" y="3581400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দল-১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বাংলাভাষাকে কেন সহজ সরল ভাষা বলা হয়েছে কেন? </a:t>
            </a:r>
            <a:r>
              <a:rPr lang="bn-BD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৫টি বাক্যে লিখ </a:t>
            </a:r>
            <a:r>
              <a:rPr lang="bn-BD" sz="3600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i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87E7E22-66B2-4BA8-A02E-DE04A5E95DBA}"/>
              </a:ext>
            </a:extLst>
          </p:cNvPr>
          <p:cNvSpPr txBox="1"/>
          <p:nvPr/>
        </p:nvSpPr>
        <p:spPr>
          <a:xfrm>
            <a:off x="304800" y="47244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দল-২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3600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 প্রিয় মাতৃভাষা নিয়ে ৫টি বাক্য লিখ । </a:t>
            </a:r>
            <a:r>
              <a:rPr lang="bn-IN" sz="3600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i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6906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Multidocument 2"/>
          <p:cNvSpPr/>
          <p:nvPr/>
        </p:nvSpPr>
        <p:spPr>
          <a:xfrm>
            <a:off x="1163782" y="1745666"/>
            <a:ext cx="5611091" cy="2992581"/>
          </a:xfrm>
          <a:prstGeom prst="flowChartMultidocumen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115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Image result for grass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82788"/>
            <a:ext cx="9144000" cy="276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60" y="4045523"/>
            <a:ext cx="1662457" cy="30119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585" y="4059373"/>
            <a:ext cx="1662457" cy="3011920"/>
          </a:xfrm>
          <a:prstGeom prst="rect">
            <a:avLst/>
          </a:prstGeom>
        </p:spPr>
      </p:pic>
      <p:pic>
        <p:nvPicPr>
          <p:cNvPr id="7" name="Picture 6" descr="F:\New folder (2)\Animated gif\img8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3" y="-5463"/>
            <a:ext cx="2907504" cy="215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F:\New folder (2)\Animated gif\img8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456" y="8388"/>
            <a:ext cx="2907504" cy="215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88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6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7021" y="228600"/>
            <a:ext cx="6032783" cy="9233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latin typeface="NikoshBAN" pitchFamily="2" charset="0"/>
                <a:cs typeface="NikoshBAN" pitchFamily="2" charset="0"/>
              </a:rPr>
              <a:t>শূন্যস্থান পূরন কর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1524000"/>
            <a:ext cx="7467599" cy="2862322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ক)ভাষার জন্য প্রাণ দিল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..................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খ)বিদেশী ভাষার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..................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আমাদের ভাষায়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গ)সব মানুষের আশা মিটাবে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-----------   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ভাষা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42194" y="1548825"/>
            <a:ext cx="2436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মায়ের ছেলেরা </a:t>
            </a:r>
            <a:r>
              <a:rPr lang="bn-BD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6599" y="2691825"/>
            <a:ext cx="19812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ছড়াছড়ি  </a:t>
            </a:r>
            <a:endParaRPr lang="en-US" sz="32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00600" y="3697069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বাংলা 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8" name="Picture 7" descr="Image result for grass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94" y="4092315"/>
            <a:ext cx="9144000" cy="276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F:\New folder (2)\Animated gif\img8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6" y="11804"/>
            <a:ext cx="2907504" cy="215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F:\New folder (2)\Animated gif\img8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896" y="8388"/>
            <a:ext cx="2907504" cy="215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60" y="4045523"/>
            <a:ext cx="1662457" cy="30119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943" y="3846080"/>
            <a:ext cx="1662457" cy="301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75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7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  <p:bldP spid="10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33"/>
            </a:avLst>
          </a:prstGeom>
          <a:gradFill>
            <a:gsLst>
              <a:gs pos="10000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1200" y="320041"/>
            <a:ext cx="5105400" cy="646331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বাড়ির কাজ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5715000"/>
            <a:ext cx="7543800" cy="523220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কবিতাটির মূলভাব নিজের ভাষায় লিখ।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J:\ataur\M0hebur      COM (139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325880"/>
            <a:ext cx="5138928" cy="4206240"/>
          </a:xfrm>
          <a:prstGeom prst="flowChartAlternateProcess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58386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>
      <p:transition spd="slow">
        <p:split orient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Borders\Border\A (25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86000" y="3575209"/>
            <a:ext cx="4648200" cy="2215991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bn-BD" sz="13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299337"/>
      </p:ext>
    </p:extLst>
  </p:cSld>
  <p:clrMapOvr>
    <a:masterClrMapping/>
  </p:clrMapOvr>
  <p:transition spd="slow">
    <p:split orient="vert" dir="in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364" y="1539603"/>
            <a:ext cx="4598436" cy="3108543"/>
          </a:xfrm>
          <a:prstGeom prst="rect">
            <a:avLst/>
          </a:prstGeom>
          <a:noFill/>
          <a:ln w="76200"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bn-BD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এলিজা বেগম    </a:t>
            </a:r>
            <a:endParaRPr lang="en-US" sz="4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itchFamily="2" charset="0"/>
            </a:endParaRPr>
          </a:p>
          <a:p>
            <a:pPr algn="ctr" defTabSz="914400">
              <a:defRPr/>
            </a:pPr>
            <a:r>
              <a:rPr lang="bn-BD" sz="40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itchFamily="2" charset="0"/>
              </a:rPr>
              <a:t>প্রধান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itchFamily="2" charset="0"/>
              </a:rPr>
              <a:t>শিক্</a:t>
            </a:r>
            <a:r>
              <a:rPr lang="as-IN" sz="40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itchFamily="2" charset="0"/>
              </a:rPr>
              <a:t>ষ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itchFamily="2" charset="0"/>
              </a:rPr>
              <a:t>ক</a:t>
            </a:r>
          </a:p>
          <a:p>
            <a:pPr algn="ctr" defTabSz="914400">
              <a:defRPr/>
            </a:pP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প</a:t>
            </a:r>
            <a:r>
              <a:rPr lang="as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ল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্</a:t>
            </a:r>
            <a:r>
              <a:rPr lang="as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ল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ী</a:t>
            </a:r>
            <a:r>
              <a:rPr lang="bn-BD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মঙ্গল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সঃ </a:t>
            </a:r>
            <a:r>
              <a:rPr lang="en-US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প্রাঃ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বিদ্যালয়</a:t>
            </a:r>
            <a:r>
              <a:rPr lang="bn-BD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  </a:t>
            </a:r>
            <a:endParaRPr lang="en-US" sz="4000" b="1" dirty="0">
              <a:solidFill>
                <a:srgbClr val="C00000"/>
              </a:solidFill>
              <a:latin typeface="NikoshBAN" panose="02000000000000000000" pitchFamily="2" charset="0"/>
              <a:cs typeface="NikoshBAN" pitchFamily="2" charset="0"/>
            </a:endParaRPr>
          </a:p>
          <a:p>
            <a:pPr algn="ctr" defTabSz="914400">
              <a:defRPr/>
            </a:pP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দক্ষিণ সুরমা ,সিলেট ।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 defTabSz="914400">
              <a:defRPr/>
            </a:pPr>
            <a:r>
              <a:rPr lang="en-US" sz="3200" b="1" dirty="0" smtClean="0">
                <a:solidFill>
                  <a:schemeClr val="tx1"/>
                </a:solidFill>
                <a:cs typeface="NikoshBAN" pitchFamily="2" charset="0"/>
              </a:rPr>
              <a:t>hmpmgps@gmail.com</a:t>
            </a:r>
            <a:endParaRPr lang="en-US" sz="3200" b="1" dirty="0">
              <a:solidFill>
                <a:schemeClr val="tx1"/>
              </a:solidFill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71212" y="0"/>
            <a:ext cx="2567588" cy="156966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শিক্</a:t>
            </a:r>
            <a:r>
              <a:rPr lang="as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ষ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ক </a:t>
            </a:r>
            <a:r>
              <a:rPr lang="as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প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র</a:t>
            </a:r>
            <a:r>
              <a:rPr lang="as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ি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চ</a:t>
            </a:r>
            <a:r>
              <a:rPr lang="as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ি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ত</a:t>
            </a:r>
            <a:r>
              <a:rPr lang="as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ি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5166" y="1372947"/>
            <a:ext cx="2508685" cy="384675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 descr="images (7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76200"/>
            <a:ext cx="1676400" cy="838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69"/>
          <a:stretch/>
        </p:blipFill>
        <p:spPr>
          <a:xfrm>
            <a:off x="52190" y="5216842"/>
            <a:ext cx="9015610" cy="164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84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3" name="drumroll.wav"/>
          </p:stSnd>
        </p:sndAc>
      </p:transition>
    </mc:Choice>
    <mc:Fallback xmlns="">
      <p:transition spd="slow">
        <p:fade/>
        <p:sndAc>
          <p:stSnd>
            <p:snd r:embed="rId7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14600" y="152400"/>
            <a:ext cx="23727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5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54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00" y="914400"/>
            <a:ext cx="7834196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</a:t>
            </a:r>
            <a:r>
              <a:rPr lang="bn-BD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r>
              <a:rPr lang="en-US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.১ উচ্চারিত পঠিত বাক্য শুনে বলতে পারবে।</a:t>
            </a:r>
            <a:endParaRPr lang="en-US" sz="4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190" y="1752600"/>
            <a:ext cx="9015610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১,৩.</a:t>
            </a:r>
            <a:r>
              <a:rPr lang="bn-BD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 বিষয় বর্ণনা করতে</a:t>
            </a:r>
            <a:r>
              <a:rPr lang="en-US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পারবে ।</a:t>
            </a:r>
            <a:endParaRPr lang="en-US" sz="4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2590800"/>
            <a:ext cx="9015610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en-US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en-US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 পড়ে ভাব বুঝতে পারবে </a:t>
            </a:r>
            <a:r>
              <a:rPr lang="en-US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201" y="3429000"/>
            <a:ext cx="901561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সহজ বিষয়ে অনুচ্ছেদ  লিখতে পারবে </a:t>
            </a:r>
            <a:r>
              <a:rPr lang="en-US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69"/>
          <a:stretch/>
        </p:blipFill>
        <p:spPr>
          <a:xfrm>
            <a:off x="52190" y="5216842"/>
            <a:ext cx="9015610" cy="164115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16200000" flipV="1">
            <a:off x="-3441003" y="3572403"/>
            <a:ext cx="6934200" cy="5219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16200000">
            <a:off x="5596688" y="3386889"/>
            <a:ext cx="6934200" cy="1604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10800000">
            <a:off x="80211" y="-29027"/>
            <a:ext cx="8990450" cy="1604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89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whoosh.wav"/>
          </p:stSnd>
        </p:sndAc>
      </p:transition>
    </mc:Choice>
    <mc:Fallback xmlns="">
      <p:transition spd="slow">
        <p:fade/>
        <p:sndAc>
          <p:stSnd>
            <p:snd r:embed="rId4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70465" y="235527"/>
            <a:ext cx="3501736" cy="1122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 পরিচিতি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77145" y="1524000"/>
            <a:ext cx="4478481" cy="417341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বিষয়ঃবাংলা </a:t>
            </a:r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শ্রেনিঃ চতুর্থ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নামঃমোদের বাংলা ভাষা  </a:t>
            </a:r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৪০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মিনিট</a:t>
            </a: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00200"/>
            <a:ext cx="3352800" cy="3733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69"/>
          <a:stretch/>
        </p:blipFill>
        <p:spPr>
          <a:xfrm>
            <a:off x="52190" y="5216843"/>
            <a:ext cx="9015610" cy="164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11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cashreg.wav"/>
          </p:stSnd>
        </p:sndAc>
      </p:transition>
    </mc:Choice>
    <mc:Fallback xmlns="">
      <p:transition spd="slow">
        <p:fade/>
        <p:sndAc>
          <p:stSnd>
            <p:snd r:embed="rId5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34"/>
            </a:avLst>
          </a:prstGeom>
          <a:gradFill>
            <a:gsLst>
              <a:gs pos="10000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6600" y="228601"/>
            <a:ext cx="5486400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পূর্বজ্ঞান যাচাই  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6600" y="2526816"/>
            <a:ext cx="5486400" cy="5232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70C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আমাদের ভাষার নাম কী ?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1063776"/>
            <a:ext cx="5486400" cy="52322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rgbClr val="0070C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আমাদের দেশের নাম কী </a:t>
            </a:r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?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6600" y="3258336"/>
            <a:ext cx="5486400" cy="52322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0070C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বাংলা ভাষা 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6600" y="1795296"/>
            <a:ext cx="5486400" cy="523220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rgbClr val="0070C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বাংলাদেশ 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2" descr="F:\School\IMG_20141029_135643.jpg"/>
          <p:cNvPicPr>
            <a:picLocks noChangeAspect="1" noChangeArrowheads="1"/>
          </p:cNvPicPr>
          <p:nvPr/>
        </p:nvPicPr>
        <p:blipFill>
          <a:blip r:embed="rId8" cstate="print"/>
          <a:srcRect l="6696" t="21429" r="10268"/>
          <a:stretch>
            <a:fillRect/>
          </a:stretch>
        </p:blipFill>
        <p:spPr bwMode="auto">
          <a:xfrm>
            <a:off x="228601" y="1417320"/>
            <a:ext cx="2819401" cy="2803289"/>
          </a:xfrm>
          <a:prstGeom prst="ellipse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69"/>
          <a:stretch/>
        </p:blipFill>
        <p:spPr>
          <a:xfrm>
            <a:off x="52190" y="5216843"/>
            <a:ext cx="9015610" cy="164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34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amera.wav"/>
          </p:stSnd>
        </p:sndAc>
      </p:transition>
    </mc:Choice>
    <mc:Fallback xmlns="">
      <p:transition spd="slow">
        <p:split orient="vert"/>
        <p:sndAc>
          <p:stSnd>
            <p:snd r:embed="rId10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p Ribbon 2"/>
          <p:cNvSpPr/>
          <p:nvPr/>
        </p:nvSpPr>
        <p:spPr>
          <a:xfrm>
            <a:off x="1143000" y="419100"/>
            <a:ext cx="5867400" cy="1447800"/>
          </a:xfrm>
          <a:prstGeom prst="ribbon2">
            <a:avLst/>
          </a:prstGeom>
          <a:solidFill>
            <a:schemeClr val="accent2">
              <a:lumMod val="60000"/>
              <a:lumOff val="4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 </a:t>
            </a:r>
            <a:endParaRPr lang="en-US" sz="4800" b="1" i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Parallelogram 3"/>
          <p:cNvSpPr/>
          <p:nvPr/>
        </p:nvSpPr>
        <p:spPr>
          <a:xfrm>
            <a:off x="542925" y="3162300"/>
            <a:ext cx="7789668" cy="1155700"/>
          </a:xfrm>
          <a:prstGeom prst="parallelogram">
            <a:avLst>
              <a:gd name="adj" fmla="val 154670"/>
            </a:avLst>
          </a:prstGeom>
          <a:solidFill>
            <a:schemeClr val="bg2">
              <a:lumMod val="90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মোদের বাংলা ভাষা </a:t>
            </a:r>
            <a:r>
              <a:rPr lang="bn-BD" sz="4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8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3" y="-5463"/>
            <a:ext cx="2907504" cy="215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713" y="7238"/>
            <a:ext cx="2907504" cy="215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mage result for grass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58231"/>
            <a:ext cx="9144000" cy="276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60" y="4045523"/>
            <a:ext cx="1662457" cy="30119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365" y="4070923"/>
            <a:ext cx="1662457" cy="301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95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ashreg.wav"/>
          </p:stSnd>
        </p:sndAc>
      </p:transition>
    </mc:Choice>
    <mc:Fallback xmlns="">
      <p:transition spd="slow">
        <p:checker/>
        <p:sndAc>
          <p:stSnd>
            <p:snd r:embed="rId6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33"/>
            </a:avLst>
          </a:prstGeom>
          <a:gradFill>
            <a:gsLst>
              <a:gs pos="10000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33600" y="441271"/>
            <a:ext cx="4876800" cy="58477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শিক্ষকের আদর্শ  পাঠ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3" descr="F:\School\New folder\mohib.jpg"/>
          <p:cNvPicPr>
            <a:picLocks noChangeAspect="1" noChangeArrowheads="1"/>
          </p:cNvPicPr>
          <p:nvPr/>
        </p:nvPicPr>
        <p:blipFill>
          <a:blip r:embed="rId3" cstate="print"/>
          <a:srcRect t="22826" b="5435"/>
          <a:stretch>
            <a:fillRect/>
          </a:stretch>
        </p:blipFill>
        <p:spPr bwMode="auto">
          <a:xfrm>
            <a:off x="1752600" y="1219200"/>
            <a:ext cx="5486400" cy="4191000"/>
          </a:xfrm>
          <a:prstGeom prst="flowChartAlternateProcess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69"/>
          <a:stretch/>
        </p:blipFill>
        <p:spPr>
          <a:xfrm>
            <a:off x="52190" y="5562599"/>
            <a:ext cx="9015610" cy="129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48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explode.wav"/>
          </p:stSnd>
        </p:sndAc>
      </p:transition>
    </mc:Choice>
    <mc:Fallback xmlns="">
      <p:transition spd="slow">
        <p:blinds dir="vert"/>
        <p:sndAc>
          <p:stSnd>
            <p:snd r:embed="rId5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33"/>
            </a:avLst>
          </a:prstGeom>
          <a:gradFill>
            <a:gsLst>
              <a:gs pos="10000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76400" y="532711"/>
            <a:ext cx="5943600" cy="58477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শিক্ষার্থীদের সরব পাঠ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J:\students picture\IMG_20170108_125028.jpg"/>
          <p:cNvPicPr>
            <a:picLocks noChangeAspect="1" noChangeArrowheads="1"/>
          </p:cNvPicPr>
          <p:nvPr/>
        </p:nvPicPr>
        <p:blipFill>
          <a:blip r:embed="rId3" cstate="print"/>
          <a:srcRect t="16667" r="1150" b="28986"/>
          <a:stretch>
            <a:fillRect/>
          </a:stretch>
        </p:blipFill>
        <p:spPr bwMode="auto">
          <a:xfrm>
            <a:off x="1828800" y="1371600"/>
            <a:ext cx="5791200" cy="3657600"/>
          </a:xfrm>
          <a:prstGeom prst="flowChartAlternateProcess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69"/>
          <a:stretch/>
        </p:blipFill>
        <p:spPr>
          <a:xfrm>
            <a:off x="52190" y="5216843"/>
            <a:ext cx="9015610" cy="164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41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hammer.wav"/>
          </p:stSnd>
        </p:sndAc>
      </p:transition>
    </mc:Choice>
    <mc:Fallback xmlns="">
      <p:transition spd="slow">
        <p:checker/>
        <p:sndAc>
          <p:stSnd>
            <p:snd r:embed="rId5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00"/>
            </a:avLst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71800" y="258391"/>
            <a:ext cx="3581400" cy="58477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নতুন শব্দার্থ ও বাক্য তৈরী 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066800"/>
            <a:ext cx="1371600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জ্ঞানী 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3657600"/>
            <a:ext cx="1447800" cy="5232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বিজাতীয় </a:t>
            </a:r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2514600"/>
            <a:ext cx="1447800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মুক্তি</a:t>
            </a:r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14600" y="1138535"/>
            <a:ext cx="2438400" cy="46166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যার অনেক জ্ঞান </a:t>
            </a:r>
            <a:endParaRPr lang="en-US" sz="2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14600" y="3733800"/>
            <a:ext cx="2514600" cy="46166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অন্য জাতির </a:t>
            </a:r>
            <a:r>
              <a:rPr lang="bn-BD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</a:t>
            </a:r>
            <a:endParaRPr lang="en-US" sz="2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14600" y="2438400"/>
            <a:ext cx="2590800" cy="461665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স্বাধীনতা </a:t>
            </a:r>
            <a:r>
              <a:rPr lang="bn-BD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62600" y="1676400"/>
            <a:ext cx="3124200" cy="461665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তিনি 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একজন জ্ঞানী ব্যক্তি । </a:t>
            </a:r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</a:t>
            </a:r>
            <a:endParaRPr lang="en-US" sz="2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62600" y="2971800"/>
            <a:ext cx="3352800" cy="461665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  <a:ln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১৯৭১ সালে আমরা মুক্তি চেয়েছি </a:t>
            </a:r>
            <a:r>
              <a:rPr lang="bn-BD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2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05400" y="4343400"/>
            <a:ext cx="3810000" cy="461665"/>
          </a:xfrm>
          <a:prstGeom prst="rect">
            <a:avLst/>
          </a:prstGeom>
          <a:blipFill>
            <a:blip r:embed="rId10"/>
            <a:tile tx="0" ty="0" sx="100000" sy="100000" flip="none" algn="tl"/>
          </a:blipFill>
          <a:ln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তিনি একজন বিজাতীয় ব্যক্তি </a:t>
            </a:r>
            <a:r>
              <a:rPr lang="bn-BD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  </a:t>
            </a:r>
            <a:endParaRPr lang="en-US" sz="2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69"/>
          <a:stretch/>
        </p:blipFill>
        <p:spPr>
          <a:xfrm>
            <a:off x="52190" y="5216843"/>
            <a:ext cx="9015610" cy="164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11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bomb.wav"/>
          </p:stSnd>
        </p:sndAc>
      </p:transition>
    </mc:Choice>
    <mc:Fallback xmlns="">
      <p:transition spd="slow">
        <p:fade/>
        <p:sndAc>
          <p:stSnd>
            <p:snd r:embed="rId12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  <p:bldP spid="15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303</Words>
  <Application>Microsoft Office PowerPoint</Application>
  <PresentationFormat>On-screen Show (4:3)</PresentationFormat>
  <Paragraphs>88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41</cp:revision>
  <dcterms:created xsi:type="dcterms:W3CDTF">2006-08-16T00:00:00Z</dcterms:created>
  <dcterms:modified xsi:type="dcterms:W3CDTF">2020-04-13T13:06:59Z</dcterms:modified>
</cp:coreProperties>
</file>