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9" r:id="rId2"/>
    <p:sldId id="270" r:id="rId3"/>
    <p:sldId id="271" r:id="rId4"/>
    <p:sldId id="273" r:id="rId5"/>
    <p:sldId id="284" r:id="rId6"/>
    <p:sldId id="274" r:id="rId7"/>
    <p:sldId id="272" r:id="rId8"/>
    <p:sldId id="285" r:id="rId9"/>
    <p:sldId id="258" r:id="rId10"/>
    <p:sldId id="261" r:id="rId11"/>
    <p:sldId id="276" r:id="rId12"/>
    <p:sldId id="282" r:id="rId13"/>
    <p:sldId id="264" r:id="rId14"/>
    <p:sldId id="263" r:id="rId15"/>
    <p:sldId id="262" r:id="rId16"/>
    <p:sldId id="277" r:id="rId17"/>
    <p:sldId id="283" r:id="rId18"/>
    <p:sldId id="265" r:id="rId19"/>
    <p:sldId id="268" r:id="rId20"/>
    <p:sldId id="275" r:id="rId21"/>
    <p:sldId id="281" r:id="rId22"/>
    <p:sldId id="266" r:id="rId23"/>
    <p:sldId id="280" r:id="rId24"/>
    <p:sldId id="279"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FF"/>
    <a:srgbClr val="0000FF"/>
    <a:srgbClr val="9900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1" d="100"/>
          <a:sy n="71" d="100"/>
        </p:scale>
        <p:origin x="5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4405B-02B3-45C0-9E1F-7E70CE365DE4}"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D6834-0528-41D5-BE1C-3D793ECB566D}" type="slidenum">
              <a:rPr lang="en-US" smtClean="0"/>
              <a:t>‹#›</a:t>
            </a:fld>
            <a:endParaRPr lang="en-US"/>
          </a:p>
        </p:txBody>
      </p:sp>
    </p:spTree>
    <p:extLst>
      <p:ext uri="{BB962C8B-B14F-4D97-AF65-F5344CB8AC3E}">
        <p14:creationId xmlns:p14="http://schemas.microsoft.com/office/powerpoint/2010/main" val="88554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1" dirty="0" smtClean="0">
                <a:latin typeface="NikoshBAN" panose="02000000000000000000" pitchFamily="2" charset="0"/>
                <a:cs typeface="NikoshBAN" panose="02000000000000000000" pitchFamily="2" charset="0"/>
              </a:rPr>
              <a:t>আলপথঃ</a:t>
            </a:r>
            <a:r>
              <a:rPr lang="bn-IN" baseline="0" dirty="0" smtClean="0">
                <a:latin typeface="NikoshBAN" panose="02000000000000000000" pitchFamily="2" charset="0"/>
                <a:cs typeface="NikoshBAN" panose="02000000000000000000" pitchFamily="2" charset="0"/>
              </a:rPr>
              <a:t> জমির সীমানার পথ, হাজার বছর ধরে বাঙালি জাতির পথ চলার।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DDD6834-0528-41D5-BE1C-3D793ECB566D}" type="slidenum">
              <a:rPr lang="en-US" smtClean="0"/>
              <a:t>9</a:t>
            </a:fld>
            <a:endParaRPr lang="en-US"/>
          </a:p>
        </p:txBody>
      </p:sp>
    </p:spTree>
    <p:extLst>
      <p:ext uri="{BB962C8B-B14F-4D97-AF65-F5344CB8AC3E}">
        <p14:creationId xmlns:p14="http://schemas.microsoft.com/office/powerpoint/2010/main" val="303210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1" dirty="0" smtClean="0"/>
              <a:t>চর্যাপদঃ</a:t>
            </a:r>
            <a:r>
              <a:rPr lang="bn-IN" dirty="0" smtClean="0"/>
              <a:t>বাংলা</a:t>
            </a:r>
            <a:r>
              <a:rPr lang="bn-IN" baseline="0" dirty="0" smtClean="0"/>
              <a:t> সাহিত্য-ঐতিহ্যের প্রথম নিদর্শন, ৬০০-১১০০ শতকের মধ্যে পদ্গুলো রচিত হয়। </a:t>
            </a:r>
          </a:p>
          <a:p>
            <a:r>
              <a:rPr lang="bn-IN" b="1" baseline="0" dirty="0" smtClean="0"/>
              <a:t>সওদাগরের ডিঙ্গার বহরঃ </a:t>
            </a:r>
            <a:r>
              <a:rPr lang="bn-IN" baseline="0" dirty="0" smtClean="0"/>
              <a:t>মঙ্গলকাব্যে চাঁদ সওদাগরের ব্যবসা-বাণিজ্যের ঐতিহ্য উল্লেখযোগ্য।</a:t>
            </a:r>
          </a:p>
          <a:p>
            <a:r>
              <a:rPr lang="bn-IN" b="1" baseline="0" dirty="0" smtClean="0"/>
              <a:t>কৈবর্ত বিদ্রোহঃ </a:t>
            </a:r>
            <a:r>
              <a:rPr lang="bn-IN" baseline="0" dirty="0" smtClean="0"/>
              <a:t>আনুমানিক ১০০-৭০ খ্রিঃ মহীপালের বিরুদ্ধে অনন্ত-সামন্ত-চক্র মিলিত হয়ে বিদ্রোহ করেন, তাঁদের নেতা ছিলেন কৈবর্ত সম্প্রদায়ের লোক, নাম ছিল দিব্য বা দিব্বোক।</a:t>
            </a:r>
          </a:p>
          <a:p>
            <a:r>
              <a:rPr lang="bn-IN" b="1" dirty="0" smtClean="0"/>
              <a:t>পালযুগঃ</a:t>
            </a:r>
            <a:r>
              <a:rPr lang="bn-IN" dirty="0" smtClean="0"/>
              <a:t> ৭৫০ খ্রিঃ</a:t>
            </a:r>
            <a:r>
              <a:rPr lang="bn-IN" baseline="0" dirty="0" smtClean="0"/>
              <a:t> গোপালের রাজ্য শাসনের মধ্য দিয়ে বঙ্গে পালের সূচনা হয়, ৪০০ বছর পাল বংশের রাজত্বকালে শিল্প-সাহিত্য, চিত্রকলার সমৃদ্ধি উল্লেখযোগ্য।</a:t>
            </a:r>
            <a:endParaRPr lang="en-US" dirty="0"/>
          </a:p>
        </p:txBody>
      </p:sp>
      <p:sp>
        <p:nvSpPr>
          <p:cNvPr id="4" name="Slide Number Placeholder 3"/>
          <p:cNvSpPr>
            <a:spLocks noGrp="1"/>
          </p:cNvSpPr>
          <p:nvPr>
            <p:ph type="sldNum" sz="quarter" idx="10"/>
          </p:nvPr>
        </p:nvSpPr>
        <p:spPr/>
        <p:txBody>
          <a:bodyPr/>
          <a:lstStyle/>
          <a:p>
            <a:fld id="{EDDD6834-0528-41D5-BE1C-3D793ECB566D}" type="slidenum">
              <a:rPr lang="en-US" smtClean="0"/>
              <a:t>10</a:t>
            </a:fld>
            <a:endParaRPr lang="en-US"/>
          </a:p>
        </p:txBody>
      </p:sp>
    </p:spTree>
    <p:extLst>
      <p:ext uri="{BB962C8B-B14F-4D97-AF65-F5344CB8AC3E}">
        <p14:creationId xmlns:p14="http://schemas.microsoft.com/office/powerpoint/2010/main" val="40803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1" dirty="0" smtClean="0"/>
              <a:t>পাহাড়পুর বৌদ্ধবিহারঃ</a:t>
            </a:r>
            <a:r>
              <a:rPr lang="bn-IN" b="1" baseline="0" dirty="0" smtClean="0"/>
              <a:t> </a:t>
            </a:r>
            <a:r>
              <a:rPr lang="bn-IN" baseline="0" dirty="0" smtClean="0"/>
              <a:t>দ্বিতীয় পাল রাজা ধর্মপালদেব ( রাজত্বজাল ৭৭৭-৮১০ খ্রিঃ ) এই বিশাল বিহার তৈরি করেন। একে সোমপুর বিহারও বলা হয়। নওগাঁ জেলার বদনগাছি থানার পাহাড়পুর গ্রামে অবস্থিত। ১৮৭৯ সালে স্যার কানিংহাম এই  বিহারটি আবিষ্কার করেন।</a:t>
            </a:r>
          </a:p>
          <a:p>
            <a:r>
              <a:rPr lang="bn-IN" b="1" dirty="0" smtClean="0"/>
              <a:t>বরেন্দ্রভূমে সোনা মসজিদঃ </a:t>
            </a:r>
            <a:r>
              <a:rPr lang="bn-IN" dirty="0" smtClean="0"/>
              <a:t>হোসেন শাহের</a:t>
            </a:r>
            <a:r>
              <a:rPr lang="bn-IN" baseline="0" dirty="0" smtClean="0"/>
              <a:t> (১৪৯৩-১৫১৯ ) আমলে বরেন্দ্রভূমে ছোট সোনামসজিদটি নির্মিত হয়। অসাধারণ শিল্পসৌন্দর্যমন্ডিত স্থাপত্যকর্ম যা মুসলিম ঐতিহ্যের সুমহান নিদির্শন। এটি চাঁপাই নবাবগঞ্জ জেলায় অবস্থিত।</a:t>
            </a:r>
            <a:endParaRPr lang="en-US" dirty="0"/>
          </a:p>
        </p:txBody>
      </p:sp>
      <p:sp>
        <p:nvSpPr>
          <p:cNvPr id="4" name="Slide Number Placeholder 3"/>
          <p:cNvSpPr>
            <a:spLocks noGrp="1"/>
          </p:cNvSpPr>
          <p:nvPr>
            <p:ph type="sldNum" sz="quarter" idx="10"/>
          </p:nvPr>
        </p:nvSpPr>
        <p:spPr/>
        <p:txBody>
          <a:bodyPr/>
          <a:lstStyle/>
          <a:p>
            <a:fld id="{EDDD6834-0528-41D5-BE1C-3D793ECB566D}" type="slidenum">
              <a:rPr lang="en-US" smtClean="0"/>
              <a:t>13</a:t>
            </a:fld>
            <a:endParaRPr lang="en-US"/>
          </a:p>
        </p:txBody>
      </p:sp>
    </p:spTree>
    <p:extLst>
      <p:ext uri="{BB962C8B-B14F-4D97-AF65-F5344CB8AC3E}">
        <p14:creationId xmlns:p14="http://schemas.microsoft.com/office/powerpoint/2010/main" val="428625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1" dirty="0" smtClean="0"/>
              <a:t>সার্বভৌম</a:t>
            </a:r>
            <a:r>
              <a:rPr lang="bn-IN" b="1" baseline="0" dirty="0" smtClean="0"/>
              <a:t> বারোভূঁইয়াঃ </a:t>
            </a:r>
            <a:r>
              <a:rPr lang="bn-IN" baseline="0" dirty="0" smtClean="0"/>
              <a:t>বাংলায় পাঠান কররানী বংশের রাজত্ব দুর্বল হয়ে গেলে জমিদারদের উল্থান ঘটে। ১৫৭৫ খ্রিঃ মোগল সম্রাট আকবার বাংলা জয় করার পর এই স্বাধীন জমিদারগণ ঈসা খাঁর নেতৃত্বে ঐক্যবদ্ধ হয়ে মোগল শক্তির বিরুদ্ধে রুখে দাঁড়ান।</a:t>
            </a:r>
          </a:p>
          <a:p>
            <a:r>
              <a:rPr lang="bn-IN" b="1" baseline="0" dirty="0" smtClean="0"/>
              <a:t>কমলার দীঘি ও মহুয়ার পালাঃ </a:t>
            </a:r>
            <a:r>
              <a:rPr lang="bn-IN" baseline="0" dirty="0" smtClean="0"/>
              <a:t>মৈমনসিংহ গীতিকার একটি পালা। গ্রাম বাংলার লোকসাহিত্য।</a:t>
            </a:r>
          </a:p>
          <a:p>
            <a:r>
              <a:rPr lang="bn-IN" b="1" baseline="0" dirty="0" smtClean="0"/>
              <a:t>তিতুমীরঃ</a:t>
            </a:r>
            <a:r>
              <a:rPr lang="bn-IN" baseline="0" dirty="0" smtClean="0"/>
              <a:t> চব্বিশ পরগনা জেলার হায়দরপুর গ্রামে ১৭৮২ সালে মীর নিসার আলী ওরফে তিতুমীর জন্মগ্রহণ করেন। অত্যাচারী ইংরেজ ও হিন্দু জমিদারদের বিরুদ্ধে দীর্ঘদিন সংগ্রাম করে, ইংরেজ বাহিনীর নঙ্গে লড়াই-এ ১৮১৩ নালে ১৯ নভেম্বর শহিদ হয়।</a:t>
            </a:r>
          </a:p>
          <a:p>
            <a:r>
              <a:rPr lang="bn-IN" b="1" baseline="0" dirty="0" smtClean="0"/>
              <a:t>হাজী শরীয়তঃ </a:t>
            </a:r>
            <a:r>
              <a:rPr lang="bn-IN" baseline="0" dirty="0" smtClean="0"/>
              <a:t>হাজী শরীয়তুল্লাহ ( ১৭৮১-১৮৪০ খ্রিঃ ) মাদারীপুর জেলায় শিবচর থানার সামাইল গ্রামে জন্মগ্রহণ করেন। তিনি ধর্মকে আশ্রয় করে কুসংস্কার, বিদেশী শাসন-শোষণ, জমিদার, জোরদার ও মহাজনদের অত্যাচার থেকে মানুষকে মুক্ত করার জন্য আন্দোলন করেন।</a:t>
            </a:r>
          </a:p>
          <a:p>
            <a:endParaRPr lang="en-US" dirty="0"/>
          </a:p>
        </p:txBody>
      </p:sp>
      <p:sp>
        <p:nvSpPr>
          <p:cNvPr id="4" name="Slide Number Placeholder 3"/>
          <p:cNvSpPr>
            <a:spLocks noGrp="1"/>
          </p:cNvSpPr>
          <p:nvPr>
            <p:ph type="sldNum" sz="quarter" idx="10"/>
          </p:nvPr>
        </p:nvSpPr>
        <p:spPr/>
        <p:txBody>
          <a:bodyPr/>
          <a:lstStyle/>
          <a:p>
            <a:fld id="{EDDD6834-0528-41D5-BE1C-3D793ECB566D}" type="slidenum">
              <a:rPr lang="en-US" smtClean="0"/>
              <a:t>14</a:t>
            </a:fld>
            <a:endParaRPr lang="en-US"/>
          </a:p>
        </p:txBody>
      </p:sp>
    </p:spTree>
    <p:extLst>
      <p:ext uri="{BB962C8B-B14F-4D97-AF65-F5344CB8AC3E}">
        <p14:creationId xmlns:p14="http://schemas.microsoft.com/office/powerpoint/2010/main" val="367502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1" dirty="0" smtClean="0"/>
              <a:t>ক্ষুদিরামঃ</a:t>
            </a:r>
            <a:r>
              <a:rPr lang="bn-IN" baseline="0" dirty="0" smtClean="0"/>
              <a:t> মেদিনীপুর জেলার মৌবনি গ্রামে ১৮৮৯ সালে জন্মগ্রহণ করেন। শৈশব থেকেই ব্রিটিশ বিরোধী আন্দোলনের সঙ্গে জড়িয়ে অত্যাচারী ম্যাজিস্ট্রেট কিংসফোর্ডকে হত্যা করতে গিয়ে ভুলবশত দুইজন মহিলাকে হত্যার দরুণ ১১ আগস্ট ১৯০৮ সালে ফাঁসি হয়।</a:t>
            </a:r>
          </a:p>
          <a:p>
            <a:r>
              <a:rPr lang="bn-IN" b="1" dirty="0" smtClean="0"/>
              <a:t>সূর্য</a:t>
            </a:r>
            <a:r>
              <a:rPr lang="bn-IN" b="1" baseline="0" dirty="0" smtClean="0"/>
              <a:t> সেনঃ </a:t>
            </a:r>
            <a:r>
              <a:rPr lang="bn-IN" baseline="0" dirty="0" smtClean="0"/>
              <a:t>মাস্টার দা সূর্য সেন চট্টগ্রাম জেলার রাউজান থানার নোয়াপাড়া গ্রামে ১৮৯৩ সালে জন্মগ্রহণ করেন। ব্রিটিশ বিরুদ্ধে সশস্ত্র যুদ্ধ করে ১৯৩০ সালে চট্টগ্রামকে ইংরেজমুক্ত ঘোষণা করেন। ইংরেজ কর্তৃক ১২ জানুয়ারী ১৯৩৪ ফাঁসি হয়।</a:t>
            </a:r>
          </a:p>
          <a:p>
            <a:r>
              <a:rPr lang="bn-IN" b="1" baseline="0" dirty="0" smtClean="0"/>
              <a:t>জয়নুলঃ</a:t>
            </a:r>
            <a:r>
              <a:rPr lang="bn-IN" baseline="0" dirty="0" smtClean="0"/>
              <a:t> জয়নুল আবেদিন কিশোরগঞ্জের কেন্দুয়া থানায় (১৯১৪-১৯৭৬ খ্রিঃ ) শিল্পচার্য হিসাবে খ্যাত ও বাংলাদেশের শিল্পকলা আন্দোলনের পথিকৃত।</a:t>
            </a:r>
          </a:p>
          <a:p>
            <a:r>
              <a:rPr lang="bn-IN" b="1" baseline="0" dirty="0" smtClean="0"/>
              <a:t>অবনঠাকুরঃ</a:t>
            </a:r>
            <a:r>
              <a:rPr lang="bn-IN" baseline="0" dirty="0" smtClean="0"/>
              <a:t>  অবনীন্দ্রনাথ (১৮৭১-১৯৫১ খ্রিঃ ) কলকাতার জোড়াসাঁকোর ঠাকুর পরিবারে জন্মগ্রহণ করেন। তিনি চিত্রশিল্পী ও শিশুসাহিত্যিক হিসাবে অসাধারণ পরিচয় দিয়েছেন।</a:t>
            </a:r>
          </a:p>
          <a:p>
            <a:r>
              <a:rPr lang="bn-IN" b="1" baseline="0" dirty="0" smtClean="0"/>
              <a:t>রাষ্ট্রভাষার লাল রাজপথঃ </a:t>
            </a:r>
            <a:r>
              <a:rPr lang="bn-IN" baseline="0" dirty="0" smtClean="0"/>
              <a:t>১৯৫২ সালে রাষ্ট্রভাষা বাংলা অধিকারের জন্য এদেশের মানুষের রক্তে রঞ্জিত হয়েছে রাজপথ। বাংলাদেশের স্বাধীনতা সূচিত  হয়এই পথ ধরে।</a:t>
            </a:r>
          </a:p>
          <a:p>
            <a:r>
              <a:rPr lang="bn-IN" b="1" baseline="0" dirty="0" smtClean="0"/>
              <a:t>বঙ্গবন্ধু শেখ মুজিবুরঃ </a:t>
            </a:r>
            <a:r>
              <a:rPr lang="bn-IN" baseline="0" dirty="0" smtClean="0"/>
              <a:t>বিস্ময়কর প্রতিভাদীপ্ত নেতৃত্বে দীর্ঘ সংগ্রামের পথ অতিক্রম করে ১৯৭১ সালে বাংলাদেশ স্বাধীনতাযুদ্ধে জয়লাভ করে। </a:t>
            </a:r>
          </a:p>
          <a:p>
            <a:endParaRPr lang="en-US" dirty="0"/>
          </a:p>
        </p:txBody>
      </p:sp>
      <p:sp>
        <p:nvSpPr>
          <p:cNvPr id="4" name="Slide Number Placeholder 3"/>
          <p:cNvSpPr>
            <a:spLocks noGrp="1"/>
          </p:cNvSpPr>
          <p:nvPr>
            <p:ph type="sldNum" sz="quarter" idx="10"/>
          </p:nvPr>
        </p:nvSpPr>
        <p:spPr/>
        <p:txBody>
          <a:bodyPr/>
          <a:lstStyle/>
          <a:p>
            <a:fld id="{EDDD6834-0528-41D5-BE1C-3D793ECB566D}" type="slidenum">
              <a:rPr lang="en-US" smtClean="0"/>
              <a:t>15</a:t>
            </a:fld>
            <a:endParaRPr lang="en-US"/>
          </a:p>
        </p:txBody>
      </p:sp>
    </p:spTree>
    <p:extLst>
      <p:ext uri="{BB962C8B-B14F-4D97-AF65-F5344CB8AC3E}">
        <p14:creationId xmlns:p14="http://schemas.microsoft.com/office/powerpoint/2010/main" val="147527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D6834-0528-41D5-BE1C-3D793ECB566D}" type="slidenum">
              <a:rPr lang="en-US" smtClean="0"/>
              <a:t>16</a:t>
            </a:fld>
            <a:endParaRPr lang="en-US"/>
          </a:p>
        </p:txBody>
      </p:sp>
    </p:spTree>
    <p:extLst>
      <p:ext uri="{BB962C8B-B14F-4D97-AF65-F5344CB8AC3E}">
        <p14:creationId xmlns:p14="http://schemas.microsoft.com/office/powerpoint/2010/main" val="17811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1CEDE-E307-4FE7-A6D5-9A9D30EEFB26}"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23339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CEDE-E307-4FE7-A6D5-9A9D30EEFB26}"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173611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CEDE-E307-4FE7-A6D5-9A9D30EEFB26}"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97976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CEDE-E307-4FE7-A6D5-9A9D30EEFB26}"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328534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1CEDE-E307-4FE7-A6D5-9A9D30EEFB26}"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152254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1CEDE-E307-4FE7-A6D5-9A9D30EEFB26}"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23212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1CEDE-E307-4FE7-A6D5-9A9D30EEFB26}"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74623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1CEDE-E307-4FE7-A6D5-9A9D30EEFB26}"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2952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1CEDE-E307-4FE7-A6D5-9A9D30EEFB26}"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32731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1CEDE-E307-4FE7-A6D5-9A9D30EEFB26}"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76181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1CEDE-E307-4FE7-A6D5-9A9D30EEFB26}"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B70AC-F30E-421F-A8EA-0D72229B1D92}" type="slidenum">
              <a:rPr lang="en-US" smtClean="0"/>
              <a:t>‹#›</a:t>
            </a:fld>
            <a:endParaRPr lang="en-US"/>
          </a:p>
        </p:txBody>
      </p:sp>
    </p:spTree>
    <p:extLst>
      <p:ext uri="{BB962C8B-B14F-4D97-AF65-F5344CB8AC3E}">
        <p14:creationId xmlns:p14="http://schemas.microsoft.com/office/powerpoint/2010/main" val="205318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1CEDE-E307-4FE7-A6D5-9A9D30EEFB26}" type="datetimeFigureOut">
              <a:rPr lang="en-US" smtClean="0"/>
              <a:t>4/20/2020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B70AC-F30E-421F-A8EA-0D72229B1D92}" type="slidenum">
              <a:rPr lang="en-US" smtClean="0"/>
              <a:t>‹#›</a:t>
            </a:fld>
            <a:endParaRPr lang="en-US"/>
          </a:p>
        </p:txBody>
      </p:sp>
    </p:spTree>
    <p:extLst>
      <p:ext uri="{BB962C8B-B14F-4D97-AF65-F5344CB8AC3E}">
        <p14:creationId xmlns:p14="http://schemas.microsoft.com/office/powerpoint/2010/main" val="181201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53775" y="1998011"/>
            <a:ext cx="5325979" cy="2708434"/>
          </a:xfrm>
          <a:prstGeom prst="rect">
            <a:avLst/>
          </a:prstGeom>
          <a:noFill/>
        </p:spPr>
        <p:txBody>
          <a:bodyPr wrap="square" rtlCol="0">
            <a:spAutoFit/>
          </a:bodyPr>
          <a:lstStyle/>
          <a:p>
            <a:r>
              <a:rPr lang="en-US" sz="17000" b="1" dirty="0" smtClean="0">
                <a:solidFill>
                  <a:srgbClr val="FF0000"/>
                </a:solidFill>
                <a:latin typeface="SutonnyMJ" pitchFamily="2" charset="0"/>
                <a:cs typeface="SutonnyMJ" pitchFamily="2" charset="0"/>
              </a:rPr>
              <a:t>¯^</a:t>
            </a:r>
            <a:r>
              <a:rPr lang="en-US" sz="17000" b="1" dirty="0" err="1" smtClean="0">
                <a:solidFill>
                  <a:srgbClr val="FF0000"/>
                </a:solidFill>
                <a:latin typeface="SutonnyMJ" pitchFamily="2" charset="0"/>
                <a:cs typeface="SutonnyMJ" pitchFamily="2" charset="0"/>
              </a:rPr>
              <a:t>vMZg</a:t>
            </a:r>
            <a:endParaRPr lang="en-US" sz="17000" b="1" dirty="0">
              <a:solidFill>
                <a:srgbClr val="FF0000"/>
              </a:solidFill>
              <a:latin typeface="SutonnyMJ" pitchFamily="2" charset="0"/>
              <a:cs typeface="SutonnyMJ"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8871" y="1212475"/>
            <a:ext cx="2482943" cy="4690783"/>
          </a:xfrm>
          <a:prstGeom prst="rect">
            <a:avLst/>
          </a:prstGeom>
        </p:spPr>
      </p:pic>
    </p:spTree>
    <p:extLst>
      <p:ext uri="{BB962C8B-B14F-4D97-AF65-F5344CB8AC3E}">
        <p14:creationId xmlns:p14="http://schemas.microsoft.com/office/powerpoint/2010/main" val="29795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1500" autoRev="1" fill="hold">
                                          <p:stCondLst>
                                            <p:cond delay="0"/>
                                          </p:stCondLst>
                                        </p:cTn>
                                        <p:tgtEl>
                                          <p:spTgt spid="9"/>
                                        </p:tgtEl>
                                        <p:attrNameLst>
                                          <p:attrName>ppt_w</p:attrName>
                                        </p:attrNameLst>
                                      </p:cBhvr>
                                    </p:anim>
                                    <p:anim by="(#ppt_w*0.50)" calcmode="lin" valueType="num">
                                      <p:cBhvr>
                                        <p:cTn id="15" dur="1500" decel="50000" autoRev="1" fill="hold">
                                          <p:stCondLst>
                                            <p:cond delay="0"/>
                                          </p:stCondLst>
                                        </p:cTn>
                                        <p:tgtEl>
                                          <p:spTgt spid="9"/>
                                        </p:tgtEl>
                                        <p:attrNameLst>
                                          <p:attrName>ppt_x</p:attrName>
                                        </p:attrNameLst>
                                      </p:cBhvr>
                                    </p:anim>
                                    <p:anim from="(-#ppt_h/2)" to="(#ppt_y)" calcmode="lin" valueType="num">
                                      <p:cBhvr>
                                        <p:cTn id="16" dur="3000" fill="hold">
                                          <p:stCondLst>
                                            <p:cond delay="0"/>
                                          </p:stCondLst>
                                        </p:cTn>
                                        <p:tgtEl>
                                          <p:spTgt spid="9"/>
                                        </p:tgtEl>
                                        <p:attrNameLst>
                                          <p:attrName>ppt_y</p:attrName>
                                        </p:attrNameLst>
                                      </p:cBhvr>
                                    </p:anim>
                                    <p:animRot by="21600000">
                                      <p:cBhvr>
                                        <p:cTn id="17" dur="3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0635" y="3903359"/>
            <a:ext cx="11619914" cy="2308324"/>
          </a:xfrm>
          <a:prstGeom prst="rect">
            <a:avLst/>
          </a:prstGeom>
          <a:noFill/>
        </p:spPr>
        <p:txBody>
          <a:bodyPr wrap="square" rtlCol="0">
            <a:spAutoFit/>
          </a:bodyPr>
          <a:lstStyle/>
          <a:p>
            <a:r>
              <a:rPr lang="en-US" sz="3600" dirty="0" err="1" smtClean="0">
                <a:solidFill>
                  <a:srgbClr val="00B050"/>
                </a:solidFill>
              </a:rPr>
              <a:t>আমি</a:t>
            </a:r>
            <a:r>
              <a:rPr lang="en-US" sz="3600" dirty="0" smtClean="0">
                <a:solidFill>
                  <a:srgbClr val="00B050"/>
                </a:solidFill>
              </a:rPr>
              <a:t> </a:t>
            </a:r>
            <a:r>
              <a:rPr lang="en-US" sz="3600" dirty="0" err="1" smtClean="0">
                <a:solidFill>
                  <a:srgbClr val="00B050"/>
                </a:solidFill>
              </a:rPr>
              <a:t>তো</a:t>
            </a:r>
            <a:r>
              <a:rPr lang="en-US" sz="3600" dirty="0" smtClean="0">
                <a:solidFill>
                  <a:srgbClr val="00B050"/>
                </a:solidFill>
              </a:rPr>
              <a:t> </a:t>
            </a:r>
            <a:r>
              <a:rPr lang="en-US" sz="3600" dirty="0" err="1" smtClean="0">
                <a:solidFill>
                  <a:srgbClr val="00B050"/>
                </a:solidFill>
              </a:rPr>
              <a:t>এসেছি</a:t>
            </a:r>
            <a:r>
              <a:rPr lang="en-US" sz="3600" dirty="0" smtClean="0">
                <a:solidFill>
                  <a:srgbClr val="00B050"/>
                </a:solidFill>
              </a:rPr>
              <a:t> </a:t>
            </a:r>
            <a:r>
              <a:rPr lang="en-US" sz="3600" dirty="0" err="1" smtClean="0">
                <a:solidFill>
                  <a:srgbClr val="00B050"/>
                </a:solidFill>
              </a:rPr>
              <a:t>চর্যাপদের</a:t>
            </a:r>
            <a:r>
              <a:rPr lang="en-US" sz="3600" dirty="0" smtClean="0">
                <a:solidFill>
                  <a:srgbClr val="00B050"/>
                </a:solidFill>
              </a:rPr>
              <a:t> </a:t>
            </a:r>
            <a:r>
              <a:rPr lang="en-US" sz="3600" dirty="0" err="1" smtClean="0">
                <a:solidFill>
                  <a:srgbClr val="00B050"/>
                </a:solidFill>
              </a:rPr>
              <a:t>অক্ষরগুলো</a:t>
            </a:r>
            <a:r>
              <a:rPr lang="en-US" sz="3600" dirty="0" smtClean="0">
                <a:solidFill>
                  <a:srgbClr val="00B050"/>
                </a:solidFill>
              </a:rPr>
              <a:t> </a:t>
            </a:r>
            <a:r>
              <a:rPr lang="en-US" sz="3600" dirty="0" err="1" smtClean="0">
                <a:solidFill>
                  <a:srgbClr val="00B050"/>
                </a:solidFill>
              </a:rPr>
              <a:t>থেকে</a:t>
            </a:r>
            <a:r>
              <a:rPr lang="en-US" sz="3600" dirty="0" smtClean="0">
                <a:solidFill>
                  <a:srgbClr val="00B050"/>
                </a:solidFill>
              </a:rPr>
              <a:t>।</a:t>
            </a:r>
          </a:p>
          <a:p>
            <a:r>
              <a:rPr lang="bn-IN" sz="3600" dirty="0" smtClean="0">
                <a:solidFill>
                  <a:schemeClr val="accent6">
                    <a:lumMod val="50000"/>
                  </a:schemeClr>
                </a:solidFill>
              </a:rPr>
              <a:t>আমি তো এসেছি সওদাগরের ডিঙার বহর থেকে।</a:t>
            </a:r>
          </a:p>
          <a:p>
            <a:r>
              <a:rPr lang="bn-IN" sz="3600" dirty="0" smtClean="0">
                <a:solidFill>
                  <a:srgbClr val="7030A0"/>
                </a:solidFill>
              </a:rPr>
              <a:t>আমি তো এসেছি কৈবর্তের বিদ্রোহী গ্রাম থেকে।</a:t>
            </a:r>
          </a:p>
          <a:p>
            <a:r>
              <a:rPr lang="bn-IN" sz="3600" dirty="0" smtClean="0">
                <a:solidFill>
                  <a:srgbClr val="00B0F0"/>
                </a:solidFill>
              </a:rPr>
              <a:t>আমি তো এসেছি পালযুগের নামে চিত্রকলার থেকে।</a:t>
            </a:r>
            <a:endParaRPr lang="en-US" sz="3600" dirty="0">
              <a:solidFill>
                <a:srgbClr val="00B0F0"/>
              </a:solidFill>
            </a:endParaRPr>
          </a:p>
        </p:txBody>
      </p:sp>
      <p:pic>
        <p:nvPicPr>
          <p:cNvPr id="13" name="Picture 12"/>
          <p:cNvPicPr>
            <a:picLocks noChangeAspect="1"/>
          </p:cNvPicPr>
          <p:nvPr/>
        </p:nvPicPr>
        <p:blipFill>
          <a:blip r:embed="rId4"/>
          <a:stretch>
            <a:fillRect/>
          </a:stretch>
        </p:blipFill>
        <p:spPr>
          <a:xfrm>
            <a:off x="452128" y="1003127"/>
            <a:ext cx="2741014" cy="2741559"/>
          </a:xfrm>
          <a:prstGeom prst="rect">
            <a:avLst/>
          </a:prstGeom>
          <a:ln w="38100">
            <a:solidFill>
              <a:srgbClr val="00B050"/>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707" y="998989"/>
            <a:ext cx="2759236" cy="2739294"/>
          </a:xfrm>
          <a:prstGeom prst="rect">
            <a:avLst/>
          </a:prstGeom>
          <a:ln w="38100">
            <a:solidFill>
              <a:schemeClr val="accent6">
                <a:lumMod val="50000"/>
              </a:schemeClr>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9173" y="1002270"/>
            <a:ext cx="2782601" cy="2742416"/>
          </a:xfrm>
          <a:prstGeom prst="rect">
            <a:avLst/>
          </a:prstGeom>
          <a:ln w="38100">
            <a:solidFill>
              <a:srgbClr val="7030A0"/>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2038" y="1008510"/>
            <a:ext cx="2755372" cy="2736175"/>
          </a:xfrm>
          <a:prstGeom prst="rect">
            <a:avLst/>
          </a:prstGeom>
          <a:ln w="38100">
            <a:solidFill>
              <a:srgbClr val="00B0F0"/>
            </a:solidFill>
          </a:ln>
        </p:spPr>
      </p:pic>
      <p:sp>
        <p:nvSpPr>
          <p:cNvPr id="14" name="Rectangle 13"/>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41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1000"/>
                                        <p:tgtEl>
                                          <p:spTgt spid="2">
                                            <p:txEl>
                                              <p:pRg st="2" end="2"/>
                                            </p:txEl>
                                          </p:spTgt>
                                        </p:tgtEl>
                                      </p:cBhvr>
                                    </p:animEffect>
                                    <p:anim calcmode="lin" valueType="num">
                                      <p:cBhvr>
                                        <p:cTn id="4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1000"/>
                                        <p:tgtEl>
                                          <p:spTgt spid="2">
                                            <p:txEl>
                                              <p:pRg st="3" end="3"/>
                                            </p:txEl>
                                          </p:spTgt>
                                        </p:tgtEl>
                                      </p:cBhvr>
                                    </p:animEffect>
                                    <p:anim calcmode="lin" valueType="num">
                                      <p:cBhvr>
                                        <p:cTn id="5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9443" y="218918"/>
            <a:ext cx="5022643" cy="1107996"/>
          </a:xfrm>
          <a:prstGeom prst="rect">
            <a:avLst/>
          </a:prstGeom>
          <a:noFill/>
        </p:spPr>
        <p:txBody>
          <a:bodyPr wrap="square" rtlCol="0">
            <a:spAutoFit/>
          </a:bodyPr>
          <a:lstStyle/>
          <a:p>
            <a:r>
              <a:rPr lang="bn-IN" sz="6600" b="1" dirty="0" smtClean="0">
                <a:latin typeface="SutonnyMJ" pitchFamily="2" charset="0"/>
                <a:cs typeface="SutonnyMJ" pitchFamily="2" charset="0"/>
              </a:rPr>
              <a:t>একক কাজ</a:t>
            </a:r>
            <a:endParaRPr lang="en-US" sz="6600" b="1" dirty="0">
              <a:latin typeface="SutonnyMJ" pitchFamily="2" charset="0"/>
              <a:cs typeface="SutonnyMJ" pitchFamily="2" charset="0"/>
            </a:endParaRPr>
          </a:p>
        </p:txBody>
      </p:sp>
      <p:sp>
        <p:nvSpPr>
          <p:cNvPr id="9" name="TextBox 8"/>
          <p:cNvSpPr txBox="1"/>
          <p:nvPr/>
        </p:nvSpPr>
        <p:spPr>
          <a:xfrm>
            <a:off x="654387" y="1995806"/>
            <a:ext cx="10340620" cy="3970318"/>
          </a:xfrm>
          <a:prstGeom prst="rect">
            <a:avLst/>
          </a:prstGeom>
          <a:noFill/>
        </p:spPr>
        <p:txBody>
          <a:bodyPr wrap="square" rtlCol="0">
            <a:spAutoFit/>
          </a:bodyPr>
          <a:lstStyle/>
          <a:p>
            <a:r>
              <a:rPr lang="bn-IN" sz="3600" b="1" dirty="0" smtClean="0">
                <a:solidFill>
                  <a:srgbClr val="FF9900"/>
                </a:solidFill>
                <a:latin typeface="SutonnyMJ" pitchFamily="2" charset="0"/>
                <a:cs typeface="SutonnyMJ" pitchFamily="2" charset="0"/>
              </a:rPr>
              <a:t>১। সৈয়দ শামসুল হক-এর জন্মস্থান কোথায়?</a:t>
            </a:r>
          </a:p>
          <a:p>
            <a:endParaRPr lang="bn-IN" sz="3600" b="1" dirty="0" smtClean="0">
              <a:solidFill>
                <a:srgbClr val="990033"/>
              </a:solidFill>
              <a:latin typeface="SutonnyMJ" pitchFamily="2" charset="0"/>
              <a:cs typeface="SutonnyMJ" pitchFamily="2" charset="0"/>
            </a:endParaRPr>
          </a:p>
          <a:p>
            <a:r>
              <a:rPr lang="bn-IN" sz="3600" b="1" dirty="0" smtClean="0">
                <a:solidFill>
                  <a:srgbClr val="990033"/>
                </a:solidFill>
                <a:latin typeface="SutonnyMJ" pitchFamily="2" charset="0"/>
                <a:cs typeface="SutonnyMJ" pitchFamily="2" charset="0"/>
              </a:rPr>
              <a:t>২। আলপথ কী?</a:t>
            </a:r>
          </a:p>
          <a:p>
            <a:endParaRPr lang="bn-IN" sz="3600" b="1" dirty="0" smtClean="0">
              <a:solidFill>
                <a:srgbClr val="00B050"/>
              </a:solidFill>
              <a:latin typeface="SutonnyMJ" pitchFamily="2" charset="0"/>
              <a:cs typeface="SutonnyMJ" pitchFamily="2" charset="0"/>
            </a:endParaRPr>
          </a:p>
          <a:p>
            <a:r>
              <a:rPr lang="bn-IN" sz="3600" b="1" dirty="0" smtClean="0">
                <a:solidFill>
                  <a:srgbClr val="00B050"/>
                </a:solidFill>
                <a:latin typeface="SutonnyMJ" pitchFamily="2" charset="0"/>
                <a:cs typeface="SutonnyMJ" pitchFamily="2" charset="0"/>
              </a:rPr>
              <a:t>৩। বাংলা ভাষা কোন অক্ষর থেকে এসেছে?</a:t>
            </a:r>
          </a:p>
          <a:p>
            <a:endParaRPr lang="bn-IN" sz="3600" b="1" dirty="0" smtClean="0">
              <a:solidFill>
                <a:srgbClr val="FF00FF"/>
              </a:solidFill>
              <a:latin typeface="SutonnyMJ" pitchFamily="2" charset="0"/>
              <a:cs typeface="SutonnyMJ" pitchFamily="2" charset="0"/>
            </a:endParaRPr>
          </a:p>
          <a:p>
            <a:r>
              <a:rPr lang="bn-IN" sz="3600" b="1" dirty="0" smtClean="0">
                <a:solidFill>
                  <a:srgbClr val="FF00FF"/>
                </a:solidFill>
                <a:latin typeface="SutonnyMJ" pitchFamily="2" charset="0"/>
                <a:cs typeface="SutonnyMJ" pitchFamily="2" charset="0"/>
              </a:rPr>
              <a:t>৪। কৈবর্ত বিদ্রোহের নেতার নাম কী?</a:t>
            </a:r>
            <a:endParaRPr lang="en-US" sz="3600" b="1" dirty="0">
              <a:solidFill>
                <a:srgbClr val="FF00FF"/>
              </a:solidFill>
              <a:latin typeface="SutonnyMJ" pitchFamily="2" charset="0"/>
              <a:cs typeface="SutonnyMJ" pitchFamily="2" charset="0"/>
            </a:endParaRPr>
          </a:p>
        </p:txBody>
      </p:sp>
    </p:spTree>
    <p:extLst>
      <p:ext uri="{BB962C8B-B14F-4D97-AF65-F5344CB8AC3E}">
        <p14:creationId xmlns:p14="http://schemas.microsoft.com/office/powerpoint/2010/main" val="5676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09391" y="428616"/>
            <a:ext cx="5085705" cy="1107996"/>
          </a:xfrm>
          <a:prstGeom prst="rect">
            <a:avLst/>
          </a:prstGeom>
          <a:noFill/>
        </p:spPr>
        <p:txBody>
          <a:bodyPr wrap="square" rtlCol="0">
            <a:spAutoFit/>
          </a:bodyPr>
          <a:lstStyle/>
          <a:p>
            <a:r>
              <a:rPr lang="bn-IN" sz="6600" b="1" dirty="0" smtClean="0">
                <a:latin typeface="SutonnyMJ" pitchFamily="2" charset="0"/>
                <a:cs typeface="SutonnyMJ" pitchFamily="2" charset="0"/>
              </a:rPr>
              <a:t>উত্তরপত্র</a:t>
            </a:r>
            <a:endParaRPr lang="en-US" sz="6600" b="1" dirty="0">
              <a:latin typeface="SutonnyMJ" pitchFamily="2" charset="0"/>
              <a:cs typeface="SutonnyMJ" pitchFamily="2" charset="0"/>
            </a:endParaRPr>
          </a:p>
        </p:txBody>
      </p:sp>
      <p:sp>
        <p:nvSpPr>
          <p:cNvPr id="9" name="TextBox 8"/>
          <p:cNvSpPr txBox="1"/>
          <p:nvPr/>
        </p:nvSpPr>
        <p:spPr>
          <a:xfrm>
            <a:off x="2721642" y="1738474"/>
            <a:ext cx="6269958" cy="3970318"/>
          </a:xfrm>
          <a:prstGeom prst="rect">
            <a:avLst/>
          </a:prstGeom>
          <a:noFill/>
        </p:spPr>
        <p:txBody>
          <a:bodyPr wrap="square" rtlCol="0">
            <a:spAutoFit/>
          </a:bodyPr>
          <a:lstStyle/>
          <a:p>
            <a:r>
              <a:rPr lang="bn-IN" sz="3600" b="1" dirty="0" smtClean="0">
                <a:solidFill>
                  <a:srgbClr val="FF9900"/>
                </a:solidFill>
                <a:latin typeface="SutonnyMJ" pitchFamily="2" charset="0"/>
                <a:cs typeface="SutonnyMJ" pitchFamily="2" charset="0"/>
              </a:rPr>
              <a:t>১। রংপুরের কুড়ি গ্রামে।</a:t>
            </a:r>
          </a:p>
          <a:p>
            <a:endParaRPr lang="bn-IN" sz="3600" b="1" dirty="0" smtClean="0">
              <a:solidFill>
                <a:srgbClr val="C00000"/>
              </a:solidFill>
              <a:latin typeface="SutonnyMJ" pitchFamily="2" charset="0"/>
              <a:cs typeface="SutonnyMJ" pitchFamily="2" charset="0"/>
            </a:endParaRPr>
          </a:p>
          <a:p>
            <a:r>
              <a:rPr lang="bn-IN" sz="3600" b="1" dirty="0" smtClean="0">
                <a:solidFill>
                  <a:srgbClr val="C00000"/>
                </a:solidFill>
                <a:latin typeface="SutonnyMJ" pitchFamily="2" charset="0"/>
                <a:cs typeface="SutonnyMJ" pitchFamily="2" charset="0"/>
              </a:rPr>
              <a:t>২। জমির সীমানার পথ।</a:t>
            </a:r>
          </a:p>
          <a:p>
            <a:endParaRPr lang="bn-IN" sz="3600" b="1" dirty="0" smtClean="0">
              <a:solidFill>
                <a:srgbClr val="0000FF"/>
              </a:solidFill>
              <a:latin typeface="SutonnyMJ" pitchFamily="2" charset="0"/>
              <a:cs typeface="SutonnyMJ" pitchFamily="2" charset="0"/>
            </a:endParaRPr>
          </a:p>
          <a:p>
            <a:r>
              <a:rPr lang="bn-IN" sz="3600" b="1" dirty="0" smtClean="0">
                <a:solidFill>
                  <a:srgbClr val="0000FF"/>
                </a:solidFill>
                <a:latin typeface="SutonnyMJ" pitchFamily="2" charset="0"/>
                <a:cs typeface="SutonnyMJ" pitchFamily="2" charset="0"/>
              </a:rPr>
              <a:t>৩। চর্যাপদ।</a:t>
            </a:r>
          </a:p>
          <a:p>
            <a:endParaRPr lang="bn-IN" sz="3600" b="1" dirty="0" smtClean="0">
              <a:solidFill>
                <a:srgbClr val="FF00FF"/>
              </a:solidFill>
              <a:latin typeface="SutonnyMJ" pitchFamily="2" charset="0"/>
              <a:cs typeface="SutonnyMJ" pitchFamily="2" charset="0"/>
            </a:endParaRPr>
          </a:p>
          <a:p>
            <a:r>
              <a:rPr lang="bn-IN" sz="3600" b="1" dirty="0" smtClean="0">
                <a:solidFill>
                  <a:srgbClr val="FF00FF"/>
                </a:solidFill>
                <a:latin typeface="SutonnyMJ" pitchFamily="2" charset="0"/>
                <a:cs typeface="SutonnyMJ" pitchFamily="2" charset="0"/>
              </a:rPr>
              <a:t>৪। </a:t>
            </a:r>
            <a:r>
              <a:rPr lang="bn-IN" sz="3600" b="1" dirty="0" smtClean="0">
                <a:solidFill>
                  <a:srgbClr val="FF00FF"/>
                </a:solidFill>
              </a:rPr>
              <a:t>দিব্য </a:t>
            </a:r>
            <a:r>
              <a:rPr lang="bn-IN" sz="3600" b="1" dirty="0">
                <a:solidFill>
                  <a:srgbClr val="FF00FF"/>
                </a:solidFill>
              </a:rPr>
              <a:t>বা দিব্বোক</a:t>
            </a:r>
            <a:endParaRPr lang="en-US" sz="3600" b="1" dirty="0">
              <a:solidFill>
                <a:srgbClr val="FF00FF"/>
              </a:solidFill>
              <a:latin typeface="SutonnyMJ" pitchFamily="2" charset="0"/>
              <a:cs typeface="SutonnyMJ" pitchFamily="2" charset="0"/>
            </a:endParaRPr>
          </a:p>
        </p:txBody>
      </p:sp>
    </p:spTree>
    <p:extLst>
      <p:ext uri="{BB962C8B-B14F-4D97-AF65-F5344CB8AC3E}">
        <p14:creationId xmlns:p14="http://schemas.microsoft.com/office/powerpoint/2010/main" val="38352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1009" y="3798277"/>
            <a:ext cx="9748911" cy="2308324"/>
          </a:xfrm>
          <a:prstGeom prst="rect">
            <a:avLst/>
          </a:prstGeom>
          <a:noFill/>
        </p:spPr>
        <p:txBody>
          <a:bodyPr wrap="square" rtlCol="0">
            <a:spAutoFit/>
          </a:bodyPr>
          <a:lstStyle/>
          <a:p>
            <a:r>
              <a:rPr lang="bn-IN" sz="3600" dirty="0" smtClean="0">
                <a:solidFill>
                  <a:srgbClr val="00B0F0"/>
                </a:solidFill>
              </a:rPr>
              <a:t>এসেছি বাঙালি পাহাড়পুরের বৌদ্ধবিহার থেকে।</a:t>
            </a:r>
          </a:p>
          <a:p>
            <a:r>
              <a:rPr lang="bn-IN" sz="3600" dirty="0">
                <a:solidFill>
                  <a:srgbClr val="002060"/>
                </a:solidFill>
              </a:rPr>
              <a:t>এসেছি </a:t>
            </a:r>
            <a:r>
              <a:rPr lang="bn-IN" sz="3600" dirty="0" smtClean="0">
                <a:solidFill>
                  <a:srgbClr val="002060"/>
                </a:solidFill>
              </a:rPr>
              <a:t>বাঙালি জোড়াবাংলার মন্দির-বেদি থেকে।</a:t>
            </a:r>
            <a:endParaRPr lang="en-US" sz="3600" dirty="0">
              <a:solidFill>
                <a:srgbClr val="002060"/>
              </a:solidFill>
            </a:endParaRPr>
          </a:p>
          <a:p>
            <a:r>
              <a:rPr lang="bn-IN" sz="3600" dirty="0">
                <a:solidFill>
                  <a:srgbClr val="C00000"/>
                </a:solidFill>
              </a:rPr>
              <a:t>এসেছি </a:t>
            </a:r>
            <a:r>
              <a:rPr lang="bn-IN" sz="3600" dirty="0" smtClean="0">
                <a:solidFill>
                  <a:srgbClr val="C00000"/>
                </a:solidFill>
              </a:rPr>
              <a:t>বাঙালি </a:t>
            </a:r>
            <a:r>
              <a:rPr lang="bn-IN" sz="3600" dirty="0" smtClean="0">
                <a:solidFill>
                  <a:srgbClr val="C00000"/>
                </a:solidFill>
              </a:rPr>
              <a:t>বরেন্দ্রভূমে </a:t>
            </a:r>
            <a:r>
              <a:rPr lang="bn-IN" sz="3600" dirty="0" smtClean="0">
                <a:solidFill>
                  <a:srgbClr val="C00000"/>
                </a:solidFill>
              </a:rPr>
              <a:t>সোনা মসজিদ থেকে।</a:t>
            </a:r>
            <a:endParaRPr lang="en-US" sz="3600" dirty="0">
              <a:solidFill>
                <a:srgbClr val="C00000"/>
              </a:solidFill>
            </a:endParaRPr>
          </a:p>
          <a:p>
            <a:r>
              <a:rPr lang="bn-IN" sz="3600" dirty="0">
                <a:solidFill>
                  <a:srgbClr val="00B050"/>
                </a:solidFill>
              </a:rPr>
              <a:t>এসেছি </a:t>
            </a:r>
            <a:r>
              <a:rPr lang="bn-IN" sz="3600" dirty="0" smtClean="0">
                <a:solidFill>
                  <a:srgbClr val="00B050"/>
                </a:solidFill>
              </a:rPr>
              <a:t>বাঙালি আউল-বাউল মাটির দেউল থেকে।</a:t>
            </a:r>
            <a:endParaRPr lang="en-US" sz="3600" dirty="0">
              <a:solidFill>
                <a:srgbClr val="00B05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89" y="903741"/>
            <a:ext cx="2743200" cy="2753858"/>
          </a:xfrm>
          <a:prstGeom prst="rect">
            <a:avLst/>
          </a:prstGeom>
          <a:ln w="38100">
            <a:solidFill>
              <a:srgbClr val="00B0F0"/>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231" y="914398"/>
            <a:ext cx="2759625" cy="2728687"/>
          </a:xfrm>
          <a:prstGeom prst="rect">
            <a:avLst/>
          </a:prstGeom>
          <a:ln w="38100">
            <a:solidFill>
              <a:srgbClr val="002060"/>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2398" y="928447"/>
            <a:ext cx="2753258" cy="2729152"/>
          </a:xfrm>
          <a:prstGeom prst="rect">
            <a:avLst/>
          </a:prstGeom>
          <a:ln w="38100">
            <a:solidFill>
              <a:srgbClr val="C00000"/>
            </a:solid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6143" y="899888"/>
            <a:ext cx="2739800" cy="2757713"/>
          </a:xfrm>
          <a:prstGeom prst="rect">
            <a:avLst/>
          </a:prstGeom>
          <a:ln w="38100">
            <a:solidFill>
              <a:srgbClr val="00B050"/>
            </a:solidFill>
          </a:ln>
        </p:spPr>
      </p:pic>
      <p:sp>
        <p:nvSpPr>
          <p:cNvPr id="15" name="Rectangle 14"/>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436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9" dur="20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p:cTn id="40"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1"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2" dur="20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 calcmode="lin" valueType="num">
                                      <p:cBhvr>
                                        <p:cTn id="53"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4" dur="2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5" dur="2000"/>
                                        <p:tgtEl>
                                          <p:spTgt spid="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297" y="4119802"/>
            <a:ext cx="10562896" cy="2308324"/>
          </a:xfrm>
          <a:prstGeom prst="rect">
            <a:avLst/>
          </a:prstGeom>
          <a:noFill/>
        </p:spPr>
        <p:txBody>
          <a:bodyPr wrap="square" rtlCol="0">
            <a:spAutoFit/>
          </a:bodyPr>
          <a:lstStyle/>
          <a:p>
            <a:r>
              <a:rPr lang="bn-IN" sz="3600" dirty="0" smtClean="0">
                <a:solidFill>
                  <a:srgbClr val="00B050"/>
                </a:solidFill>
              </a:rPr>
              <a:t>আমি তো এসেছি সার্বভৌম বারো ভূঁইয়ার থেকে।</a:t>
            </a:r>
          </a:p>
          <a:p>
            <a:r>
              <a:rPr lang="bn-IN" sz="3600" dirty="0" smtClean="0">
                <a:solidFill>
                  <a:srgbClr val="990033"/>
                </a:solidFill>
              </a:rPr>
              <a:t>আমি তো এসেছি ‘কমলার দীঘি’-মহুয়ার পালা’ থেকে।</a:t>
            </a:r>
          </a:p>
          <a:p>
            <a:r>
              <a:rPr lang="bn-IN" sz="3600" dirty="0" smtClean="0">
                <a:solidFill>
                  <a:srgbClr val="0000FF"/>
                </a:solidFill>
              </a:rPr>
              <a:t>আমি তো এসেছি তিতুমীর আর হাজী শরিয়ত থেকে।</a:t>
            </a:r>
          </a:p>
          <a:p>
            <a:r>
              <a:rPr lang="bn-IN" sz="3600" dirty="0" smtClean="0">
                <a:solidFill>
                  <a:srgbClr val="FF00FF"/>
                </a:solidFill>
              </a:rPr>
              <a:t>আমি তো এসেছি গীতাঞ্জলি ও অগ্নিবীণার থেকে।</a:t>
            </a:r>
            <a:endParaRPr lang="en-US" sz="3600" dirty="0">
              <a:solidFill>
                <a:srgbClr val="FF00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30" y="1050460"/>
            <a:ext cx="3240056" cy="2737769"/>
          </a:xfrm>
          <a:prstGeom prst="rect">
            <a:avLst/>
          </a:prstGeom>
          <a:ln w="38100">
            <a:solidFill>
              <a:srgbClr val="00B05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503" y="1030514"/>
            <a:ext cx="2329077" cy="2757713"/>
          </a:xfrm>
          <a:prstGeom prst="rect">
            <a:avLst/>
          </a:prstGeom>
          <a:ln w="38100">
            <a:solidFill>
              <a:srgbClr val="0000FF"/>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1078" y="1026150"/>
            <a:ext cx="3310980" cy="2762079"/>
          </a:xfrm>
          <a:prstGeom prst="rect">
            <a:avLst/>
          </a:prstGeom>
          <a:ln w="38100">
            <a:solidFill>
              <a:srgbClr val="FF00FF"/>
            </a:solidFill>
          </a:ln>
        </p:spPr>
      </p:pic>
      <p:pic>
        <p:nvPicPr>
          <p:cNvPr id="16" name="Picture 15"/>
          <p:cNvPicPr>
            <a:picLocks noChangeAspect="1"/>
          </p:cNvPicPr>
          <p:nvPr/>
        </p:nvPicPr>
        <p:blipFill rotWithShape="1">
          <a:blip r:embed="rId7"/>
          <a:srcRect l="8851" t="6785" r="9630" b="5826"/>
          <a:stretch/>
        </p:blipFill>
        <p:spPr>
          <a:xfrm>
            <a:off x="4096965" y="1004949"/>
            <a:ext cx="1985587" cy="2812308"/>
          </a:xfrm>
          <a:prstGeom prst="rect">
            <a:avLst/>
          </a:prstGeom>
        </p:spPr>
      </p:pic>
      <p:sp>
        <p:nvSpPr>
          <p:cNvPr id="13" name="Rectangle 12"/>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32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p:cTn id="4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anim calcmode="lin" valueType="num">
                                      <p:cBhvr>
                                        <p:cTn id="5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2" dur="1000"/>
                                        <p:tgtEl>
                                          <p:spTgt spid="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Effect transition="in" filter="fade">
                                      <p:cBhvr>
                                        <p:cTn id="6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49855" y="4146314"/>
            <a:ext cx="10279117" cy="2308324"/>
          </a:xfrm>
          <a:prstGeom prst="rect">
            <a:avLst/>
          </a:prstGeom>
          <a:noFill/>
        </p:spPr>
        <p:txBody>
          <a:bodyPr wrap="square" rtlCol="0">
            <a:spAutoFit/>
          </a:bodyPr>
          <a:lstStyle/>
          <a:p>
            <a:r>
              <a:rPr lang="bn-IN" sz="3600" dirty="0" smtClean="0">
                <a:solidFill>
                  <a:srgbClr val="FF00FF"/>
                </a:solidFill>
              </a:rPr>
              <a:t>এসেছি বাঙালি ক্ষুদিরাম আর সূর্য সেনের থেকে।</a:t>
            </a:r>
          </a:p>
          <a:p>
            <a:r>
              <a:rPr lang="bn-IN" sz="3600" dirty="0" smtClean="0">
                <a:solidFill>
                  <a:srgbClr val="0000FF"/>
                </a:solidFill>
              </a:rPr>
              <a:t>এসেছি বাঙালি জয়নুল আর </a:t>
            </a:r>
            <a:r>
              <a:rPr lang="bn-IN" sz="3600" dirty="0" smtClean="0">
                <a:solidFill>
                  <a:srgbClr val="0000FF"/>
                </a:solidFill>
              </a:rPr>
              <a:t>অবন </a:t>
            </a:r>
            <a:r>
              <a:rPr lang="bn-IN" sz="3600" dirty="0" smtClean="0">
                <a:solidFill>
                  <a:srgbClr val="0000FF"/>
                </a:solidFill>
              </a:rPr>
              <a:t>ঠাকুর থেকে।</a:t>
            </a:r>
          </a:p>
          <a:p>
            <a:r>
              <a:rPr lang="bn-IN" sz="3600" dirty="0" smtClean="0">
                <a:solidFill>
                  <a:srgbClr val="00FF00"/>
                </a:solidFill>
              </a:rPr>
              <a:t>এসেছি বাঙালি রাষ্ট্রভাষার লাল রাজপথ থেকে</a:t>
            </a:r>
          </a:p>
          <a:p>
            <a:r>
              <a:rPr lang="bn-IN" sz="3600" dirty="0" smtClean="0">
                <a:solidFill>
                  <a:srgbClr val="FF0000"/>
                </a:solidFill>
              </a:rPr>
              <a:t>এসেছি বাঙালি বঙ্গবন্ধু শেখ মুজিবুর থেকে।</a:t>
            </a:r>
            <a:endParaRPr lang="en-US" sz="3600"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99" y="928914"/>
            <a:ext cx="2743200" cy="2753129"/>
          </a:xfrm>
          <a:prstGeom prst="rect">
            <a:avLst/>
          </a:prstGeom>
          <a:ln w="28575">
            <a:solidFill>
              <a:srgbClr val="FF00FF"/>
            </a:solidFill>
          </a:ln>
        </p:spPr>
      </p:pic>
      <p:pic>
        <p:nvPicPr>
          <p:cNvPr id="9" name="Picture 8"/>
          <p:cNvPicPr>
            <a:picLocks noChangeAspect="1"/>
          </p:cNvPicPr>
          <p:nvPr/>
        </p:nvPicPr>
        <p:blipFill>
          <a:blip r:embed="rId5"/>
          <a:stretch>
            <a:fillRect/>
          </a:stretch>
        </p:blipFill>
        <p:spPr>
          <a:xfrm>
            <a:off x="3316306" y="933206"/>
            <a:ext cx="2736152" cy="2753421"/>
          </a:xfrm>
          <a:prstGeom prst="rect">
            <a:avLst/>
          </a:prstGeom>
          <a:ln w="38100">
            <a:solidFill>
              <a:srgbClr val="0070C0"/>
            </a:solidFill>
          </a:ln>
        </p:spPr>
      </p:pic>
      <p:pic>
        <p:nvPicPr>
          <p:cNvPr id="12" name="Picture 11"/>
          <p:cNvPicPr>
            <a:picLocks noChangeAspect="1"/>
          </p:cNvPicPr>
          <p:nvPr/>
        </p:nvPicPr>
        <p:blipFill>
          <a:blip r:embed="rId6"/>
          <a:stretch>
            <a:fillRect/>
          </a:stretch>
        </p:blipFill>
        <p:spPr>
          <a:xfrm>
            <a:off x="6140724" y="939993"/>
            <a:ext cx="2771047" cy="2775665"/>
          </a:xfrm>
          <a:prstGeom prst="rect">
            <a:avLst/>
          </a:prstGeom>
          <a:ln w="38100">
            <a:solidFill>
              <a:srgbClr val="00FF00"/>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8856" y="930714"/>
            <a:ext cx="2815772" cy="2770428"/>
          </a:xfrm>
          <a:prstGeom prst="rect">
            <a:avLst/>
          </a:prstGeom>
          <a:ln w="38100">
            <a:solidFill>
              <a:srgbClr val="FF0000"/>
            </a:solidFill>
          </a:ln>
        </p:spPr>
      </p:pic>
      <p:sp>
        <p:nvSpPr>
          <p:cNvPr id="13" name="Rectangle 12"/>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641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p:cTn id="4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fltVal val="0"/>
                                          </p:val>
                                        </p:tav>
                                        <p:tav tm="100000">
                                          <p:val>
                                            <p:strVal val="#ppt_w"/>
                                          </p:val>
                                        </p:tav>
                                      </p:tavLst>
                                    </p:anim>
                                    <p:anim calcmode="lin" valueType="num">
                                      <p:cBhvr>
                                        <p:cTn id="66" dur="1000" fill="hold"/>
                                        <p:tgtEl>
                                          <p:spTgt spid="11"/>
                                        </p:tgtEl>
                                        <p:attrNameLst>
                                          <p:attrName>ppt_h</p:attrName>
                                        </p:attrNameLst>
                                      </p:cBhvr>
                                      <p:tavLst>
                                        <p:tav tm="0">
                                          <p:val>
                                            <p:fltVal val="0"/>
                                          </p:val>
                                        </p:tav>
                                        <p:tav tm="100000">
                                          <p:val>
                                            <p:strVal val="#ppt_h"/>
                                          </p:val>
                                        </p:tav>
                                      </p:tavLst>
                                    </p:anim>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33080" y="374236"/>
            <a:ext cx="5795153" cy="1107996"/>
          </a:xfrm>
          <a:prstGeom prst="rect">
            <a:avLst/>
          </a:prstGeom>
          <a:noFill/>
        </p:spPr>
        <p:txBody>
          <a:bodyPr wrap="square" rtlCol="0">
            <a:spAutoFit/>
          </a:bodyPr>
          <a:lstStyle/>
          <a:p>
            <a:r>
              <a:rPr lang="bn-IN" sz="6600" b="1" dirty="0" smtClean="0">
                <a:latin typeface="SutonnyMJ" pitchFamily="2" charset="0"/>
                <a:cs typeface="SutonnyMJ" pitchFamily="2" charset="0"/>
              </a:rPr>
              <a:t>জোড়ার কাজ</a:t>
            </a:r>
            <a:endParaRPr lang="en-US" sz="6600" b="1" dirty="0">
              <a:latin typeface="SutonnyMJ" pitchFamily="2" charset="0"/>
              <a:cs typeface="SutonnyMJ" pitchFamily="2" charset="0"/>
            </a:endParaRPr>
          </a:p>
        </p:txBody>
      </p:sp>
      <p:sp>
        <p:nvSpPr>
          <p:cNvPr id="9" name="TextBox 8"/>
          <p:cNvSpPr txBox="1"/>
          <p:nvPr/>
        </p:nvSpPr>
        <p:spPr>
          <a:xfrm>
            <a:off x="383452" y="1657139"/>
            <a:ext cx="11080413" cy="3416320"/>
          </a:xfrm>
          <a:prstGeom prst="rect">
            <a:avLst/>
          </a:prstGeom>
          <a:noFill/>
        </p:spPr>
        <p:txBody>
          <a:bodyPr wrap="square" rtlCol="0">
            <a:spAutoFit/>
          </a:bodyPr>
          <a:lstStyle/>
          <a:p>
            <a:r>
              <a:rPr lang="bn-IN" sz="3600" b="1" dirty="0" smtClean="0">
                <a:solidFill>
                  <a:srgbClr val="FF9900"/>
                </a:solidFill>
                <a:latin typeface="SutonnyMJ" pitchFamily="2" charset="0"/>
                <a:cs typeface="SutonnyMJ" pitchFamily="2" charset="0"/>
              </a:rPr>
              <a:t>১। বৌদ্ধবিহার কোথায় অবস্থিত?</a:t>
            </a:r>
          </a:p>
          <a:p>
            <a:endParaRPr lang="bn-IN" sz="3600" b="1" dirty="0" smtClean="0">
              <a:solidFill>
                <a:srgbClr val="990033"/>
              </a:solidFill>
              <a:latin typeface="SutonnyMJ" pitchFamily="2" charset="0"/>
              <a:cs typeface="SutonnyMJ" pitchFamily="2" charset="0"/>
            </a:endParaRPr>
          </a:p>
          <a:p>
            <a:r>
              <a:rPr lang="bn-IN" sz="3600" b="1" dirty="0" smtClean="0">
                <a:solidFill>
                  <a:srgbClr val="990033"/>
                </a:solidFill>
                <a:latin typeface="SutonnyMJ" pitchFamily="2" charset="0"/>
                <a:cs typeface="SutonnyMJ" pitchFamily="2" charset="0"/>
              </a:rPr>
              <a:t>২। কমলার দীঘি ও মহুয়ার পালা কী?</a:t>
            </a:r>
          </a:p>
          <a:p>
            <a:endParaRPr lang="bn-IN" sz="3600" b="1" dirty="0" smtClean="0">
              <a:solidFill>
                <a:srgbClr val="00B050"/>
              </a:solidFill>
              <a:latin typeface="SutonnyMJ" pitchFamily="2" charset="0"/>
              <a:cs typeface="SutonnyMJ" pitchFamily="2" charset="0"/>
            </a:endParaRPr>
          </a:p>
          <a:p>
            <a:r>
              <a:rPr lang="bn-IN" sz="3600" b="1" dirty="0" smtClean="0">
                <a:solidFill>
                  <a:srgbClr val="00B050"/>
                </a:solidFill>
                <a:latin typeface="SutonnyMJ" pitchFamily="2" charset="0"/>
                <a:cs typeface="SutonnyMJ" pitchFamily="2" charset="0"/>
              </a:rPr>
              <a:t>৩। বঙ্গবন্ধু শেখ </a:t>
            </a:r>
            <a:r>
              <a:rPr lang="bn-IN" sz="3600" b="1" dirty="0" smtClean="0">
                <a:solidFill>
                  <a:srgbClr val="00B050"/>
                </a:solidFill>
                <a:latin typeface="SutonnyMJ" pitchFamily="2" charset="0"/>
                <a:cs typeface="SutonnyMJ" pitchFamily="2" charset="0"/>
              </a:rPr>
              <a:t>মুজিবুর রহমান </a:t>
            </a:r>
            <a:r>
              <a:rPr lang="bn-IN" sz="3600" b="1" dirty="0" smtClean="0">
                <a:solidFill>
                  <a:srgbClr val="00B050"/>
                </a:solidFill>
                <a:latin typeface="SutonnyMJ" pitchFamily="2" charset="0"/>
                <a:cs typeface="SutonnyMJ" pitchFamily="2" charset="0"/>
              </a:rPr>
              <a:t>কত </a:t>
            </a:r>
            <a:r>
              <a:rPr lang="bn-IN" sz="3600" b="1" dirty="0" smtClean="0">
                <a:solidFill>
                  <a:srgbClr val="00B050"/>
                </a:solidFill>
                <a:latin typeface="SutonnyMJ" pitchFamily="2" charset="0"/>
                <a:cs typeface="SutonnyMJ" pitchFamily="2" charset="0"/>
              </a:rPr>
              <a:t>সালে</a:t>
            </a:r>
          </a:p>
          <a:p>
            <a:r>
              <a:rPr lang="bn-IN" sz="3600" b="1" dirty="0">
                <a:solidFill>
                  <a:srgbClr val="00B050"/>
                </a:solidFill>
                <a:latin typeface="SutonnyMJ" pitchFamily="2" charset="0"/>
                <a:cs typeface="SutonnyMJ" pitchFamily="2" charset="0"/>
              </a:rPr>
              <a:t> </a:t>
            </a:r>
            <a:r>
              <a:rPr lang="bn-IN" sz="3600" b="1" dirty="0" smtClean="0">
                <a:solidFill>
                  <a:srgbClr val="00B050"/>
                </a:solidFill>
                <a:latin typeface="SutonnyMJ" pitchFamily="2" charset="0"/>
                <a:cs typeface="SutonnyMJ" pitchFamily="2" charset="0"/>
              </a:rPr>
              <a:t>     </a:t>
            </a:r>
            <a:r>
              <a:rPr lang="bn-IN" sz="3600" b="1" dirty="0" smtClean="0">
                <a:solidFill>
                  <a:srgbClr val="00B050"/>
                </a:solidFill>
                <a:latin typeface="SutonnyMJ" pitchFamily="2" charset="0"/>
                <a:cs typeface="SutonnyMJ" pitchFamily="2" charset="0"/>
              </a:rPr>
              <a:t> </a:t>
            </a:r>
            <a:r>
              <a:rPr lang="bn-IN" sz="3600" b="1" dirty="0" smtClean="0">
                <a:solidFill>
                  <a:srgbClr val="00B050"/>
                </a:solidFill>
                <a:latin typeface="SutonnyMJ" pitchFamily="2" charset="0"/>
                <a:cs typeface="SutonnyMJ" pitchFamily="2" charset="0"/>
              </a:rPr>
              <a:t>জন্মগ্রহণ করেন?</a:t>
            </a:r>
          </a:p>
        </p:txBody>
      </p:sp>
    </p:spTree>
    <p:extLst>
      <p:ext uri="{BB962C8B-B14F-4D97-AF65-F5344CB8AC3E}">
        <p14:creationId xmlns:p14="http://schemas.microsoft.com/office/powerpoint/2010/main" val="1789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88506" y="339785"/>
            <a:ext cx="5085705" cy="1107996"/>
          </a:xfrm>
          <a:prstGeom prst="rect">
            <a:avLst/>
          </a:prstGeom>
          <a:noFill/>
        </p:spPr>
        <p:txBody>
          <a:bodyPr wrap="square" rtlCol="0">
            <a:spAutoFit/>
          </a:bodyPr>
          <a:lstStyle/>
          <a:p>
            <a:r>
              <a:rPr lang="bn-IN" sz="6600" b="1" dirty="0" smtClean="0">
                <a:latin typeface="SutonnyMJ" pitchFamily="2" charset="0"/>
                <a:cs typeface="SutonnyMJ" pitchFamily="2" charset="0"/>
              </a:rPr>
              <a:t>উত্তরপত্র</a:t>
            </a:r>
            <a:endParaRPr lang="en-US" sz="6600" b="1" dirty="0">
              <a:latin typeface="SutonnyMJ" pitchFamily="2" charset="0"/>
              <a:cs typeface="SutonnyMJ" pitchFamily="2" charset="0"/>
            </a:endParaRPr>
          </a:p>
        </p:txBody>
      </p:sp>
      <p:sp>
        <p:nvSpPr>
          <p:cNvPr id="9" name="TextBox 8"/>
          <p:cNvSpPr txBox="1"/>
          <p:nvPr/>
        </p:nvSpPr>
        <p:spPr>
          <a:xfrm>
            <a:off x="689641" y="1755406"/>
            <a:ext cx="10977426" cy="3970318"/>
          </a:xfrm>
          <a:prstGeom prst="rect">
            <a:avLst/>
          </a:prstGeom>
          <a:noFill/>
        </p:spPr>
        <p:txBody>
          <a:bodyPr wrap="square" rtlCol="0">
            <a:spAutoFit/>
          </a:bodyPr>
          <a:lstStyle/>
          <a:p>
            <a:r>
              <a:rPr lang="bn-IN" sz="3600" b="1" dirty="0" smtClean="0">
                <a:solidFill>
                  <a:srgbClr val="FF9900"/>
                </a:solidFill>
                <a:latin typeface="SutonnyMJ" pitchFamily="2" charset="0"/>
                <a:cs typeface="SutonnyMJ" pitchFamily="2" charset="0"/>
              </a:rPr>
              <a:t>১। </a:t>
            </a:r>
            <a:r>
              <a:rPr lang="bn-IN" sz="3600" b="1" dirty="0">
                <a:solidFill>
                  <a:srgbClr val="FF9900"/>
                </a:solidFill>
              </a:rPr>
              <a:t>নওগাঁ জেলার বদনগাছি থানার </a:t>
            </a:r>
            <a:endParaRPr lang="en-US" sz="3600" b="1" dirty="0" smtClean="0">
              <a:solidFill>
                <a:srgbClr val="FF9900"/>
              </a:solidFill>
            </a:endParaRPr>
          </a:p>
          <a:p>
            <a:r>
              <a:rPr lang="en-US" sz="3600" b="1" dirty="0">
                <a:solidFill>
                  <a:srgbClr val="FF9900"/>
                </a:solidFill>
              </a:rPr>
              <a:t> </a:t>
            </a:r>
            <a:r>
              <a:rPr lang="en-US" sz="3600" b="1" dirty="0" smtClean="0">
                <a:solidFill>
                  <a:srgbClr val="FF9900"/>
                </a:solidFill>
              </a:rPr>
              <a:t>     </a:t>
            </a:r>
            <a:r>
              <a:rPr lang="bn-IN" sz="3600" b="1" dirty="0" smtClean="0">
                <a:solidFill>
                  <a:srgbClr val="FF9900"/>
                </a:solidFill>
              </a:rPr>
              <a:t>পাহাড়পুর গ্রামে</a:t>
            </a:r>
            <a:r>
              <a:rPr lang="bn-IN" sz="3600" b="1" dirty="0" smtClean="0">
                <a:solidFill>
                  <a:srgbClr val="FF9900"/>
                </a:solidFill>
                <a:latin typeface="SutonnyMJ" pitchFamily="2" charset="0"/>
                <a:cs typeface="SutonnyMJ" pitchFamily="2" charset="0"/>
              </a:rPr>
              <a:t>।</a:t>
            </a:r>
          </a:p>
          <a:p>
            <a:endParaRPr lang="bn-IN" sz="3600" b="1" dirty="0" smtClean="0">
              <a:solidFill>
                <a:srgbClr val="C00000"/>
              </a:solidFill>
              <a:latin typeface="SutonnyMJ" pitchFamily="2" charset="0"/>
              <a:cs typeface="SutonnyMJ" pitchFamily="2" charset="0"/>
            </a:endParaRPr>
          </a:p>
          <a:p>
            <a:r>
              <a:rPr lang="bn-IN" sz="3600" b="1" dirty="0" smtClean="0">
                <a:solidFill>
                  <a:srgbClr val="C00000"/>
                </a:solidFill>
                <a:latin typeface="SutonnyMJ" pitchFamily="2" charset="0"/>
                <a:cs typeface="SutonnyMJ" pitchFamily="2" charset="0"/>
              </a:rPr>
              <a:t>২। </a:t>
            </a:r>
            <a:r>
              <a:rPr lang="bn-IN" sz="3600" b="1" dirty="0">
                <a:solidFill>
                  <a:srgbClr val="990033"/>
                </a:solidFill>
              </a:rPr>
              <a:t>মৈমনসিংহ গীতিকার একটি পালা</a:t>
            </a:r>
            <a:r>
              <a:rPr lang="bn-IN" sz="3600" b="1" dirty="0" smtClean="0">
                <a:solidFill>
                  <a:srgbClr val="990033"/>
                </a:solidFill>
              </a:rPr>
              <a:t>।</a:t>
            </a:r>
          </a:p>
          <a:p>
            <a:r>
              <a:rPr lang="bn-IN" sz="3600" b="1" dirty="0">
                <a:solidFill>
                  <a:srgbClr val="990033"/>
                </a:solidFill>
                <a:latin typeface="SutonnyMJ" pitchFamily="2" charset="0"/>
                <a:cs typeface="SutonnyMJ" pitchFamily="2" charset="0"/>
              </a:rPr>
              <a:t> </a:t>
            </a:r>
            <a:r>
              <a:rPr lang="bn-IN" sz="3600" b="1" dirty="0" smtClean="0">
                <a:solidFill>
                  <a:srgbClr val="990033"/>
                </a:solidFill>
                <a:latin typeface="SutonnyMJ" pitchFamily="2" charset="0"/>
                <a:cs typeface="SutonnyMJ" pitchFamily="2" charset="0"/>
              </a:rPr>
              <a:t>     বা </a:t>
            </a:r>
            <a:r>
              <a:rPr lang="bn-IN" sz="3600" b="1" dirty="0" smtClean="0">
                <a:solidFill>
                  <a:srgbClr val="C00000"/>
                </a:solidFill>
                <a:latin typeface="SutonnyMJ" pitchFamily="2" charset="0"/>
                <a:cs typeface="SutonnyMJ" pitchFamily="2" charset="0"/>
              </a:rPr>
              <a:t>লোকসাহিত্য।</a:t>
            </a:r>
          </a:p>
          <a:p>
            <a:endParaRPr lang="bn-IN" sz="3600" b="1" dirty="0" smtClean="0">
              <a:solidFill>
                <a:srgbClr val="0000FF"/>
              </a:solidFill>
              <a:latin typeface="SutonnyMJ" pitchFamily="2" charset="0"/>
              <a:cs typeface="SutonnyMJ" pitchFamily="2" charset="0"/>
            </a:endParaRPr>
          </a:p>
          <a:p>
            <a:r>
              <a:rPr lang="bn-IN" sz="3600" b="1" dirty="0" smtClean="0">
                <a:solidFill>
                  <a:srgbClr val="0000FF"/>
                </a:solidFill>
                <a:latin typeface="SutonnyMJ" pitchFamily="2" charset="0"/>
                <a:cs typeface="SutonnyMJ" pitchFamily="2" charset="0"/>
              </a:rPr>
              <a:t>৩। ১৯২০ সালে।</a:t>
            </a:r>
          </a:p>
        </p:txBody>
      </p:sp>
    </p:spTree>
    <p:extLst>
      <p:ext uri="{BB962C8B-B14F-4D97-AF65-F5344CB8AC3E}">
        <p14:creationId xmlns:p14="http://schemas.microsoft.com/office/powerpoint/2010/main" val="31343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additive="base">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67099" y="3362848"/>
            <a:ext cx="11619914" cy="2308324"/>
          </a:xfrm>
          <a:prstGeom prst="rect">
            <a:avLst/>
          </a:prstGeom>
          <a:noFill/>
        </p:spPr>
        <p:txBody>
          <a:bodyPr wrap="square" rtlCol="0">
            <a:spAutoFit/>
          </a:bodyPr>
          <a:lstStyle/>
          <a:p>
            <a:r>
              <a:rPr lang="en-US" sz="3600" dirty="0" err="1" smtClean="0">
                <a:solidFill>
                  <a:srgbClr val="00B050"/>
                </a:solidFill>
              </a:rPr>
              <a:t>আমি</a:t>
            </a:r>
            <a:r>
              <a:rPr lang="en-US" sz="3600" dirty="0" smtClean="0">
                <a:solidFill>
                  <a:srgbClr val="00B050"/>
                </a:solidFill>
              </a:rPr>
              <a:t> </a:t>
            </a:r>
            <a:r>
              <a:rPr lang="bn-IN" sz="3600" dirty="0" smtClean="0">
                <a:solidFill>
                  <a:srgbClr val="00B050"/>
                </a:solidFill>
              </a:rPr>
              <a:t>যে</a:t>
            </a:r>
            <a:r>
              <a:rPr lang="en-US" sz="3600" dirty="0" smtClean="0">
                <a:solidFill>
                  <a:srgbClr val="00B050"/>
                </a:solidFill>
              </a:rPr>
              <a:t> </a:t>
            </a:r>
            <a:r>
              <a:rPr lang="en-US" sz="3600" dirty="0" err="1" smtClean="0">
                <a:solidFill>
                  <a:srgbClr val="00B050"/>
                </a:solidFill>
              </a:rPr>
              <a:t>এসেছি</a:t>
            </a:r>
            <a:r>
              <a:rPr lang="en-US" sz="3600" dirty="0" smtClean="0">
                <a:solidFill>
                  <a:srgbClr val="00B050"/>
                </a:solidFill>
              </a:rPr>
              <a:t> </a:t>
            </a:r>
            <a:r>
              <a:rPr lang="bn-IN" sz="3600" dirty="0" smtClean="0">
                <a:solidFill>
                  <a:srgbClr val="00B050"/>
                </a:solidFill>
              </a:rPr>
              <a:t>জয়বাংলার বজ্রকণ্ঠ থে</a:t>
            </a:r>
            <a:r>
              <a:rPr lang="en-US" sz="3600" dirty="0" err="1" smtClean="0">
                <a:solidFill>
                  <a:srgbClr val="00B050"/>
                </a:solidFill>
              </a:rPr>
              <a:t>কে</a:t>
            </a:r>
            <a:r>
              <a:rPr lang="en-US" sz="3600" dirty="0" smtClean="0">
                <a:solidFill>
                  <a:srgbClr val="00B050"/>
                </a:solidFill>
              </a:rPr>
              <a:t>।</a:t>
            </a:r>
          </a:p>
          <a:p>
            <a:r>
              <a:rPr lang="bn-IN" sz="3600" dirty="0" smtClean="0">
                <a:solidFill>
                  <a:schemeClr val="accent6">
                    <a:lumMod val="50000"/>
                  </a:schemeClr>
                </a:solidFill>
              </a:rPr>
              <a:t>আমি যে এসেছি একাত্তরের মুক্তিযুদ্ধ থেকে।</a:t>
            </a:r>
          </a:p>
          <a:p>
            <a:r>
              <a:rPr lang="bn-IN" sz="3600" dirty="0" smtClean="0">
                <a:solidFill>
                  <a:srgbClr val="7030A0"/>
                </a:solidFill>
              </a:rPr>
              <a:t>এসেছি আমার পেছনে হাজার চরণচিহ্ন ফেলে।</a:t>
            </a:r>
          </a:p>
          <a:p>
            <a:r>
              <a:rPr lang="bn-IN" sz="3600" dirty="0" smtClean="0">
                <a:solidFill>
                  <a:srgbClr val="00B0F0"/>
                </a:solidFill>
              </a:rPr>
              <a:t>শুধাও আমাকে ‘এতদূর তুমি কোন প্রেরণায় এলে?’</a:t>
            </a:r>
            <a:endParaRPr lang="en-US" sz="3600" dirty="0">
              <a:solidFill>
                <a:srgbClr val="00B0F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64" y="857776"/>
            <a:ext cx="2743200" cy="2111106"/>
          </a:xfrm>
          <a:prstGeom prst="rect">
            <a:avLst/>
          </a:prstGeom>
          <a:ln w="38100">
            <a:solidFill>
              <a:srgbClr val="00B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156" y="866597"/>
            <a:ext cx="2743200" cy="2102817"/>
          </a:xfrm>
          <a:prstGeom prst="rect">
            <a:avLst/>
          </a:prstGeom>
          <a:ln w="38100">
            <a:solidFill>
              <a:schemeClr val="accent6">
                <a:lumMod val="50000"/>
              </a:schemeClr>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021" y="888407"/>
            <a:ext cx="2743200" cy="2081477"/>
          </a:xfrm>
          <a:prstGeom prst="rect">
            <a:avLst/>
          </a:prstGeom>
          <a:ln w="38100">
            <a:solidFill>
              <a:srgbClr val="7030A0"/>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0105" y="873578"/>
            <a:ext cx="2748401" cy="2103120"/>
          </a:xfrm>
          <a:prstGeom prst="rect">
            <a:avLst/>
          </a:prstGeom>
          <a:ln w="38100">
            <a:solidFill>
              <a:srgbClr val="00B0F0"/>
            </a:solidFill>
          </a:ln>
        </p:spPr>
      </p:pic>
      <p:sp>
        <p:nvSpPr>
          <p:cNvPr id="16" name="Rectangle 15"/>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67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 calcmode="lin" valueType="num">
                                      <p:cBhvr>
                                        <p:cTn id="2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 calcmode="lin" valueType="num">
                                      <p:cBhvr>
                                        <p:cTn id="42"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1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 calcmode="lin" valueType="num">
                                      <p:cBhvr>
                                        <p:cTn id="56"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57"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58"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59" dur="1000"/>
                                        <p:tgtEl>
                                          <p:spTgt spid="1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003" y="4127130"/>
            <a:ext cx="11232406" cy="2308324"/>
          </a:xfrm>
          <a:prstGeom prst="rect">
            <a:avLst/>
          </a:prstGeom>
          <a:noFill/>
          <a:ln>
            <a:noFill/>
          </a:ln>
        </p:spPr>
        <p:txBody>
          <a:bodyPr wrap="square" rtlCol="0">
            <a:spAutoFit/>
          </a:bodyPr>
          <a:lstStyle/>
          <a:p>
            <a:r>
              <a:rPr lang="bn-IN" sz="3600" dirty="0" smtClean="0">
                <a:solidFill>
                  <a:srgbClr val="FF0000"/>
                </a:solidFill>
                <a:latin typeface="SutonnyMJ" pitchFamily="2" charset="0"/>
                <a:cs typeface="SutonnyMJ" pitchFamily="2" charset="0"/>
              </a:rPr>
              <a:t>তবে তুমি </a:t>
            </a:r>
            <a:r>
              <a:rPr lang="bn-IN" sz="3600" dirty="0" smtClean="0">
                <a:solidFill>
                  <a:srgbClr val="FF0000"/>
                </a:solidFill>
                <a:latin typeface="SutonnyMJ" pitchFamily="2" charset="0"/>
                <a:cs typeface="SutonnyMJ" pitchFamily="2" charset="0"/>
              </a:rPr>
              <a:t>বুঝি বাঙালি </a:t>
            </a:r>
            <a:r>
              <a:rPr lang="bn-IN" sz="3600" dirty="0" smtClean="0">
                <a:solidFill>
                  <a:srgbClr val="FF0000"/>
                </a:solidFill>
                <a:latin typeface="SutonnyMJ" pitchFamily="2" charset="0"/>
                <a:cs typeface="SutonnyMJ" pitchFamily="2" charset="0"/>
              </a:rPr>
              <a:t>জাতির </a:t>
            </a:r>
            <a:r>
              <a:rPr lang="bn-IN" sz="3600" dirty="0" smtClean="0">
                <a:solidFill>
                  <a:srgbClr val="FF0000"/>
                </a:solidFill>
                <a:latin typeface="SutonnyMJ" pitchFamily="2" charset="0"/>
                <a:cs typeface="SutonnyMJ" pitchFamily="2" charset="0"/>
              </a:rPr>
              <a:t>বীজমন্ত্রটি </a:t>
            </a:r>
            <a:r>
              <a:rPr lang="bn-IN" sz="3600" dirty="0" smtClean="0">
                <a:solidFill>
                  <a:srgbClr val="FF0000"/>
                </a:solidFill>
                <a:latin typeface="SutonnyMJ" pitchFamily="2" charset="0"/>
                <a:cs typeface="SutonnyMJ" pitchFamily="2" charset="0"/>
              </a:rPr>
              <a:t>শোন নাই-</a:t>
            </a:r>
          </a:p>
          <a:p>
            <a:r>
              <a:rPr lang="bn-IN" sz="3600" smtClean="0">
                <a:solidFill>
                  <a:srgbClr val="0000FF"/>
                </a:solidFill>
                <a:latin typeface="SutonnyMJ" pitchFamily="2" charset="0"/>
                <a:cs typeface="SutonnyMJ" pitchFamily="2" charset="0"/>
              </a:rPr>
              <a:t> </a:t>
            </a:r>
            <a:r>
              <a:rPr lang="bn-IN" sz="3600" smtClean="0">
                <a:solidFill>
                  <a:srgbClr val="0000FF"/>
                </a:solidFill>
                <a:latin typeface="SutonnyMJ" pitchFamily="2" charset="0"/>
                <a:cs typeface="SutonnyMJ" pitchFamily="2" charset="0"/>
              </a:rPr>
              <a:t>সবার </a:t>
            </a:r>
            <a:r>
              <a:rPr lang="bn-IN" sz="3600" dirty="0" smtClean="0">
                <a:solidFill>
                  <a:srgbClr val="0000FF"/>
                </a:solidFill>
                <a:latin typeface="SutonnyMJ" pitchFamily="2" charset="0"/>
                <a:cs typeface="SutonnyMJ" pitchFamily="2" charset="0"/>
              </a:rPr>
              <a:t>উপরে মানুষ সত্য, তাহার উপরে নাই,</a:t>
            </a:r>
          </a:p>
          <a:p>
            <a:r>
              <a:rPr lang="bn-IN" sz="3600" dirty="0" smtClean="0">
                <a:solidFill>
                  <a:srgbClr val="FF00FF"/>
                </a:solidFill>
                <a:latin typeface="SutonnyMJ" pitchFamily="2" charset="0"/>
                <a:cs typeface="SutonnyMJ" pitchFamily="2" charset="0"/>
              </a:rPr>
              <a:t>একসাথে আছি, একসাথে বাঁচি, আজও একসাথে থাকিবই-</a:t>
            </a:r>
          </a:p>
          <a:p>
            <a:r>
              <a:rPr lang="bn-IN" sz="3600" dirty="0" smtClean="0">
                <a:solidFill>
                  <a:srgbClr val="990033"/>
                </a:solidFill>
                <a:latin typeface="SutonnyMJ" pitchFamily="2" charset="0"/>
                <a:cs typeface="SutonnyMJ" pitchFamily="2" charset="0"/>
              </a:rPr>
              <a:t>সব বিভেদের রেখা মুছে দিয়ে সাম্যের ছবি আঁকবই।</a:t>
            </a:r>
            <a:endParaRPr lang="en-US" sz="3600" dirty="0">
              <a:solidFill>
                <a:srgbClr val="990033"/>
              </a:solidFill>
              <a:latin typeface="SutonnyMJ" pitchFamily="2" charset="0"/>
              <a:cs typeface="SutonnyMJ"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61" y="1020378"/>
            <a:ext cx="3487581" cy="2738822"/>
          </a:xfrm>
          <a:prstGeom prst="rect">
            <a:avLst/>
          </a:prstGeom>
          <a:ln w="38100">
            <a:solidFill>
              <a:srgbClr val="0070C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576" y="1007844"/>
            <a:ext cx="3504196" cy="2736841"/>
          </a:xfrm>
          <a:prstGeom prst="rect">
            <a:avLst/>
          </a:prstGeom>
          <a:ln w="38100">
            <a:solidFill>
              <a:srgbClr val="FF00FF"/>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5683" y="989415"/>
            <a:ext cx="3480414" cy="2740756"/>
          </a:xfrm>
          <a:prstGeom prst="rect">
            <a:avLst/>
          </a:prstGeom>
          <a:ln w="38100">
            <a:solidFill>
              <a:srgbClr val="990033"/>
            </a:solidFill>
          </a:ln>
        </p:spPr>
      </p:pic>
      <p:sp>
        <p:nvSpPr>
          <p:cNvPr id="8" name="Rectangle 7"/>
          <p:cNvSpPr/>
          <p:nvPr/>
        </p:nvSpPr>
        <p:spPr>
          <a:xfrm>
            <a:off x="1125467" y="195106"/>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85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10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15" dur="1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10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21" dur="10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10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 calcmode="lin" valueType="num">
                                      <p:cBhvr additive="base">
                                        <p:cTn id="44" dur="1000"/>
                                        <p:tgtEl>
                                          <p:spTgt spid="12">
                                            <p:txEl>
                                              <p:pRg st="3" end="3"/>
                                            </p:txEl>
                                          </p:spTgt>
                                        </p:tgtEl>
                                        <p:attrNameLst>
                                          <p:attrName>ppt_y</p:attrName>
                                        </p:attrNameLst>
                                      </p:cBhvr>
                                      <p:tavLst>
                                        <p:tav tm="0">
                                          <p:val>
                                            <p:strVal val="#ppt_y+#ppt_h*1.125000"/>
                                          </p:val>
                                        </p:tav>
                                        <p:tav tm="100000">
                                          <p:val>
                                            <p:strVal val="#ppt_y"/>
                                          </p:val>
                                        </p:tav>
                                      </p:tavLst>
                                    </p:anim>
                                    <p:animEffect transition="in" filter="wipe(up)">
                                      <p:cBhvr>
                                        <p:cTn id="45" dur="1000"/>
                                        <p:tgtEl>
                                          <p:spTgt spid="1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92919" y="706215"/>
            <a:ext cx="5451277" cy="1569660"/>
          </a:xfrm>
          <a:prstGeom prst="rect">
            <a:avLst/>
          </a:prstGeom>
          <a:noFill/>
        </p:spPr>
        <p:txBody>
          <a:bodyPr wrap="square" rtlCol="0">
            <a:spAutoFit/>
          </a:bodyPr>
          <a:lstStyle/>
          <a:p>
            <a:r>
              <a:rPr lang="bn-IN" sz="9600" b="1" dirty="0" smtClean="0">
                <a:blipFill dpi="0" rotWithShape="1">
                  <a:blip r:embed="rId3">
                    <a:extLst>
                      <a:ext uri="{28A0092B-C50C-407E-A947-70E740481C1C}">
                        <a14:useLocalDpi xmlns:a14="http://schemas.microsoft.com/office/drawing/2010/main" val="0"/>
                      </a:ext>
                    </a:extLst>
                  </a:blip>
                  <a:srcRect/>
                  <a:stretch>
                    <a:fillRect/>
                  </a:stretch>
                </a:blipFill>
                <a:latin typeface="SutonnyMJ" pitchFamily="2" charset="0"/>
                <a:cs typeface="SutonnyMJ" pitchFamily="2" charset="0"/>
              </a:rPr>
              <a:t>পরিচিতি</a:t>
            </a:r>
            <a:endParaRPr lang="en-US" sz="9600" b="1" dirty="0">
              <a:blipFill dpi="0" rotWithShape="1">
                <a:blip r:embed="rId3">
                  <a:extLst>
                    <a:ext uri="{28A0092B-C50C-407E-A947-70E740481C1C}">
                      <a14:useLocalDpi xmlns:a14="http://schemas.microsoft.com/office/drawing/2010/main" val="0"/>
                    </a:ext>
                  </a:extLst>
                </a:blip>
                <a:srcRect/>
                <a:stretch>
                  <a:fillRect/>
                </a:stretch>
              </a:blipFill>
              <a:latin typeface="SutonnyMJ" pitchFamily="2" charset="0"/>
              <a:cs typeface="SutonnyMJ" pitchFamily="2" charset="0"/>
            </a:endParaRPr>
          </a:p>
        </p:txBody>
      </p:sp>
      <p:sp>
        <p:nvSpPr>
          <p:cNvPr id="10" name="TextBox 9"/>
          <p:cNvSpPr txBox="1"/>
          <p:nvPr/>
        </p:nvSpPr>
        <p:spPr>
          <a:xfrm>
            <a:off x="254834" y="3205562"/>
            <a:ext cx="6865495" cy="2492990"/>
          </a:xfrm>
          <a:prstGeom prst="rect">
            <a:avLst/>
          </a:prstGeom>
          <a:solidFill>
            <a:schemeClr val="accent4">
              <a:lumMod val="40000"/>
              <a:lumOff val="60000"/>
            </a:schemeClr>
          </a:solidFill>
        </p:spPr>
        <p:txBody>
          <a:bodyPr wrap="square" rtlCol="0">
            <a:spAutoFit/>
          </a:bodyPr>
          <a:lstStyle/>
          <a:p>
            <a:r>
              <a:rPr lang="bn-IN" sz="3600" b="1" dirty="0" smtClean="0">
                <a:solidFill>
                  <a:srgbClr val="00B050"/>
                </a:solidFill>
                <a:latin typeface="SutonnyMJ" pitchFamily="2" charset="0"/>
                <a:cs typeface="SutonnyMJ" pitchFamily="2" charset="0"/>
              </a:rPr>
              <a:t>কাজী মোহাম্মদ ঈসা রুহুউল্লাহ</a:t>
            </a:r>
          </a:p>
          <a:p>
            <a:pPr algn="ctr"/>
            <a:r>
              <a:rPr lang="bn-IN" sz="2800" b="1" dirty="0" smtClean="0">
                <a:latin typeface="SutonnyMJ" pitchFamily="2" charset="0"/>
                <a:cs typeface="SutonnyMJ" pitchFamily="2" charset="0"/>
              </a:rPr>
              <a:t>কোটচাঁদপুর সরকারি মাধ্যমিক বিদ্যালয়, </a:t>
            </a:r>
          </a:p>
          <a:p>
            <a:pPr algn="ctr"/>
            <a:r>
              <a:rPr lang="bn-IN" sz="2800" b="1" dirty="0" smtClean="0">
                <a:latin typeface="SutonnyMJ" pitchFamily="2" charset="0"/>
                <a:cs typeface="SutonnyMJ" pitchFamily="2" charset="0"/>
              </a:rPr>
              <a:t>কোটচাঁদপুর, ঝিনাইদহ।</a:t>
            </a:r>
            <a:r>
              <a:rPr lang="bn-IN" sz="3600" b="1" dirty="0" smtClean="0">
                <a:latin typeface="SutonnyMJ" pitchFamily="2" charset="0"/>
                <a:cs typeface="SutonnyMJ" pitchFamily="2" charset="0"/>
              </a:rPr>
              <a:t> </a:t>
            </a:r>
            <a:r>
              <a:rPr lang="bn-IN" sz="2800" b="1" dirty="0" smtClean="0">
                <a:latin typeface="SutonnyMJ" pitchFamily="2" charset="0"/>
                <a:cs typeface="SutonnyMJ" pitchFamily="2" charset="0"/>
              </a:rPr>
              <a:t>মোবাইলঃ০১৭১৪৫৪৪৫৭৯</a:t>
            </a:r>
            <a:endParaRPr lang="en-US" sz="2800" b="1" dirty="0" smtClean="0">
              <a:latin typeface="SutonnyMJ" pitchFamily="2" charset="0"/>
              <a:cs typeface="SutonnyMJ" pitchFamily="2" charset="0"/>
            </a:endParaRPr>
          </a:p>
          <a:p>
            <a:pPr algn="ctr"/>
            <a:r>
              <a:rPr lang="en-US" sz="2800" b="1" dirty="0" err="1" smtClean="0">
                <a:cs typeface="SutonnyMJ" pitchFamily="2" charset="0"/>
              </a:rPr>
              <a:t>E-maile:kmiruhullah@gmail.com</a:t>
            </a:r>
            <a:endParaRPr lang="en-US" sz="2800" b="1" dirty="0">
              <a:latin typeface="SutonnyMJ" pitchFamily="2" charset="0"/>
              <a:cs typeface="SutonnyMJ" pitchFamily="2" charset="0"/>
            </a:endParaRPr>
          </a:p>
        </p:txBody>
      </p:sp>
      <p:sp>
        <p:nvSpPr>
          <p:cNvPr id="11" name="TextBox 10"/>
          <p:cNvSpPr txBox="1"/>
          <p:nvPr/>
        </p:nvSpPr>
        <p:spPr>
          <a:xfrm>
            <a:off x="7195279" y="3276427"/>
            <a:ext cx="4796852" cy="2308324"/>
          </a:xfrm>
          <a:prstGeom prst="rect">
            <a:avLst/>
          </a:prstGeom>
          <a:solidFill>
            <a:schemeClr val="accent6">
              <a:lumMod val="20000"/>
              <a:lumOff val="80000"/>
            </a:schemeClr>
          </a:solidFill>
        </p:spPr>
        <p:txBody>
          <a:bodyPr wrap="square" rtlCol="0">
            <a:spAutoFit/>
          </a:bodyPr>
          <a:lstStyle/>
          <a:p>
            <a:pPr algn="ctr"/>
            <a:r>
              <a:rPr lang="bn-IN" sz="3600" dirty="0" smtClean="0">
                <a:solidFill>
                  <a:srgbClr val="FF0000"/>
                </a:solidFill>
                <a:latin typeface="SutonnyMJ" pitchFamily="2" charset="0"/>
                <a:cs typeface="SutonnyMJ" pitchFamily="2" charset="0"/>
              </a:rPr>
              <a:t>বিষয়ঃ বাংলা সাহিত্য</a:t>
            </a:r>
          </a:p>
          <a:p>
            <a:pPr algn="ctr"/>
            <a:r>
              <a:rPr lang="bn-IN" sz="3600" dirty="0" smtClean="0">
                <a:solidFill>
                  <a:srgbClr val="FF0000"/>
                </a:solidFill>
                <a:latin typeface="SutonnyMJ" pitchFamily="2" charset="0"/>
                <a:cs typeface="SutonnyMJ" pitchFamily="2" charset="0"/>
              </a:rPr>
              <a:t>শ্রেণিঃ নবম/দশম</a:t>
            </a:r>
          </a:p>
          <a:p>
            <a:pPr algn="ctr"/>
            <a:r>
              <a:rPr lang="bn-IN" sz="3600" dirty="0" smtClean="0">
                <a:solidFill>
                  <a:srgbClr val="FF0000"/>
                </a:solidFill>
                <a:latin typeface="SutonnyMJ" pitchFamily="2" charset="0"/>
                <a:cs typeface="SutonnyMJ" pitchFamily="2" charset="0"/>
              </a:rPr>
              <a:t> ( কবিতা )</a:t>
            </a:r>
          </a:p>
          <a:p>
            <a:pPr algn="ctr"/>
            <a:r>
              <a:rPr lang="bn-IN" sz="3600" dirty="0" smtClean="0">
                <a:solidFill>
                  <a:srgbClr val="FF0000"/>
                </a:solidFill>
                <a:latin typeface="SutonnyMJ" pitchFamily="2" charset="0"/>
                <a:cs typeface="SutonnyMJ" pitchFamily="2" charset="0"/>
              </a:rPr>
              <a:t>সময়ঃ ৫০ মিনিট</a:t>
            </a:r>
            <a:endParaRPr lang="en-US" sz="3600" dirty="0">
              <a:solidFill>
                <a:srgbClr val="FF0000"/>
              </a:solidFill>
              <a:latin typeface="SutonnyMJ" pitchFamily="2" charset="0"/>
              <a:cs typeface="SutonnyMJ" pitchFamily="2" charset="0"/>
            </a:endParaRPr>
          </a:p>
        </p:txBody>
      </p:sp>
      <p:pic>
        <p:nvPicPr>
          <p:cNvPr id="12" name="Picture 11"/>
          <p:cNvPicPr>
            <a:picLocks noChangeAspect="1"/>
          </p:cNvPicPr>
          <p:nvPr/>
        </p:nvPicPr>
        <p:blipFill>
          <a:blip r:embed="rId4"/>
          <a:stretch>
            <a:fillRect/>
          </a:stretch>
        </p:blipFill>
        <p:spPr>
          <a:xfrm>
            <a:off x="681359" y="408061"/>
            <a:ext cx="2180373" cy="2480505"/>
          </a:xfrm>
          <a:prstGeom prst="rect">
            <a:avLst/>
          </a:prstGeom>
        </p:spPr>
      </p:pic>
    </p:spTree>
    <p:extLst>
      <p:ext uri="{BB962C8B-B14F-4D97-AF65-F5344CB8AC3E}">
        <p14:creationId xmlns:p14="http://schemas.microsoft.com/office/powerpoint/2010/main" val="30826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1000" autoRev="1" fill="hold">
                                          <p:stCondLst>
                                            <p:cond delay="0"/>
                                          </p:stCondLst>
                                        </p:cTn>
                                        <p:tgtEl>
                                          <p:spTgt spid="9"/>
                                        </p:tgtEl>
                                        <p:attrNameLst>
                                          <p:attrName>ppt_w</p:attrName>
                                        </p:attrNameLst>
                                      </p:cBhvr>
                                    </p:anim>
                                    <p:anim by="(#ppt_w*0.50)" calcmode="lin" valueType="num">
                                      <p:cBhvr>
                                        <p:cTn id="8" dur="1000" decel="50000" autoRev="1" fill="hold">
                                          <p:stCondLst>
                                            <p:cond delay="0"/>
                                          </p:stCondLst>
                                        </p:cTn>
                                        <p:tgtEl>
                                          <p:spTgt spid="9"/>
                                        </p:tgtEl>
                                        <p:attrNameLst>
                                          <p:attrName>ppt_x</p:attrName>
                                        </p:attrNameLst>
                                      </p:cBhvr>
                                    </p:anim>
                                    <p:anim from="(-#ppt_h/2)" to="(#ppt_y)" calcmode="lin" valueType="num">
                                      <p:cBhvr>
                                        <p:cTn id="9" dur="2000" fill="hold">
                                          <p:stCondLst>
                                            <p:cond delay="0"/>
                                          </p:stCondLst>
                                        </p:cTn>
                                        <p:tgtEl>
                                          <p:spTgt spid="9"/>
                                        </p:tgtEl>
                                        <p:attrNameLst>
                                          <p:attrName>ppt_y</p:attrName>
                                        </p:attrNameLst>
                                      </p:cBhvr>
                                    </p:anim>
                                    <p:animRot by="21600000">
                                      <p:cBhvr>
                                        <p:cTn id="10" dur="2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28068" y="656680"/>
            <a:ext cx="5085705" cy="1107996"/>
          </a:xfrm>
          <a:prstGeom prst="rect">
            <a:avLst/>
          </a:prstGeom>
          <a:noFill/>
        </p:spPr>
        <p:txBody>
          <a:bodyPr wrap="square" rtlCol="0">
            <a:spAutoFit/>
          </a:bodyPr>
          <a:lstStyle/>
          <a:p>
            <a:r>
              <a:rPr lang="bn-IN" sz="6600" b="1" dirty="0" smtClean="0">
                <a:latin typeface="SutonnyMJ" pitchFamily="2" charset="0"/>
                <a:cs typeface="SutonnyMJ" pitchFamily="2" charset="0"/>
              </a:rPr>
              <a:t>দলীয় কাজ</a:t>
            </a:r>
            <a:endParaRPr lang="en-US" sz="6600" b="1" dirty="0">
              <a:latin typeface="SutonnyMJ" pitchFamily="2" charset="0"/>
              <a:cs typeface="SutonnyMJ" pitchFamily="2" charset="0"/>
            </a:endParaRPr>
          </a:p>
        </p:txBody>
      </p:sp>
      <p:sp>
        <p:nvSpPr>
          <p:cNvPr id="9" name="TextBox 8"/>
          <p:cNvSpPr txBox="1"/>
          <p:nvPr/>
        </p:nvSpPr>
        <p:spPr>
          <a:xfrm>
            <a:off x="630194" y="2107082"/>
            <a:ext cx="11080413" cy="2308324"/>
          </a:xfrm>
          <a:prstGeom prst="rect">
            <a:avLst/>
          </a:prstGeom>
          <a:noFill/>
        </p:spPr>
        <p:txBody>
          <a:bodyPr wrap="square" rtlCol="0">
            <a:spAutoFit/>
          </a:bodyPr>
          <a:lstStyle/>
          <a:p>
            <a:r>
              <a:rPr lang="bn-IN" sz="3600" b="1" dirty="0" smtClean="0">
                <a:solidFill>
                  <a:srgbClr val="990033"/>
                </a:solidFill>
                <a:latin typeface="SutonnyMJ" pitchFamily="2" charset="0"/>
                <a:cs typeface="SutonnyMJ" pitchFamily="2" charset="0"/>
              </a:rPr>
              <a:t>১। জয়বাংলার বজ্রকণ্ঠ-বলতে কী বুঝানো হয়েছে?</a:t>
            </a:r>
          </a:p>
          <a:p>
            <a:endParaRPr lang="bn-IN" sz="3600" b="1" dirty="0" smtClean="0">
              <a:solidFill>
                <a:srgbClr val="00B050"/>
              </a:solidFill>
              <a:latin typeface="SutonnyMJ" pitchFamily="2" charset="0"/>
              <a:cs typeface="SutonnyMJ" pitchFamily="2" charset="0"/>
            </a:endParaRPr>
          </a:p>
          <a:p>
            <a:endParaRPr lang="bn-IN" sz="3600" b="1" dirty="0" smtClean="0">
              <a:solidFill>
                <a:srgbClr val="00B050"/>
              </a:solidFill>
              <a:latin typeface="SutonnyMJ" pitchFamily="2" charset="0"/>
              <a:cs typeface="SutonnyMJ" pitchFamily="2" charset="0"/>
            </a:endParaRPr>
          </a:p>
          <a:p>
            <a:r>
              <a:rPr lang="bn-IN" sz="3600" b="1" dirty="0" smtClean="0">
                <a:solidFill>
                  <a:srgbClr val="00B050"/>
                </a:solidFill>
                <a:latin typeface="SutonnyMJ" pitchFamily="2" charset="0"/>
                <a:cs typeface="SutonnyMJ" pitchFamily="2" charset="0"/>
              </a:rPr>
              <a:t>২। </a:t>
            </a:r>
            <a:r>
              <a:rPr lang="bn-IN" sz="3600" dirty="0" smtClean="0">
                <a:solidFill>
                  <a:srgbClr val="00B050"/>
                </a:solidFill>
                <a:latin typeface="SutonnyMJ" pitchFamily="2" charset="0"/>
                <a:cs typeface="SutonnyMJ" pitchFamily="2" charset="0"/>
              </a:rPr>
              <a:t>একসাথে আছি</a:t>
            </a:r>
            <a:r>
              <a:rPr lang="bn-IN" sz="3600" dirty="0">
                <a:solidFill>
                  <a:srgbClr val="00B050"/>
                </a:solidFill>
                <a:latin typeface="SutonnyMJ" pitchFamily="2" charset="0"/>
                <a:cs typeface="SutonnyMJ" pitchFamily="2" charset="0"/>
              </a:rPr>
              <a:t>, একসাথে </a:t>
            </a:r>
            <a:r>
              <a:rPr lang="bn-IN" sz="3600" dirty="0" smtClean="0">
                <a:solidFill>
                  <a:srgbClr val="00B050"/>
                </a:solidFill>
                <a:latin typeface="SutonnyMJ" pitchFamily="2" charset="0"/>
                <a:cs typeface="SutonnyMJ" pitchFamily="2" charset="0"/>
              </a:rPr>
              <a:t>বাঁচি-কথাটি বুঝিয়ে বলো?</a:t>
            </a:r>
            <a:endParaRPr lang="bn-IN" sz="3600" dirty="0">
              <a:solidFill>
                <a:srgbClr val="00B050"/>
              </a:solidFill>
              <a:latin typeface="SutonnyMJ" pitchFamily="2" charset="0"/>
              <a:cs typeface="SutonnyMJ" pitchFamily="2" charset="0"/>
            </a:endParaRPr>
          </a:p>
        </p:txBody>
      </p:sp>
    </p:spTree>
    <p:extLst>
      <p:ext uri="{BB962C8B-B14F-4D97-AF65-F5344CB8AC3E}">
        <p14:creationId xmlns:p14="http://schemas.microsoft.com/office/powerpoint/2010/main" val="15984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calcmode="lin" valueType="num">
                                      <p:cBhvr additive="base">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11216" y="3916758"/>
            <a:ext cx="10327519" cy="2359356"/>
          </a:xfrm>
          <a:prstGeom prst="rect">
            <a:avLst/>
          </a:prstGeom>
        </p:spPr>
      </p:pic>
      <p:pic>
        <p:nvPicPr>
          <p:cNvPr id="10" name="Picture 9"/>
          <p:cNvPicPr>
            <a:picLocks noChangeAspect="1"/>
          </p:cNvPicPr>
          <p:nvPr/>
        </p:nvPicPr>
        <p:blipFill>
          <a:blip r:embed="rId4"/>
          <a:stretch>
            <a:fillRect/>
          </a:stretch>
        </p:blipFill>
        <p:spPr>
          <a:xfrm>
            <a:off x="777172" y="1552209"/>
            <a:ext cx="10425064" cy="2359356"/>
          </a:xfrm>
          <a:prstGeom prst="rect">
            <a:avLst/>
          </a:prstGeom>
        </p:spPr>
      </p:pic>
      <p:pic>
        <p:nvPicPr>
          <p:cNvPr id="11" name="Picture 10"/>
          <p:cNvPicPr>
            <a:picLocks noChangeAspect="1"/>
          </p:cNvPicPr>
          <p:nvPr/>
        </p:nvPicPr>
        <p:blipFill>
          <a:blip r:embed="rId5"/>
          <a:stretch>
            <a:fillRect/>
          </a:stretch>
        </p:blipFill>
        <p:spPr>
          <a:xfrm>
            <a:off x="2893168" y="196457"/>
            <a:ext cx="5883150" cy="1530229"/>
          </a:xfrm>
          <a:prstGeom prst="rect">
            <a:avLst/>
          </a:prstGeom>
        </p:spPr>
      </p:pic>
    </p:spTree>
    <p:extLst>
      <p:ext uri="{BB962C8B-B14F-4D97-AF65-F5344CB8AC3E}">
        <p14:creationId xmlns:p14="http://schemas.microsoft.com/office/powerpoint/2010/main" val="4658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00639" y="177709"/>
            <a:ext cx="5085705" cy="1107996"/>
          </a:xfrm>
          <a:prstGeom prst="rect">
            <a:avLst/>
          </a:prstGeom>
          <a:noFill/>
        </p:spPr>
        <p:txBody>
          <a:bodyPr wrap="square" rtlCol="0">
            <a:spAutoFit/>
          </a:bodyPr>
          <a:lstStyle/>
          <a:p>
            <a:r>
              <a:rPr lang="bn-IN" sz="6600" b="1" dirty="0" smtClean="0">
                <a:solidFill>
                  <a:srgbClr val="FF0000"/>
                </a:solidFill>
                <a:latin typeface="SutonnyMJ" pitchFamily="2" charset="0"/>
                <a:cs typeface="SutonnyMJ" pitchFamily="2" charset="0"/>
              </a:rPr>
              <a:t>মূল্যায়ন</a:t>
            </a:r>
            <a:endParaRPr lang="en-US" sz="6600" b="1" dirty="0">
              <a:solidFill>
                <a:srgbClr val="FF0000"/>
              </a:solidFill>
              <a:latin typeface="SutonnyMJ" pitchFamily="2" charset="0"/>
              <a:cs typeface="SutonnyMJ" pitchFamily="2" charset="0"/>
            </a:endParaRPr>
          </a:p>
        </p:txBody>
      </p:sp>
      <p:sp>
        <p:nvSpPr>
          <p:cNvPr id="2" name="TextBox 1"/>
          <p:cNvSpPr txBox="1"/>
          <p:nvPr/>
        </p:nvSpPr>
        <p:spPr>
          <a:xfrm>
            <a:off x="188685" y="1378857"/>
            <a:ext cx="11538857" cy="3970318"/>
          </a:xfrm>
          <a:prstGeom prst="rect">
            <a:avLst/>
          </a:prstGeom>
          <a:noFill/>
        </p:spPr>
        <p:txBody>
          <a:bodyPr wrap="square" rtlCol="0">
            <a:spAutoFit/>
          </a:bodyPr>
          <a:lstStyle/>
          <a:p>
            <a:r>
              <a:rPr lang="bn-IN" sz="3600" dirty="0" smtClean="0">
                <a:solidFill>
                  <a:srgbClr val="990033"/>
                </a:solidFill>
              </a:rPr>
              <a:t>১) কবিতায় কোন যুগের চিত্রকলার কথা বলা হয়েছে?</a:t>
            </a:r>
          </a:p>
          <a:p>
            <a:r>
              <a:rPr lang="bn-IN" sz="3600" dirty="0" smtClean="0">
                <a:solidFill>
                  <a:srgbClr val="0000FF"/>
                </a:solidFill>
              </a:rPr>
              <a:t>২) কার নেতৃত্বে বারো ভূঁইয়া গঠিত হয়?</a:t>
            </a:r>
          </a:p>
          <a:p>
            <a:r>
              <a:rPr lang="bn-IN" sz="3600" dirty="0" smtClean="0">
                <a:solidFill>
                  <a:srgbClr val="FF00FF"/>
                </a:solidFill>
              </a:rPr>
              <a:t>৩) তিতুমীরের প্রকৃত নাম কী?</a:t>
            </a:r>
          </a:p>
          <a:p>
            <a:r>
              <a:rPr lang="bn-IN" sz="3600" dirty="0" smtClean="0">
                <a:solidFill>
                  <a:srgbClr val="7030A0"/>
                </a:solidFill>
              </a:rPr>
              <a:t>৪) সূর্য সেন কোন জেলায় জন্মগ্রহণ করেন?</a:t>
            </a:r>
          </a:p>
          <a:p>
            <a:r>
              <a:rPr lang="bn-IN" sz="3600" dirty="0" smtClean="0">
                <a:solidFill>
                  <a:srgbClr val="00FF00"/>
                </a:solidFill>
              </a:rPr>
              <a:t>৫) শহিদ মিনার কিসের প্রতিক?</a:t>
            </a:r>
          </a:p>
          <a:p>
            <a:r>
              <a:rPr lang="bn-IN" sz="3600" dirty="0" smtClean="0">
                <a:solidFill>
                  <a:srgbClr val="00B050"/>
                </a:solidFill>
              </a:rPr>
              <a:t>৬) কোন ভাষণে বাঙালি স্বাধীনতাযুদ্ধের প্রেরণা পেয়েছিল?</a:t>
            </a:r>
            <a:endParaRPr lang="bn-IN" sz="3600" dirty="0">
              <a:solidFill>
                <a:srgbClr val="00B050"/>
              </a:solidFill>
            </a:endParaRPr>
          </a:p>
          <a:p>
            <a:endParaRPr lang="bn-IN" sz="3600" dirty="0" smtClean="0">
              <a:solidFill>
                <a:srgbClr val="00B050"/>
              </a:solidFill>
            </a:endParaRPr>
          </a:p>
        </p:txBody>
      </p:sp>
    </p:spTree>
    <p:extLst>
      <p:ext uri="{BB962C8B-B14F-4D97-AF65-F5344CB8AC3E}">
        <p14:creationId xmlns:p14="http://schemas.microsoft.com/office/powerpoint/2010/main" val="41089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07039" y="511538"/>
            <a:ext cx="5085705" cy="1107996"/>
          </a:xfrm>
          <a:prstGeom prst="rect">
            <a:avLst/>
          </a:prstGeom>
          <a:noFill/>
        </p:spPr>
        <p:txBody>
          <a:bodyPr wrap="square" rtlCol="0">
            <a:spAutoFit/>
          </a:bodyPr>
          <a:lstStyle/>
          <a:p>
            <a:r>
              <a:rPr lang="bn-IN" sz="6600" b="1" dirty="0" smtClean="0">
                <a:solidFill>
                  <a:srgbClr val="FF0000"/>
                </a:solidFill>
                <a:latin typeface="SutonnyMJ" pitchFamily="2" charset="0"/>
                <a:cs typeface="SutonnyMJ" pitchFamily="2" charset="0"/>
              </a:rPr>
              <a:t>উত্তরপত্র</a:t>
            </a:r>
            <a:endParaRPr lang="en-US" sz="6600" b="1" dirty="0">
              <a:solidFill>
                <a:srgbClr val="FF0000"/>
              </a:solidFill>
              <a:latin typeface="SutonnyMJ" pitchFamily="2" charset="0"/>
              <a:cs typeface="SutonnyMJ" pitchFamily="2" charset="0"/>
            </a:endParaRPr>
          </a:p>
        </p:txBody>
      </p:sp>
      <p:sp>
        <p:nvSpPr>
          <p:cNvPr id="9" name="TextBox 8"/>
          <p:cNvSpPr txBox="1"/>
          <p:nvPr/>
        </p:nvSpPr>
        <p:spPr>
          <a:xfrm>
            <a:off x="1465943" y="2032000"/>
            <a:ext cx="8824686" cy="3416320"/>
          </a:xfrm>
          <a:prstGeom prst="rect">
            <a:avLst/>
          </a:prstGeom>
          <a:noFill/>
        </p:spPr>
        <p:txBody>
          <a:bodyPr wrap="square" rtlCol="0">
            <a:spAutoFit/>
          </a:bodyPr>
          <a:lstStyle/>
          <a:p>
            <a:r>
              <a:rPr lang="bn-IN" sz="3600" dirty="0" smtClean="0">
                <a:solidFill>
                  <a:srgbClr val="990033"/>
                </a:solidFill>
              </a:rPr>
              <a:t>১) পালযুগ।</a:t>
            </a:r>
          </a:p>
          <a:p>
            <a:r>
              <a:rPr lang="bn-IN" sz="3600" dirty="0" smtClean="0">
                <a:solidFill>
                  <a:srgbClr val="0000FF"/>
                </a:solidFill>
              </a:rPr>
              <a:t>২) ঈসা খাঁ।</a:t>
            </a:r>
          </a:p>
          <a:p>
            <a:r>
              <a:rPr lang="bn-IN" sz="3600" dirty="0" smtClean="0">
                <a:solidFill>
                  <a:srgbClr val="7030A0"/>
                </a:solidFill>
              </a:rPr>
              <a:t>৩) মীর নিসার আলী ওরফে তিতুমীর।</a:t>
            </a:r>
          </a:p>
          <a:p>
            <a:r>
              <a:rPr lang="bn-IN" sz="3600" dirty="0" smtClean="0">
                <a:solidFill>
                  <a:srgbClr val="FF00FF"/>
                </a:solidFill>
              </a:rPr>
              <a:t>৪)  চট্টগ্রাম জেলায়।</a:t>
            </a:r>
          </a:p>
          <a:p>
            <a:r>
              <a:rPr lang="bn-IN" sz="3600" dirty="0" smtClean="0">
                <a:solidFill>
                  <a:srgbClr val="00FF00"/>
                </a:solidFill>
              </a:rPr>
              <a:t>৫) রাষ্ট্রভাষার প্রতিক।</a:t>
            </a:r>
          </a:p>
          <a:p>
            <a:r>
              <a:rPr lang="bn-IN" sz="3600" dirty="0" smtClean="0">
                <a:solidFill>
                  <a:srgbClr val="00B050"/>
                </a:solidFill>
              </a:rPr>
              <a:t>৬) ঐতিহাসিক ৭ মার্চের ভাষণে। </a:t>
            </a:r>
          </a:p>
        </p:txBody>
      </p:sp>
    </p:spTree>
    <p:extLst>
      <p:ext uri="{BB962C8B-B14F-4D97-AF65-F5344CB8AC3E}">
        <p14:creationId xmlns:p14="http://schemas.microsoft.com/office/powerpoint/2010/main" val="19111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48239" y="780052"/>
            <a:ext cx="5085705" cy="1107996"/>
          </a:xfrm>
          <a:prstGeom prst="rect">
            <a:avLst/>
          </a:prstGeom>
          <a:noFill/>
        </p:spPr>
        <p:txBody>
          <a:bodyPr wrap="square" rtlCol="0">
            <a:spAutoFit/>
          </a:bodyPr>
          <a:lstStyle/>
          <a:p>
            <a:r>
              <a:rPr lang="bn-IN" sz="6600" b="1" dirty="0" smtClean="0">
                <a:latin typeface="SutonnyMJ" pitchFamily="2" charset="0"/>
                <a:cs typeface="SutonnyMJ" pitchFamily="2" charset="0"/>
              </a:rPr>
              <a:t>বাড়ির  কাজ</a:t>
            </a:r>
            <a:endParaRPr lang="en-US" sz="6600" b="1" dirty="0">
              <a:latin typeface="SutonnyMJ" pitchFamily="2" charset="0"/>
              <a:cs typeface="SutonnyMJ" pitchFamily="2" charset="0"/>
            </a:endParaRPr>
          </a:p>
        </p:txBody>
      </p:sp>
      <p:sp>
        <p:nvSpPr>
          <p:cNvPr id="9" name="TextBox 8"/>
          <p:cNvSpPr txBox="1"/>
          <p:nvPr/>
        </p:nvSpPr>
        <p:spPr>
          <a:xfrm>
            <a:off x="1716240" y="3370852"/>
            <a:ext cx="8477627" cy="1323439"/>
          </a:xfrm>
          <a:prstGeom prst="rect">
            <a:avLst/>
          </a:prstGeom>
          <a:noFill/>
        </p:spPr>
        <p:txBody>
          <a:bodyPr wrap="square" rtlCol="0">
            <a:spAutoFit/>
          </a:bodyPr>
          <a:lstStyle/>
          <a:p>
            <a:r>
              <a:rPr lang="bn-IN" sz="4000" b="1" dirty="0" smtClean="0">
                <a:latin typeface="SutonnyMJ" pitchFamily="2" charset="0"/>
                <a:cs typeface="SutonnyMJ" pitchFamily="2" charset="0"/>
              </a:rPr>
              <a:t>বাংলার ঐতিহ্য-ই আমাদের পরিচয়-</a:t>
            </a:r>
          </a:p>
          <a:p>
            <a:r>
              <a:rPr lang="bn-IN" sz="4000" b="1" dirty="0" smtClean="0">
                <a:latin typeface="SutonnyMJ" pitchFamily="2" charset="0"/>
                <a:cs typeface="SutonnyMJ" pitchFamily="2" charset="0"/>
              </a:rPr>
              <a:t>উক্তিটি দশটি বাক্যে বুঝিয়ে লেখ?</a:t>
            </a:r>
            <a:endParaRPr lang="en-US" sz="4000" b="1" dirty="0">
              <a:latin typeface="SutonnyMJ" pitchFamily="2" charset="0"/>
              <a:cs typeface="SutonnyMJ" pitchFamily="2" charset="0"/>
            </a:endParaRPr>
          </a:p>
        </p:txBody>
      </p:sp>
    </p:spTree>
    <p:extLst>
      <p:ext uri="{BB962C8B-B14F-4D97-AF65-F5344CB8AC3E}">
        <p14:creationId xmlns:p14="http://schemas.microsoft.com/office/powerpoint/2010/main" val="1753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17641" y="265544"/>
            <a:ext cx="11549670" cy="6324442"/>
          </a:xfrm>
          <a:prstGeom prst="rect">
            <a:avLst/>
          </a:prstGeom>
        </p:spPr>
      </p:pic>
      <p:sp>
        <p:nvSpPr>
          <p:cNvPr id="8" name="TextBox 7"/>
          <p:cNvSpPr txBox="1"/>
          <p:nvPr/>
        </p:nvSpPr>
        <p:spPr>
          <a:xfrm>
            <a:off x="903250" y="337225"/>
            <a:ext cx="4916978" cy="2092881"/>
          </a:xfrm>
          <a:prstGeom prst="rect">
            <a:avLst/>
          </a:prstGeom>
          <a:noFill/>
        </p:spPr>
        <p:txBody>
          <a:bodyPr wrap="square" rtlCol="0">
            <a:spAutoFit/>
          </a:bodyPr>
          <a:lstStyle/>
          <a:p>
            <a:r>
              <a:rPr lang="en-US" sz="13000" b="1" dirty="0" err="1" smtClean="0">
                <a:blipFill dpi="0" rotWithShape="1">
                  <a:blip r:embed="rId4">
                    <a:extLst>
                      <a:ext uri="{28A0092B-C50C-407E-A947-70E740481C1C}">
                        <a14:useLocalDpi xmlns:a14="http://schemas.microsoft.com/office/drawing/2010/main" val="0"/>
                      </a:ext>
                    </a:extLst>
                  </a:blip>
                  <a:srcRect/>
                  <a:stretch>
                    <a:fillRect/>
                  </a:stretch>
                </a:blipFill>
                <a:latin typeface="SutonnyMJ" pitchFamily="2" charset="0"/>
                <a:cs typeface="SutonnyMJ" pitchFamily="2" charset="0"/>
              </a:rPr>
              <a:t>ab¨ev</a:t>
            </a:r>
            <a:r>
              <a:rPr lang="en-US" sz="13000" b="1" dirty="0" smtClean="0">
                <a:blipFill dpi="0" rotWithShape="1">
                  <a:blip r:embed="rId4">
                    <a:extLst>
                      <a:ext uri="{28A0092B-C50C-407E-A947-70E740481C1C}">
                        <a14:useLocalDpi xmlns:a14="http://schemas.microsoft.com/office/drawing/2010/main" val="0"/>
                      </a:ext>
                    </a:extLst>
                  </a:blip>
                  <a:srcRect/>
                  <a:stretch>
                    <a:fillRect/>
                  </a:stretch>
                </a:blipFill>
                <a:latin typeface="SutonnyMJ" pitchFamily="2" charset="0"/>
                <a:cs typeface="SutonnyMJ" pitchFamily="2" charset="0"/>
              </a:rPr>
              <a:t>`</a:t>
            </a:r>
            <a:endParaRPr lang="en-US" sz="13000" b="1" dirty="0">
              <a:blipFill dpi="0" rotWithShape="1">
                <a:blip r:embed="rId4">
                  <a:extLst>
                    <a:ext uri="{28A0092B-C50C-407E-A947-70E740481C1C}">
                      <a14:useLocalDpi xmlns:a14="http://schemas.microsoft.com/office/drawing/2010/main" val="0"/>
                    </a:ext>
                  </a:extLst>
                </a:blip>
                <a:srcRect/>
                <a:stretch>
                  <a:fillRect/>
                </a:stretch>
              </a:blipFill>
              <a:latin typeface="SutonnyMJ" pitchFamily="2" charset="0"/>
              <a:cs typeface="SutonnyMJ" pitchFamily="2" charset="0"/>
            </a:endParaRPr>
          </a:p>
        </p:txBody>
      </p:sp>
    </p:spTree>
    <p:extLst>
      <p:ext uri="{BB962C8B-B14F-4D97-AF65-F5344CB8AC3E}">
        <p14:creationId xmlns:p14="http://schemas.microsoft.com/office/powerpoint/2010/main" val="14022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1000" autoRev="1" fill="hold">
                                          <p:stCondLst>
                                            <p:cond delay="0"/>
                                          </p:stCondLst>
                                        </p:cTn>
                                        <p:tgtEl>
                                          <p:spTgt spid="8"/>
                                        </p:tgtEl>
                                        <p:attrNameLst>
                                          <p:attrName>ppt_w</p:attrName>
                                        </p:attrNameLst>
                                      </p:cBhvr>
                                    </p:anim>
                                    <p:anim by="(#ppt_w*0.50)" calcmode="lin" valueType="num">
                                      <p:cBhvr>
                                        <p:cTn id="8" dur="1000" decel="50000" autoRev="1" fill="hold">
                                          <p:stCondLst>
                                            <p:cond delay="0"/>
                                          </p:stCondLst>
                                        </p:cTn>
                                        <p:tgtEl>
                                          <p:spTgt spid="8"/>
                                        </p:tgtEl>
                                        <p:attrNameLst>
                                          <p:attrName>ppt_x</p:attrName>
                                        </p:attrNameLst>
                                      </p:cBhvr>
                                    </p:anim>
                                    <p:anim from="(-#ppt_h/2)" to="(#ppt_y)" calcmode="lin" valueType="num">
                                      <p:cBhvr>
                                        <p:cTn id="9" dur="2000" fill="hold">
                                          <p:stCondLst>
                                            <p:cond delay="0"/>
                                          </p:stCondLst>
                                        </p:cTn>
                                        <p:tgtEl>
                                          <p:spTgt spid="8"/>
                                        </p:tgtEl>
                                        <p:attrNameLst>
                                          <p:attrName>ppt_y</p:attrName>
                                        </p:attrNameLst>
                                      </p:cBhvr>
                                    </p:anim>
                                    <p:animRot by="21600000">
                                      <p:cBhvr>
                                        <p:cTn id="10" dur="2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5564" y="349081"/>
            <a:ext cx="5888358" cy="1323439"/>
          </a:xfrm>
          <a:prstGeom prst="rect">
            <a:avLst/>
          </a:prstGeom>
          <a:noFill/>
        </p:spPr>
        <p:txBody>
          <a:bodyPr wrap="square" rtlCol="0">
            <a:spAutoFit/>
          </a:bodyPr>
          <a:lstStyle/>
          <a:p>
            <a:r>
              <a:rPr lang="bn-IN" sz="8000" b="1" dirty="0" smtClean="0">
                <a:solidFill>
                  <a:srgbClr val="002060"/>
                </a:solidFill>
                <a:latin typeface="SutonnyMJ" pitchFamily="2" charset="0"/>
                <a:cs typeface="SutonnyMJ" pitchFamily="2" charset="0"/>
              </a:rPr>
              <a:t>শিখনফল</a:t>
            </a:r>
            <a:endParaRPr lang="en-US" sz="8000" b="1" dirty="0">
              <a:solidFill>
                <a:srgbClr val="002060"/>
              </a:solidFill>
              <a:latin typeface="SutonnyMJ" pitchFamily="2" charset="0"/>
              <a:cs typeface="SutonnyMJ" pitchFamily="2" charset="0"/>
            </a:endParaRPr>
          </a:p>
        </p:txBody>
      </p:sp>
      <p:sp>
        <p:nvSpPr>
          <p:cNvPr id="10" name="TextBox 9"/>
          <p:cNvSpPr txBox="1"/>
          <p:nvPr/>
        </p:nvSpPr>
        <p:spPr>
          <a:xfrm>
            <a:off x="1277472" y="2084294"/>
            <a:ext cx="7799294" cy="2923877"/>
          </a:xfrm>
          <a:prstGeom prst="rect">
            <a:avLst/>
          </a:prstGeom>
          <a:noFill/>
        </p:spPr>
        <p:txBody>
          <a:bodyPr wrap="square" rtlCol="0">
            <a:spAutoFit/>
          </a:bodyPr>
          <a:lstStyle/>
          <a:p>
            <a:r>
              <a:rPr lang="bn-IN" sz="4000" dirty="0" smtClean="0">
                <a:solidFill>
                  <a:srgbClr val="0000FF"/>
                </a:solidFill>
                <a:latin typeface="NikoshBAN" panose="02000000000000000000" pitchFamily="2" charset="0"/>
                <a:cs typeface="NikoshBAN" panose="02000000000000000000" pitchFamily="2" charset="0"/>
              </a:rPr>
              <a:t>এই পাঠ থেকে শিক্ষার্থীরা যা-------</a:t>
            </a:r>
          </a:p>
          <a:p>
            <a:r>
              <a:rPr lang="bn-IN" sz="3600" dirty="0" smtClean="0">
                <a:solidFill>
                  <a:srgbClr val="C00000"/>
                </a:solidFill>
                <a:latin typeface="NikoshBAN" panose="02000000000000000000" pitchFamily="2" charset="0"/>
                <a:cs typeface="NikoshBAN" panose="02000000000000000000" pitchFamily="2" charset="0"/>
              </a:rPr>
              <a:t>১। কবির পরিচিতি সম্পর্কে বলতে পারবে</a:t>
            </a:r>
          </a:p>
          <a:p>
            <a:r>
              <a:rPr lang="bn-IN" sz="3600" dirty="0" smtClean="0">
                <a:solidFill>
                  <a:srgbClr val="FF00FF"/>
                </a:solidFill>
                <a:latin typeface="NikoshBAN" panose="02000000000000000000" pitchFamily="2" charset="0"/>
                <a:cs typeface="NikoshBAN" panose="02000000000000000000" pitchFamily="2" charset="0"/>
              </a:rPr>
              <a:t>২। কবিতার নতুন শব্দের অর্থ বলতে পারবে</a:t>
            </a:r>
          </a:p>
          <a:p>
            <a:r>
              <a:rPr lang="bn-IN" sz="3600" dirty="0" smtClean="0">
                <a:solidFill>
                  <a:srgbClr val="00B050"/>
                </a:solidFill>
                <a:latin typeface="NikoshBAN" panose="02000000000000000000" pitchFamily="2" charset="0"/>
                <a:cs typeface="NikoshBAN" panose="02000000000000000000" pitchFamily="2" charset="0"/>
              </a:rPr>
              <a:t>৩। খ্যাতিমান স্থান ও ব্যক্তিবর্গের সম্পর্কে বলতে পারবে</a:t>
            </a:r>
          </a:p>
          <a:p>
            <a:r>
              <a:rPr lang="bn-IN" sz="3600" dirty="0" smtClean="0">
                <a:solidFill>
                  <a:srgbClr val="00FF00"/>
                </a:solidFill>
                <a:latin typeface="NikoshBAN" panose="02000000000000000000" pitchFamily="2" charset="0"/>
                <a:cs typeface="NikoshBAN" panose="02000000000000000000" pitchFamily="2" charset="0"/>
              </a:rPr>
              <a:t>৪। এদেশের স্বাধীনতার ইতিহাস বলতে পারবে</a:t>
            </a:r>
            <a:endParaRPr lang="en-US" sz="3600" dirty="0">
              <a:solidFill>
                <a:srgbClr val="00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79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fltVal val="0"/>
                                          </p:val>
                                        </p:tav>
                                        <p:tav tm="100000">
                                          <p:val>
                                            <p:strVal val="#ppt_w"/>
                                          </p:val>
                                        </p:tav>
                                      </p:tavLst>
                                    </p:anim>
                                    <p:anim calcmode="lin" valueType="num">
                                      <p:cBhvr>
                                        <p:cTn id="14" dur="2000" fill="hold"/>
                                        <p:tgtEl>
                                          <p:spTgt spid="10"/>
                                        </p:tgtEl>
                                        <p:attrNameLst>
                                          <p:attrName>ppt_h</p:attrName>
                                        </p:attrNameLst>
                                      </p:cBhvr>
                                      <p:tavLst>
                                        <p:tav tm="0">
                                          <p:val>
                                            <p:fltVal val="0"/>
                                          </p:val>
                                        </p:tav>
                                        <p:tav tm="100000">
                                          <p:val>
                                            <p:strVal val="#ppt_h"/>
                                          </p:val>
                                        </p:tav>
                                      </p:tavLst>
                                    </p:anim>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71" y="578304"/>
            <a:ext cx="10467975" cy="4705350"/>
          </a:xfrm>
          <a:prstGeom prst="rect">
            <a:avLst/>
          </a:prstGeom>
        </p:spPr>
      </p:pic>
      <p:sp>
        <p:nvSpPr>
          <p:cNvPr id="10" name="TextBox 9"/>
          <p:cNvSpPr txBox="1"/>
          <p:nvPr/>
        </p:nvSpPr>
        <p:spPr>
          <a:xfrm>
            <a:off x="1734206" y="5628290"/>
            <a:ext cx="8686800" cy="769441"/>
          </a:xfrm>
          <a:prstGeom prst="rect">
            <a:avLst/>
          </a:prstGeom>
          <a:noFill/>
        </p:spPr>
        <p:txBody>
          <a:bodyPr wrap="square" rtlCol="0">
            <a:spAutoFit/>
          </a:bodyPr>
          <a:lstStyle/>
          <a:p>
            <a:r>
              <a:rPr lang="bn-IN" sz="4400" b="1" dirty="0" smtClean="0">
                <a:solidFill>
                  <a:srgbClr val="00B050"/>
                </a:solidFill>
                <a:latin typeface="SutonnyMJ" pitchFamily="2" charset="0"/>
                <a:cs typeface="SutonnyMJ" pitchFamily="2" charset="0"/>
              </a:rPr>
              <a:t>উপরের চিত্রগুলো লক্ষ্য করি</a:t>
            </a:r>
            <a:endParaRPr lang="en-US" sz="4400" b="1" dirty="0">
              <a:solidFill>
                <a:srgbClr val="00B050"/>
              </a:solidFill>
              <a:latin typeface="SutonnyMJ" pitchFamily="2" charset="0"/>
              <a:cs typeface="SutonnyMJ" pitchFamily="2" charset="0"/>
            </a:endParaRPr>
          </a:p>
        </p:txBody>
      </p:sp>
    </p:spTree>
    <p:extLst>
      <p:ext uri="{BB962C8B-B14F-4D97-AF65-F5344CB8AC3E}">
        <p14:creationId xmlns:p14="http://schemas.microsoft.com/office/powerpoint/2010/main" val="15310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5444" y="1230049"/>
            <a:ext cx="10567807" cy="5078313"/>
          </a:xfrm>
          <a:prstGeom prst="rect">
            <a:avLst/>
          </a:prstGeom>
          <a:noFill/>
        </p:spPr>
        <p:txBody>
          <a:bodyPr wrap="square" rtlCol="0">
            <a:spAutoFit/>
          </a:bodyPr>
          <a:lstStyle/>
          <a:p>
            <a:pPr marL="571500" indent="-571500">
              <a:buFont typeface="Wingdings" panose="05000000000000000000" pitchFamily="2" charset="2"/>
              <a:buChar char="Ø"/>
            </a:pPr>
            <a:r>
              <a:rPr lang="bn-IN" sz="3600" b="1" dirty="0" smtClean="0">
                <a:solidFill>
                  <a:srgbClr val="C00000"/>
                </a:solidFill>
              </a:rPr>
              <a:t>আমাদের স্বা</a:t>
            </a:r>
            <a:r>
              <a:rPr lang="en-US" sz="3600" b="1" dirty="0" err="1" smtClean="0">
                <a:solidFill>
                  <a:srgbClr val="C00000"/>
                </a:solidFill>
              </a:rPr>
              <a:t>ধীনতা</a:t>
            </a:r>
            <a:r>
              <a:rPr lang="en-US" sz="3600" b="1" dirty="0" smtClean="0">
                <a:solidFill>
                  <a:srgbClr val="C00000"/>
                </a:solidFill>
              </a:rPr>
              <a:t> </a:t>
            </a:r>
            <a:r>
              <a:rPr lang="en-US" sz="3600" b="1" dirty="0" err="1" smtClean="0">
                <a:solidFill>
                  <a:srgbClr val="C00000"/>
                </a:solidFill>
              </a:rPr>
              <a:t>দিবস</a:t>
            </a:r>
            <a:r>
              <a:rPr lang="bn-IN" sz="3600" b="1" dirty="0" smtClean="0">
                <a:solidFill>
                  <a:srgbClr val="C00000"/>
                </a:solidFill>
              </a:rPr>
              <a:t> কত তারিখে?</a:t>
            </a:r>
          </a:p>
          <a:p>
            <a:endParaRPr lang="bn-IN" sz="3600" b="1" dirty="0" smtClean="0">
              <a:solidFill>
                <a:srgbClr val="C00000"/>
              </a:solidFill>
            </a:endParaRPr>
          </a:p>
          <a:p>
            <a:pPr marL="571500" indent="-571500">
              <a:buFont typeface="Wingdings" panose="05000000000000000000" pitchFamily="2" charset="2"/>
              <a:buChar char="Ø"/>
            </a:pPr>
            <a:r>
              <a:rPr lang="bn-IN" sz="3600" b="1" dirty="0" smtClean="0">
                <a:solidFill>
                  <a:srgbClr val="FF9900"/>
                </a:solidFill>
              </a:rPr>
              <a:t>আমাদের বিজয় দিবস কত তারিখে?</a:t>
            </a:r>
          </a:p>
          <a:p>
            <a:endParaRPr lang="bn-IN" sz="3600" b="1" dirty="0" smtClean="0">
              <a:solidFill>
                <a:srgbClr val="FF9900"/>
              </a:solidFill>
            </a:endParaRPr>
          </a:p>
          <a:p>
            <a:pPr marL="571500" indent="-571500">
              <a:buFont typeface="Wingdings" panose="05000000000000000000" pitchFamily="2" charset="2"/>
              <a:buChar char="Ø"/>
            </a:pPr>
            <a:r>
              <a:rPr lang="bn-IN" sz="3600" b="1" dirty="0" smtClean="0">
                <a:solidFill>
                  <a:srgbClr val="FF00FF"/>
                </a:solidFill>
              </a:rPr>
              <a:t>আমাদের </a:t>
            </a:r>
            <a:r>
              <a:rPr lang="bn-IN" sz="3600" b="1" dirty="0">
                <a:solidFill>
                  <a:srgbClr val="FF00FF"/>
                </a:solidFill>
              </a:rPr>
              <a:t>জাতীয় সঙ্গীতের প্রথম লাইনটি বল</a:t>
            </a:r>
            <a:r>
              <a:rPr lang="bn-IN" sz="3600" b="1" dirty="0" smtClean="0">
                <a:solidFill>
                  <a:srgbClr val="FF00FF"/>
                </a:solidFill>
              </a:rPr>
              <a:t>?</a:t>
            </a:r>
          </a:p>
          <a:p>
            <a:pPr marL="571500" indent="-571500">
              <a:buFont typeface="Wingdings" panose="05000000000000000000" pitchFamily="2" charset="2"/>
              <a:buChar char="Ø"/>
            </a:pPr>
            <a:endParaRPr lang="en-US" sz="3600" b="1" dirty="0">
              <a:solidFill>
                <a:srgbClr val="FF00FF"/>
              </a:solidFill>
            </a:endParaRPr>
          </a:p>
          <a:p>
            <a:pPr marL="571500" indent="-571500">
              <a:buFont typeface="Wingdings" panose="05000000000000000000" pitchFamily="2" charset="2"/>
              <a:buChar char="Ø"/>
            </a:pPr>
            <a:r>
              <a:rPr lang="bn-IN" sz="3600" b="1" dirty="0">
                <a:solidFill>
                  <a:srgbClr val="0000FF"/>
                </a:solidFill>
              </a:rPr>
              <a:t>আমাদের পতাকার রঙ কী</a:t>
            </a:r>
            <a:r>
              <a:rPr lang="bn-IN" sz="3600" b="1" dirty="0" smtClean="0">
                <a:solidFill>
                  <a:srgbClr val="0000FF"/>
                </a:solidFill>
              </a:rPr>
              <a:t>?</a:t>
            </a:r>
          </a:p>
          <a:p>
            <a:endParaRPr lang="en-US" sz="3600" b="1" dirty="0">
              <a:solidFill>
                <a:srgbClr val="0000FF"/>
              </a:solidFill>
            </a:endParaRPr>
          </a:p>
          <a:p>
            <a:pPr marL="571500" indent="-571500">
              <a:buFont typeface="Wingdings" panose="05000000000000000000" pitchFamily="2" charset="2"/>
              <a:buChar char="Ø"/>
            </a:pPr>
            <a:r>
              <a:rPr lang="bn-IN" sz="3600" b="1" dirty="0">
                <a:solidFill>
                  <a:schemeClr val="accent2">
                    <a:lumMod val="50000"/>
                  </a:schemeClr>
                </a:solidFill>
              </a:rPr>
              <a:t>এগুলো </a:t>
            </a:r>
            <a:r>
              <a:rPr lang="bn-IN" sz="3600" b="1" dirty="0" smtClean="0">
                <a:solidFill>
                  <a:schemeClr val="accent2">
                    <a:lumMod val="50000"/>
                  </a:schemeClr>
                </a:solidFill>
              </a:rPr>
              <a:t>ইচ্ছে-</a:t>
            </a:r>
            <a:r>
              <a:rPr lang="bn-IN" sz="3600" b="1" dirty="0" smtClean="0">
                <a:solidFill>
                  <a:schemeClr val="accent2">
                    <a:lumMod val="50000"/>
                  </a:schemeClr>
                </a:solidFill>
              </a:rPr>
              <a:t>------------------------------।</a:t>
            </a:r>
            <a:endParaRPr lang="en-US" sz="3600" b="1" dirty="0">
              <a:solidFill>
                <a:schemeClr val="accent2">
                  <a:lumMod val="50000"/>
                </a:schemeClr>
              </a:solidFill>
            </a:endParaRPr>
          </a:p>
        </p:txBody>
      </p:sp>
      <p:sp>
        <p:nvSpPr>
          <p:cNvPr id="13" name="TextBox 12"/>
          <p:cNvSpPr txBox="1"/>
          <p:nvPr/>
        </p:nvSpPr>
        <p:spPr>
          <a:xfrm>
            <a:off x="2185465" y="255555"/>
            <a:ext cx="8277670" cy="830997"/>
          </a:xfrm>
          <a:prstGeom prst="rect">
            <a:avLst/>
          </a:prstGeom>
          <a:noFill/>
        </p:spPr>
        <p:txBody>
          <a:bodyPr wrap="square" rtlCol="0">
            <a:spAutoFit/>
          </a:bodyPr>
          <a:lstStyle/>
          <a:p>
            <a:r>
              <a:rPr lang="bn-IN" sz="4800" b="1" dirty="0" smtClean="0">
                <a:solidFill>
                  <a:srgbClr val="FF0000"/>
                </a:solidFill>
              </a:rPr>
              <a:t>নিচের প্রশ্নের উত্তর দাও?</a:t>
            </a:r>
            <a:endParaRPr lang="en-US" sz="4800" b="1" dirty="0">
              <a:solidFill>
                <a:srgbClr val="FF0000"/>
              </a:solidFill>
            </a:endParaRPr>
          </a:p>
        </p:txBody>
      </p:sp>
    </p:spTree>
    <p:extLst>
      <p:ext uri="{BB962C8B-B14F-4D97-AF65-F5344CB8AC3E}">
        <p14:creationId xmlns:p14="http://schemas.microsoft.com/office/powerpoint/2010/main" val="23800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2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2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2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2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73961" y="897245"/>
            <a:ext cx="6606215" cy="1200329"/>
          </a:xfrm>
          <a:prstGeom prst="rect">
            <a:avLst/>
          </a:prstGeom>
          <a:noFill/>
        </p:spPr>
        <p:txBody>
          <a:bodyPr wrap="square" rtlCol="0">
            <a:spAutoFit/>
          </a:bodyPr>
          <a:lstStyle/>
          <a:p>
            <a:r>
              <a:rPr lang="bn-IN" sz="7200" b="1" dirty="0" smtClean="0">
                <a:blipFill dpi="0" rotWithShape="1">
                  <a:blip r:embed="rId3">
                    <a:extLst>
                      <a:ext uri="{28A0092B-C50C-407E-A947-70E740481C1C}">
                        <a14:useLocalDpi xmlns:a14="http://schemas.microsoft.com/office/drawing/2010/main" val="0"/>
                      </a:ext>
                    </a:extLst>
                  </a:blip>
                  <a:srcRect/>
                  <a:stretch>
                    <a:fillRect/>
                  </a:stretch>
                </a:blipFill>
              </a:rPr>
              <a:t>আজকের পাঠ</a:t>
            </a:r>
            <a:endParaRPr lang="en-US" sz="7200" b="1" dirty="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8" name="TextBox 7"/>
          <p:cNvSpPr txBox="1"/>
          <p:nvPr/>
        </p:nvSpPr>
        <p:spPr>
          <a:xfrm>
            <a:off x="3379694" y="3312923"/>
            <a:ext cx="5038165" cy="923330"/>
          </a:xfrm>
          <a:prstGeom prst="rect">
            <a:avLst/>
          </a:prstGeom>
          <a:noFill/>
        </p:spPr>
        <p:txBody>
          <a:bodyPr wrap="square" rtlCol="0">
            <a:spAutoFit/>
          </a:bodyPr>
          <a:lstStyle/>
          <a:p>
            <a:r>
              <a:rPr lang="bn-IN" sz="5400" b="1" dirty="0" smtClean="0">
                <a:blipFill dpi="0" rotWithShape="1">
                  <a:blip r:embed="rId3">
                    <a:extLst>
                      <a:ext uri="{28A0092B-C50C-407E-A947-70E740481C1C}">
                        <a14:useLocalDpi xmlns:a14="http://schemas.microsoft.com/office/drawing/2010/main" val="0"/>
                      </a:ext>
                    </a:extLst>
                  </a:blip>
                  <a:srcRect/>
                  <a:stretch>
                    <a:fillRect/>
                  </a:stretch>
                </a:blipFill>
              </a:rPr>
              <a:t>আমার পরিচয়</a:t>
            </a:r>
            <a:endParaRPr lang="en-US" sz="5400" b="1" dirty="0">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33479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17560" y="390769"/>
            <a:ext cx="4212039" cy="1384995"/>
          </a:xfrm>
          <a:prstGeom prst="rect">
            <a:avLst/>
          </a:prstGeom>
          <a:noFill/>
        </p:spPr>
        <p:txBody>
          <a:bodyPr wrap="square" rtlCol="0">
            <a:spAutoFit/>
          </a:bodyPr>
          <a:lstStyle/>
          <a:p>
            <a:pPr algn="ctr"/>
            <a:r>
              <a:rPr lang="bn-IN" sz="4800" b="1" dirty="0" smtClean="0">
                <a:solidFill>
                  <a:srgbClr val="C00000"/>
                </a:solidFill>
                <a:latin typeface="SutonnyMJ" pitchFamily="2" charset="0"/>
                <a:cs typeface="SutonnyMJ" pitchFamily="2" charset="0"/>
              </a:rPr>
              <a:t>পরিচিতি</a:t>
            </a:r>
            <a:r>
              <a:rPr lang="bn-IN" sz="4000" dirty="0" smtClean="0">
                <a:solidFill>
                  <a:srgbClr val="C00000"/>
                </a:solidFill>
                <a:latin typeface="SutonnyMJ" pitchFamily="2" charset="0"/>
                <a:cs typeface="SutonnyMJ" pitchFamily="2" charset="0"/>
              </a:rPr>
              <a:t> </a:t>
            </a:r>
          </a:p>
          <a:p>
            <a:pPr algn="ctr"/>
            <a:r>
              <a:rPr lang="bn-IN" sz="3600" dirty="0" smtClean="0">
                <a:solidFill>
                  <a:srgbClr val="0000FF"/>
                </a:solidFill>
                <a:latin typeface="SutonnyMJ" pitchFamily="2" charset="0"/>
                <a:cs typeface="SutonnyMJ" pitchFamily="2" charset="0"/>
              </a:rPr>
              <a:t>সৈয়দ</a:t>
            </a:r>
            <a:r>
              <a:rPr lang="en-US" sz="3600" dirty="0" smtClean="0">
                <a:solidFill>
                  <a:srgbClr val="0000FF"/>
                </a:solidFill>
                <a:latin typeface="SutonnyMJ" pitchFamily="2" charset="0"/>
                <a:cs typeface="SutonnyMJ" pitchFamily="2" charset="0"/>
              </a:rPr>
              <a:t> </a:t>
            </a:r>
            <a:r>
              <a:rPr lang="bn-IN" sz="3600" dirty="0" smtClean="0">
                <a:solidFill>
                  <a:srgbClr val="0000FF"/>
                </a:solidFill>
                <a:latin typeface="SutonnyMJ" pitchFamily="2" charset="0"/>
                <a:cs typeface="SutonnyMJ" pitchFamily="2" charset="0"/>
              </a:rPr>
              <a:t>শামসুল হক</a:t>
            </a:r>
            <a:endParaRPr lang="en-US" sz="3600" dirty="0">
              <a:solidFill>
                <a:srgbClr val="0000FF"/>
              </a:solidFill>
              <a:latin typeface="SutonnyMJ" pitchFamily="2" charset="0"/>
              <a:cs typeface="SutonnyMJ" pitchFamily="2" charset="0"/>
            </a:endParaRPr>
          </a:p>
        </p:txBody>
      </p:sp>
      <p:sp>
        <p:nvSpPr>
          <p:cNvPr id="11" name="TextBox 10"/>
          <p:cNvSpPr txBox="1"/>
          <p:nvPr/>
        </p:nvSpPr>
        <p:spPr>
          <a:xfrm>
            <a:off x="255576" y="2944741"/>
            <a:ext cx="5365736" cy="1077218"/>
          </a:xfrm>
          <a:prstGeom prst="rect">
            <a:avLst/>
          </a:prstGeom>
          <a:noFill/>
        </p:spPr>
        <p:txBody>
          <a:bodyPr wrap="square" rtlCol="0">
            <a:spAutoFit/>
          </a:bodyPr>
          <a:lstStyle/>
          <a:p>
            <a:r>
              <a:rPr lang="bn-IN" sz="3200" dirty="0" smtClean="0">
                <a:solidFill>
                  <a:srgbClr val="FF0000"/>
                </a:solidFill>
                <a:latin typeface="SutonnyMJ" pitchFamily="2" charset="0"/>
                <a:cs typeface="SutonnyMJ" pitchFamily="2" charset="0"/>
              </a:rPr>
              <a:t>জন্মঃ ২৭ ডিসেম্বর, ১৯৩৫খ্রিঃ, </a:t>
            </a:r>
          </a:p>
          <a:p>
            <a:r>
              <a:rPr lang="bn-IN" sz="3200" dirty="0" smtClean="0">
                <a:solidFill>
                  <a:srgbClr val="FF0000"/>
                </a:solidFill>
                <a:latin typeface="SutonnyMJ" pitchFamily="2" charset="0"/>
                <a:cs typeface="SutonnyMJ" pitchFamily="2" charset="0"/>
              </a:rPr>
              <a:t>রংপুরের কুড়িগ্রামে</a:t>
            </a:r>
            <a:endParaRPr lang="en-US" sz="3200" dirty="0">
              <a:solidFill>
                <a:srgbClr val="FF0000"/>
              </a:solidFill>
              <a:latin typeface="SutonnyMJ" pitchFamily="2" charset="0"/>
              <a:cs typeface="SutonnyMJ" pitchFamily="2" charset="0"/>
            </a:endParaRPr>
          </a:p>
        </p:txBody>
      </p:sp>
      <p:sp>
        <p:nvSpPr>
          <p:cNvPr id="12" name="TextBox 11"/>
          <p:cNvSpPr txBox="1"/>
          <p:nvPr/>
        </p:nvSpPr>
        <p:spPr>
          <a:xfrm>
            <a:off x="290464" y="4121391"/>
            <a:ext cx="4461417" cy="1569660"/>
          </a:xfrm>
          <a:prstGeom prst="rect">
            <a:avLst/>
          </a:prstGeom>
          <a:noFill/>
        </p:spPr>
        <p:txBody>
          <a:bodyPr wrap="square" rtlCol="0">
            <a:spAutoFit/>
          </a:bodyPr>
          <a:lstStyle/>
          <a:p>
            <a:r>
              <a:rPr lang="bn-IN" sz="3200" dirty="0" smtClean="0">
                <a:solidFill>
                  <a:srgbClr val="00B0F0"/>
                </a:solidFill>
                <a:latin typeface="SutonnyMJ" pitchFamily="2" charset="0"/>
                <a:cs typeface="SutonnyMJ" pitchFamily="2" charset="0"/>
              </a:rPr>
              <a:t>পিতা ও মাতাঃ </a:t>
            </a:r>
          </a:p>
          <a:p>
            <a:r>
              <a:rPr lang="bn-IN" sz="3200" dirty="0" smtClean="0">
                <a:solidFill>
                  <a:srgbClr val="00B0F0"/>
                </a:solidFill>
                <a:latin typeface="SutonnyMJ" pitchFamily="2" charset="0"/>
                <a:cs typeface="SutonnyMJ" pitchFamily="2" charset="0"/>
              </a:rPr>
              <a:t>ডা. সৈয়দ সিদ্দিক হুসাইন</a:t>
            </a:r>
          </a:p>
          <a:p>
            <a:r>
              <a:rPr lang="bn-IN" sz="3200" dirty="0" smtClean="0">
                <a:solidFill>
                  <a:srgbClr val="00B0F0"/>
                </a:solidFill>
                <a:latin typeface="SutonnyMJ" pitchFamily="2" charset="0"/>
                <a:cs typeface="SutonnyMJ" pitchFamily="2" charset="0"/>
              </a:rPr>
              <a:t> ও সৈয়দা হালিমা খাতুন</a:t>
            </a:r>
            <a:endParaRPr lang="en-US" sz="3200" dirty="0">
              <a:solidFill>
                <a:srgbClr val="00B0F0"/>
              </a:solidFill>
              <a:latin typeface="SutonnyMJ" pitchFamily="2" charset="0"/>
              <a:cs typeface="SutonnyMJ" pitchFamily="2" charset="0"/>
            </a:endParaRPr>
          </a:p>
        </p:txBody>
      </p:sp>
      <p:sp>
        <p:nvSpPr>
          <p:cNvPr id="13" name="TextBox 12"/>
          <p:cNvSpPr txBox="1"/>
          <p:nvPr/>
        </p:nvSpPr>
        <p:spPr>
          <a:xfrm>
            <a:off x="238615" y="5839132"/>
            <a:ext cx="4882754" cy="584775"/>
          </a:xfrm>
          <a:prstGeom prst="rect">
            <a:avLst/>
          </a:prstGeom>
          <a:noFill/>
        </p:spPr>
        <p:txBody>
          <a:bodyPr wrap="square" rtlCol="0">
            <a:spAutoFit/>
          </a:bodyPr>
          <a:lstStyle/>
          <a:p>
            <a:r>
              <a:rPr lang="bn-IN" sz="3200" dirty="0" smtClean="0">
                <a:solidFill>
                  <a:srgbClr val="00B050"/>
                </a:solidFill>
                <a:latin typeface="SutonnyMJ" pitchFamily="2" charset="0"/>
                <a:cs typeface="SutonnyMJ" pitchFamily="2" charset="0"/>
              </a:rPr>
              <a:t>উপন্যাসঃ বৃষ্টি ও বিদ্রোহীগণ</a:t>
            </a:r>
            <a:endParaRPr lang="en-US" sz="3200" dirty="0">
              <a:solidFill>
                <a:srgbClr val="00B050"/>
              </a:solidFill>
              <a:latin typeface="SutonnyMJ" pitchFamily="2" charset="0"/>
              <a:cs typeface="SutonnyMJ" pitchFamily="2" charset="0"/>
            </a:endParaRPr>
          </a:p>
        </p:txBody>
      </p:sp>
      <p:sp>
        <p:nvSpPr>
          <p:cNvPr id="14" name="Rectangle 13"/>
          <p:cNvSpPr/>
          <p:nvPr/>
        </p:nvSpPr>
        <p:spPr>
          <a:xfrm>
            <a:off x="5218387" y="2806261"/>
            <a:ext cx="141889" cy="3626069"/>
          </a:xfrm>
          <a:prstGeom prst="rect">
            <a:avLst/>
          </a:pr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77149" y="2526727"/>
            <a:ext cx="6270208" cy="584775"/>
          </a:xfrm>
          <a:prstGeom prst="rect">
            <a:avLst/>
          </a:prstGeom>
          <a:noFill/>
        </p:spPr>
        <p:txBody>
          <a:bodyPr wrap="square" rtlCol="0">
            <a:spAutoFit/>
          </a:bodyPr>
          <a:lstStyle/>
          <a:p>
            <a:r>
              <a:rPr lang="bn-IN" sz="3200" dirty="0" smtClean="0">
                <a:solidFill>
                  <a:srgbClr val="FFC000"/>
                </a:solidFill>
                <a:latin typeface="SutonnyMJ" pitchFamily="2" charset="0"/>
                <a:cs typeface="SutonnyMJ" pitchFamily="2" charset="0"/>
              </a:rPr>
              <a:t>নাটকঃ ঈর্ষা, নূরুলদীনের সারাজীবন</a:t>
            </a:r>
            <a:endParaRPr lang="en-US" sz="3200" dirty="0">
              <a:solidFill>
                <a:srgbClr val="FFC000"/>
              </a:solidFill>
              <a:latin typeface="SutonnyMJ" pitchFamily="2" charset="0"/>
              <a:cs typeface="SutonnyMJ" pitchFamily="2" charset="0"/>
            </a:endParaRPr>
          </a:p>
        </p:txBody>
      </p:sp>
      <p:sp>
        <p:nvSpPr>
          <p:cNvPr id="16" name="TextBox 15"/>
          <p:cNvSpPr txBox="1"/>
          <p:nvPr/>
        </p:nvSpPr>
        <p:spPr>
          <a:xfrm>
            <a:off x="5328012" y="3226653"/>
            <a:ext cx="5914611" cy="584775"/>
          </a:xfrm>
          <a:prstGeom prst="rect">
            <a:avLst/>
          </a:prstGeom>
          <a:noFill/>
        </p:spPr>
        <p:txBody>
          <a:bodyPr wrap="square" rtlCol="0">
            <a:spAutoFit/>
          </a:bodyPr>
          <a:lstStyle/>
          <a:p>
            <a:r>
              <a:rPr lang="bn-IN" sz="3200" dirty="0" smtClean="0">
                <a:solidFill>
                  <a:srgbClr val="0000FF"/>
                </a:solidFill>
                <a:latin typeface="SutonnyMJ" pitchFamily="2" charset="0"/>
                <a:cs typeface="SutonnyMJ" pitchFamily="2" charset="0"/>
              </a:rPr>
              <a:t>শিশুতোষঃ সীমান্তের সিংহাসন</a:t>
            </a:r>
            <a:endParaRPr lang="en-US" sz="3200" dirty="0">
              <a:solidFill>
                <a:srgbClr val="0000FF"/>
              </a:solidFill>
              <a:latin typeface="SutonnyMJ" pitchFamily="2" charset="0"/>
              <a:cs typeface="SutonnyMJ" pitchFamily="2" charset="0"/>
            </a:endParaRPr>
          </a:p>
        </p:txBody>
      </p:sp>
      <p:sp>
        <p:nvSpPr>
          <p:cNvPr id="17" name="TextBox 16"/>
          <p:cNvSpPr txBox="1"/>
          <p:nvPr/>
        </p:nvSpPr>
        <p:spPr>
          <a:xfrm>
            <a:off x="5361163" y="3947589"/>
            <a:ext cx="5983455" cy="1077218"/>
          </a:xfrm>
          <a:prstGeom prst="rect">
            <a:avLst/>
          </a:prstGeom>
          <a:noFill/>
        </p:spPr>
        <p:txBody>
          <a:bodyPr wrap="square" rtlCol="0">
            <a:spAutoFit/>
          </a:bodyPr>
          <a:lstStyle/>
          <a:p>
            <a:r>
              <a:rPr lang="bn-IN" sz="3200" dirty="0" smtClean="0">
                <a:solidFill>
                  <a:srgbClr val="7030A0"/>
                </a:solidFill>
                <a:latin typeface="SutonnyMJ" pitchFamily="2" charset="0"/>
                <a:cs typeface="SutonnyMJ" pitchFamily="2" charset="0"/>
              </a:rPr>
              <a:t>গ্রন্থঃ একদা এক রাজ্য, অগ্নি ও জলের কবিতা</a:t>
            </a:r>
            <a:endParaRPr lang="en-US" sz="3200" dirty="0">
              <a:solidFill>
                <a:srgbClr val="7030A0"/>
              </a:solidFill>
              <a:latin typeface="SutonnyMJ" pitchFamily="2" charset="0"/>
              <a:cs typeface="SutonnyMJ" pitchFamily="2" charset="0"/>
            </a:endParaRPr>
          </a:p>
        </p:txBody>
      </p:sp>
      <p:sp>
        <p:nvSpPr>
          <p:cNvPr id="18" name="TextBox 17"/>
          <p:cNvSpPr txBox="1"/>
          <p:nvPr/>
        </p:nvSpPr>
        <p:spPr>
          <a:xfrm>
            <a:off x="5357683" y="5143457"/>
            <a:ext cx="5745079" cy="584775"/>
          </a:xfrm>
          <a:prstGeom prst="rect">
            <a:avLst/>
          </a:prstGeom>
          <a:noFill/>
        </p:spPr>
        <p:txBody>
          <a:bodyPr wrap="square" rtlCol="0">
            <a:spAutoFit/>
          </a:bodyPr>
          <a:lstStyle/>
          <a:p>
            <a:r>
              <a:rPr lang="bn-IN" sz="3200" dirty="0" smtClean="0">
                <a:solidFill>
                  <a:srgbClr val="002060"/>
                </a:solidFill>
                <a:latin typeface="SutonnyMJ" pitchFamily="2" charset="0"/>
                <a:cs typeface="SutonnyMJ" pitchFamily="2" charset="0"/>
              </a:rPr>
              <a:t>গল্পঃ শীত বিকেল, রক্তগোলাপ</a:t>
            </a:r>
            <a:endParaRPr lang="en-US" sz="3200" dirty="0">
              <a:solidFill>
                <a:srgbClr val="002060"/>
              </a:solidFill>
              <a:latin typeface="SutonnyMJ" pitchFamily="2" charset="0"/>
              <a:cs typeface="SutonnyMJ" pitchFamily="2" charset="0"/>
            </a:endParaRPr>
          </a:p>
        </p:txBody>
      </p:sp>
      <p:sp>
        <p:nvSpPr>
          <p:cNvPr id="19" name="TextBox 18"/>
          <p:cNvSpPr txBox="1"/>
          <p:nvPr/>
        </p:nvSpPr>
        <p:spPr>
          <a:xfrm>
            <a:off x="5298434" y="5805554"/>
            <a:ext cx="6723678" cy="584775"/>
          </a:xfrm>
          <a:prstGeom prst="rect">
            <a:avLst/>
          </a:prstGeom>
          <a:noFill/>
        </p:spPr>
        <p:txBody>
          <a:bodyPr wrap="square" rtlCol="0">
            <a:spAutoFit/>
          </a:bodyPr>
          <a:lstStyle/>
          <a:p>
            <a:r>
              <a:rPr lang="bn-IN" sz="3200" dirty="0" smtClean="0">
                <a:solidFill>
                  <a:srgbClr val="0070C0"/>
                </a:solidFill>
                <a:latin typeface="SutonnyMJ" pitchFamily="2" charset="0"/>
                <a:cs typeface="SutonnyMJ" pitchFamily="2" charset="0"/>
              </a:rPr>
              <a:t>পুরষ্কারঃ বাংলাএকাডেমী, একুশে পদক</a:t>
            </a:r>
            <a:endParaRPr lang="en-US" sz="4000" dirty="0">
              <a:solidFill>
                <a:srgbClr val="0070C0"/>
              </a:solidFill>
              <a:latin typeface="SutonnyMJ" pitchFamily="2" charset="0"/>
              <a:cs typeface="SutonnyMJ"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3" y="152196"/>
            <a:ext cx="2795588" cy="2781504"/>
          </a:xfrm>
          <a:prstGeom prst="ellipse">
            <a:avLst/>
          </a:prstGeom>
        </p:spPr>
      </p:pic>
    </p:spTree>
    <p:extLst>
      <p:ext uri="{BB962C8B-B14F-4D97-AF65-F5344CB8AC3E}">
        <p14:creationId xmlns:p14="http://schemas.microsoft.com/office/powerpoint/2010/main" val="17676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1000" fill="hold"/>
                                        <p:tgtEl>
                                          <p:spTgt spid="16"/>
                                        </p:tgtEl>
                                        <p:attrNameLst>
                                          <p:attrName>ppt_x</p:attrName>
                                        </p:attrNameLst>
                                      </p:cBhvr>
                                      <p:tavLst>
                                        <p:tav tm="0">
                                          <p:val>
                                            <p:strVal val="#ppt_x"/>
                                          </p:val>
                                        </p:tav>
                                        <p:tav tm="100000">
                                          <p:val>
                                            <p:strVal val="#ppt_x"/>
                                          </p:val>
                                        </p:tav>
                                      </p:tavLst>
                                    </p:anim>
                                    <p:anim calcmode="lin" valueType="num">
                                      <p:cBhvr additive="base">
                                        <p:cTn id="6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Effect transition="in" filter="fade">
                                      <p:cBhvr>
                                        <p:cTn id="73" dur="1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strVal val="#ppt_w*0.70"/>
                                          </p:val>
                                        </p:tav>
                                        <p:tav tm="100000">
                                          <p:val>
                                            <p:strVal val="#ppt_w"/>
                                          </p:val>
                                        </p:tav>
                                      </p:tavLst>
                                    </p:anim>
                                    <p:anim calcmode="lin" valueType="num">
                                      <p:cBhvr>
                                        <p:cTn id="79" dur="1000" fill="hold"/>
                                        <p:tgtEl>
                                          <p:spTgt spid="19"/>
                                        </p:tgtEl>
                                        <p:attrNameLst>
                                          <p:attrName>ppt_h</p:attrName>
                                        </p:attrNameLst>
                                      </p:cBhvr>
                                      <p:tavLst>
                                        <p:tav tm="0">
                                          <p:val>
                                            <p:strVal val="#ppt_h"/>
                                          </p:val>
                                        </p:tav>
                                        <p:tav tm="100000">
                                          <p:val>
                                            <p:strVal val="#ppt_h"/>
                                          </p:val>
                                        </p:tav>
                                      </p:tavLst>
                                    </p:anim>
                                    <p:animEffect transition="in" filter="fade">
                                      <p:cBhvr>
                                        <p:cTn id="8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P spid="12" grpId="0"/>
      <p:bldP spid="13" grpId="0"/>
      <p:bldP spid="14" grpId="0" animBg="1"/>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3746" y="21804"/>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6050280" y="-6066000"/>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6058301" y="726239"/>
            <a:ext cx="91440" cy="12192003"/>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98847" y="-18301"/>
            <a:ext cx="91440" cy="6858000"/>
          </a:xfrm>
          <a:prstGeom prst="ellipse">
            <a:avLst/>
          </a:prstGeom>
          <a:gradFill flip="none" rotWithShape="1">
            <a:gsLst>
              <a:gs pos="0">
                <a:srgbClr val="FF0000"/>
              </a:gs>
              <a:gs pos="50000">
                <a:srgbClr val="00B050"/>
              </a:gs>
              <a:gs pos="100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03160" y="775630"/>
            <a:ext cx="6205929" cy="1323439"/>
          </a:xfrm>
          <a:prstGeom prst="rect">
            <a:avLst/>
          </a:prstGeom>
          <a:noFill/>
        </p:spPr>
        <p:txBody>
          <a:bodyPr wrap="square" rtlCol="0">
            <a:spAutoFit/>
          </a:bodyPr>
          <a:lstStyle/>
          <a:p>
            <a:pPr algn="ctr"/>
            <a:r>
              <a:rPr lang="bn-IN" sz="4000" dirty="0" smtClean="0"/>
              <a:t> </a:t>
            </a:r>
            <a:r>
              <a:rPr lang="bn-IN" sz="4000" dirty="0" smtClean="0"/>
              <a:t>কবিতাটি </a:t>
            </a:r>
            <a:r>
              <a:rPr lang="bn-IN" sz="4000" dirty="0" smtClean="0"/>
              <a:t>আবৃত্তি </a:t>
            </a:r>
          </a:p>
          <a:p>
            <a:pPr algn="ctr"/>
            <a:r>
              <a:rPr lang="bn-IN" sz="4000" dirty="0" smtClean="0"/>
              <a:t>মনোযোগ সহকারে শুনি</a:t>
            </a:r>
            <a:endParaRPr lang="en-US" sz="4000" dirty="0"/>
          </a:p>
        </p:txBody>
      </p:sp>
      <p:pic>
        <p:nvPicPr>
          <p:cNvPr id="2" name="আমার পরিচয়">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55913" y="2155826"/>
            <a:ext cx="6096000" cy="3429000"/>
          </a:xfrm>
          <a:prstGeom prst="rect">
            <a:avLst/>
          </a:prstGeom>
          <a:ln w="76200">
            <a:solidFill>
              <a:srgbClr val="FF0000"/>
            </a:solidFill>
          </a:ln>
        </p:spPr>
      </p:pic>
    </p:spTree>
    <p:extLst>
      <p:ext uri="{BB962C8B-B14F-4D97-AF65-F5344CB8AC3E}">
        <p14:creationId xmlns:p14="http://schemas.microsoft.com/office/powerpoint/2010/main" val="21505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
                </p:tgtEl>
              </p:cMediaNode>
            </p:video>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485773" y="3905706"/>
            <a:ext cx="10901365" cy="2308324"/>
          </a:xfrm>
          <a:prstGeom prst="rect">
            <a:avLst/>
          </a:prstGeom>
          <a:noFill/>
        </p:spPr>
        <p:txBody>
          <a:bodyPr wrap="square" rtlCol="0">
            <a:spAutoFit/>
          </a:bodyPr>
          <a:lstStyle/>
          <a:p>
            <a:r>
              <a:rPr lang="en-US" sz="3600" dirty="0" err="1" smtClean="0"/>
              <a:t>আমি</a:t>
            </a:r>
            <a:r>
              <a:rPr lang="en-US" sz="3600" dirty="0" smtClean="0"/>
              <a:t> </a:t>
            </a:r>
            <a:r>
              <a:rPr lang="en-US" sz="3600" dirty="0" err="1" smtClean="0"/>
              <a:t>জন্মেছি</a:t>
            </a:r>
            <a:r>
              <a:rPr lang="en-US" sz="3600" dirty="0" smtClean="0"/>
              <a:t> </a:t>
            </a:r>
            <a:r>
              <a:rPr lang="en-US" sz="3600" dirty="0" err="1" smtClean="0"/>
              <a:t>বাংলায়</a:t>
            </a:r>
            <a:r>
              <a:rPr lang="en-US" sz="3600" dirty="0" smtClean="0"/>
              <a:t>, </a:t>
            </a:r>
            <a:r>
              <a:rPr lang="en-US" sz="3600" dirty="0" err="1" smtClean="0"/>
              <a:t>আমি</a:t>
            </a:r>
            <a:r>
              <a:rPr lang="en-US" sz="3600" dirty="0" smtClean="0"/>
              <a:t> </a:t>
            </a:r>
            <a:r>
              <a:rPr lang="en-US" sz="3600" dirty="0" err="1" smtClean="0"/>
              <a:t>বাংলায়</a:t>
            </a:r>
            <a:r>
              <a:rPr lang="en-US" sz="3600" dirty="0" smtClean="0"/>
              <a:t> </a:t>
            </a:r>
            <a:r>
              <a:rPr lang="en-US" sz="3600" dirty="0" err="1" smtClean="0"/>
              <a:t>কথা</a:t>
            </a:r>
            <a:r>
              <a:rPr lang="en-US" sz="3600" dirty="0" smtClean="0"/>
              <a:t> </a:t>
            </a:r>
            <a:r>
              <a:rPr lang="en-US" sz="3600" dirty="0" err="1" smtClean="0"/>
              <a:t>বলি</a:t>
            </a:r>
            <a:r>
              <a:rPr lang="en-US" sz="3600" dirty="0" smtClean="0"/>
              <a:t>,</a:t>
            </a:r>
            <a:endParaRPr lang="bn-IN" sz="3600" dirty="0" smtClean="0"/>
          </a:p>
          <a:p>
            <a:r>
              <a:rPr lang="bn-IN" sz="3600" dirty="0" smtClean="0">
                <a:solidFill>
                  <a:srgbClr val="0000FF"/>
                </a:solidFill>
              </a:rPr>
              <a:t>আমি বাংলার আলপথ দিয়ে হাজার বছর চলি।</a:t>
            </a:r>
          </a:p>
          <a:p>
            <a:r>
              <a:rPr lang="bn-IN" sz="3600" dirty="0" smtClean="0">
                <a:solidFill>
                  <a:srgbClr val="C00000"/>
                </a:solidFill>
              </a:rPr>
              <a:t>চলি পলিমাটি কোমলে আমার চলার চিহ্ন ফেলে।</a:t>
            </a:r>
          </a:p>
          <a:p>
            <a:r>
              <a:rPr lang="bn-IN" sz="3600" dirty="0" smtClean="0">
                <a:solidFill>
                  <a:srgbClr val="7030A0"/>
                </a:solidFill>
              </a:rPr>
              <a:t>তেরোশত নদী শুধায় আমাকে,’কোথা থেকে তুমি এলে;?</a:t>
            </a:r>
            <a:endParaRPr lang="en-US" sz="3600" dirty="0">
              <a:solidFill>
                <a:srgbClr val="7030A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8" y="899888"/>
            <a:ext cx="2742294" cy="274319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021" y="965217"/>
            <a:ext cx="2637747" cy="2605298"/>
          </a:xfrm>
          <a:prstGeom prst="rect">
            <a:avLst/>
          </a:prstGeom>
          <a:ln w="38100">
            <a:solidFill>
              <a:srgbClr val="0000FF"/>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6235" y="958561"/>
            <a:ext cx="2649761" cy="2626468"/>
          </a:xfrm>
          <a:prstGeom prst="rect">
            <a:avLst/>
          </a:prstGeom>
          <a:ln w="38100">
            <a:solidFill>
              <a:srgbClr val="C00000"/>
            </a:solid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0319" y="954706"/>
            <a:ext cx="2667905" cy="2615808"/>
          </a:xfrm>
          <a:prstGeom prst="rect">
            <a:avLst/>
          </a:prstGeom>
          <a:ln w="38100">
            <a:solidFill>
              <a:srgbClr val="7030A0"/>
            </a:solidFill>
          </a:ln>
        </p:spPr>
      </p:pic>
      <p:sp>
        <p:nvSpPr>
          <p:cNvPr id="8" name="Rectangle 7"/>
          <p:cNvSpPr/>
          <p:nvPr/>
        </p:nvSpPr>
        <p:spPr>
          <a:xfrm>
            <a:off x="1125467" y="137049"/>
            <a:ext cx="9853980" cy="707886"/>
          </a:xfrm>
          <a:prstGeom prst="rect">
            <a:avLst/>
          </a:prstGeom>
          <a:noFill/>
        </p:spPr>
        <p:txBody>
          <a:bodyPr wrap="none" lIns="91440" tIns="45720" rIns="91440" bIns="45720">
            <a:spAutoFit/>
          </a:bodyPr>
          <a:lstStyle/>
          <a:p>
            <a:r>
              <a:rPr lang="bn-IN" sz="4000" b="0" cap="none" spc="0" dirty="0" smtClean="0">
                <a:ln w="0"/>
                <a:solidFill>
                  <a:srgbClr val="FF0000"/>
                </a:solidFill>
                <a:effectLst>
                  <a:outerShdw blurRad="38100" dist="19050" dir="2700000" algn="tl" rotWithShape="0">
                    <a:schemeClr val="dk1">
                      <a:alpha val="40000"/>
                    </a:schemeClr>
                  </a:outerShdw>
                </a:effectLst>
              </a:rPr>
              <a:t> ছবিগুলো লক্ষ্য করি ও কবিতাংশ আবৃত্তি করি</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50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 calcmode="lin" valueType="num">
                                      <p:cBhvr>
                                        <p:cTn id="28"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p:cTn id="41"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Effect transition="in" filter="fade">
                                      <p:cBhvr>
                                        <p:cTn id="49" dur="1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 calcmode="lin" valueType="num">
                                      <p:cBhvr>
                                        <p:cTn id="54"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Effect transition="in" filter="fade">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1126</Words>
  <Application>Microsoft Office PowerPoint</Application>
  <PresentationFormat>Widescreen</PresentationFormat>
  <Paragraphs>156</Paragraphs>
  <Slides>25</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NikoshBAN</vt:lpstr>
      <vt:lpstr>SutonnyMJ</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101</cp:revision>
  <dcterms:created xsi:type="dcterms:W3CDTF">2020-04-17T19:00:47Z</dcterms:created>
  <dcterms:modified xsi:type="dcterms:W3CDTF">2020-04-20T18:01:06Z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