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1" r:id="rId4"/>
    <p:sldId id="256" r:id="rId5"/>
    <p:sldId id="257" r:id="rId6"/>
    <p:sldId id="272" r:id="rId7"/>
    <p:sldId id="273" r:id="rId8"/>
    <p:sldId id="274" r:id="rId9"/>
    <p:sldId id="275" r:id="rId10"/>
    <p:sldId id="276" r:id="rId11"/>
    <p:sldId id="258" r:id="rId12"/>
    <p:sldId id="259" r:id="rId13"/>
    <p:sldId id="280" r:id="rId14"/>
    <p:sldId id="277" r:id="rId15"/>
    <p:sldId id="278" r:id="rId16"/>
    <p:sldId id="260" r:id="rId17"/>
    <p:sldId id="261" r:id="rId18"/>
    <p:sldId id="281" r:id="rId19"/>
    <p:sldId id="282" r:id="rId20"/>
    <p:sldId id="283" r:id="rId21"/>
    <p:sldId id="262" r:id="rId22"/>
    <p:sldId id="263"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27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bn.wikipedia.org/wiki/%E0%A6%B0%E0%A6%95%E0%A7%8D%E0%A6%A4" TargetMode="External"/><Relationship Id="rId2" Type="http://schemas.openxmlformats.org/officeDocument/2006/relationships/hyperlink" Target="https://bn.wikipedia.org/wiki/%E0%A6%87%E0%A6%82%E0%A6%B0%E0%A7%87%E0%A6%9C%E0%A6%BF_%E0%A6%AD%E0%A6%BE%E0%A6%B7%E0%A6%BE" TargetMode="External"/><Relationship Id="rId1" Type="http://schemas.openxmlformats.org/officeDocument/2006/relationships/slideLayout" Target="../slideLayouts/slideLayout7.xml"/><Relationship Id="rId4" Type="http://schemas.openxmlformats.org/officeDocument/2006/relationships/hyperlink" Target="https://bn.wikipedia.org/wiki/%E0%A6%9A%E0%A6%BE%E0%A6%A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bn.wikipedia.org/w/index.php?title=%E0%A6%95%E0%A7%8B%E0%A6%B7%E0%A7%87%E0%A6%B0_%E0%A6%9D%E0%A6%BF%E0%A6%B2%E0%A7%8D%E0%A6%B2%E0%A6%BF&amp;action=edit&amp;redlink=1" TargetMode="External"/><Relationship Id="rId7" Type="http://schemas.openxmlformats.org/officeDocument/2006/relationships/hyperlink" Target="https://bn.wikipedia.org/w/index.php?title=%E0%A6%AE%E0%A7%87%E0%A6%AE%E0%A7%87%E0%A6%AC%E0%A7%8D%E0%A6%B0%E0%A7%87%E0%A6%A8%E0%A7%87%E0%A6%B0_%E0%A6%A4%E0%A6%BE%E0%A6%B0%E0%A6%B2%E0%A7%8D%E0%A6%AF&amp;action=edit&amp;redlink=1" TargetMode="External"/><Relationship Id="rId2" Type="http://schemas.openxmlformats.org/officeDocument/2006/relationships/hyperlink" Target="https://bn.wikipedia.org/wiki/%E0%A6%B8%E0%A7%8D%E0%A6%9F%E0%A7%87%E0%A6%B0%E0%A6%AF%E0%A6%BC%E0%A7%87%E0%A6%A1" TargetMode="External"/><Relationship Id="rId1" Type="http://schemas.openxmlformats.org/officeDocument/2006/relationships/slideLayout" Target="../slideLayouts/slideLayout7.xml"/><Relationship Id="rId6" Type="http://schemas.openxmlformats.org/officeDocument/2006/relationships/hyperlink" Target="https://bn.wikipedia.org/w/index.php?title=%E0%A6%AE%E0%A7%87%E0%A6%AE%E0%A7%87%E0%A6%AC%E0%A7%8D%E0%A6%B0%E0%A7%87%E0%A6%A8%E0%A7%87%E0%A6%B0_%E0%A6%AE%E0%A6%A7%E0%A7%8D%E0%A6%AF_%E0%A6%A6%E0%A6%BF%E0%A6%AF%E0%A6%BC%E0%A7%87_%E0%A6%A4%E0%A6%B0%E0%A6%B2_%E0%A6%AA%E0%A6%A6%E0%A6%BE%E0%A6%B0%E0%A7%8D%E0%A6%A5%E0%A7%87%E0%A6%B0_%E0%A6%AD%E0%A7%87%E0%A6%A6%E0%A7%8D%E0%A6%AF%E0%A6%A4%E0%A6%BE&amp;action=edit&amp;redlink=1" TargetMode="External"/><Relationship Id="rId5" Type="http://schemas.openxmlformats.org/officeDocument/2006/relationships/hyperlink" Target="https://bn.wikipedia.org/w/index.php?title=%E0%A6%B0%E0%A6%95%E0%A7%8D%E0%A6%A4%E0%A7%87%E0%A6%B0%E0%A6%B8&amp;action=edit&amp;redlink=1" TargetMode="External"/><Relationship Id="rId4" Type="http://schemas.openxmlformats.org/officeDocument/2006/relationships/hyperlink" Target="https://bn.wikipedia.org/wiki/%E0%A6%AA%E0%A7%8D%E0%A6%B0%E0%A6%BE%E0%A6%A3%E0%A7%8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omotosh\Pictures\rose_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6" y="0"/>
            <a:ext cx="9144000" cy="68812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624" y="2924944"/>
            <a:ext cx="7956376" cy="3770263"/>
          </a:xfrm>
          <a:prstGeom prst="rect">
            <a:avLst/>
          </a:prstGeom>
          <a:noFill/>
        </p:spPr>
        <p:txBody>
          <a:bodyPr wrap="square" rtlCol="0">
            <a:spAutoFit/>
          </a:bodyPr>
          <a:lstStyle/>
          <a:p>
            <a:r>
              <a:rPr lang="bn-BD" sz="23900" dirty="0" smtClean="0">
                <a:solidFill>
                  <a:srgbClr val="FF0000"/>
                </a:solidFill>
                <a:latin typeface="NikoshBAN" pitchFamily="2" charset="0"/>
                <a:cs typeface="NikoshBAN" pitchFamily="2" charset="0"/>
              </a:rPr>
              <a:t>স্বা</a:t>
            </a:r>
            <a:r>
              <a:rPr lang="bn-BD" sz="23900" dirty="0" smtClean="0">
                <a:solidFill>
                  <a:srgbClr val="00B050"/>
                </a:solidFill>
                <a:latin typeface="NikoshBAN" pitchFamily="2" charset="0"/>
                <a:cs typeface="NikoshBAN" pitchFamily="2" charset="0"/>
              </a:rPr>
              <a:t>গ</a:t>
            </a:r>
            <a:r>
              <a:rPr lang="bn-BD" sz="23900" dirty="0" smtClean="0">
                <a:solidFill>
                  <a:srgbClr val="0070C0"/>
                </a:solidFill>
                <a:latin typeface="NikoshBAN" pitchFamily="2" charset="0"/>
                <a:cs typeface="NikoshBAN" pitchFamily="2" charset="0"/>
              </a:rPr>
              <a:t>ত</a:t>
            </a:r>
            <a:r>
              <a:rPr lang="bn-BD" sz="23900" dirty="0" smtClean="0">
                <a:solidFill>
                  <a:srgbClr val="7030A0"/>
                </a:solidFill>
                <a:latin typeface="NikoshBAN" pitchFamily="2" charset="0"/>
                <a:cs typeface="NikoshBAN" pitchFamily="2" charset="0"/>
              </a:rPr>
              <a:t>ম</a:t>
            </a:r>
            <a:endParaRPr lang="en-US" sz="166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8541737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51837"/>
            <a:ext cx="8991600" cy="4524315"/>
          </a:xfrm>
          <a:prstGeom prst="rect">
            <a:avLst/>
          </a:prstGeom>
        </p:spPr>
        <p:txBody>
          <a:bodyPr wrap="square">
            <a:spAutoFit/>
          </a:bodyPr>
          <a:lstStyle/>
          <a:p>
            <a:r>
              <a:rPr lang="bn-IN" sz="4800" b="1" dirty="0">
                <a:solidFill>
                  <a:srgbClr val="002060"/>
                </a:solidFill>
                <a:latin typeface="NikoshBAN" pitchFamily="2" charset="0"/>
                <a:cs typeface="NikoshBAN" pitchFamily="2" charset="0"/>
              </a:rPr>
              <a:t>রক্তচাপ দুই </a:t>
            </a:r>
            <a:r>
              <a:rPr lang="bn-IN" sz="4800" b="1" i="1" dirty="0">
                <a:solidFill>
                  <a:srgbClr val="002060"/>
                </a:solidFill>
                <a:latin typeface="NikoshBAN" pitchFamily="2" charset="0"/>
                <a:cs typeface="NikoshBAN" pitchFamily="2" charset="0"/>
              </a:rPr>
              <a:t>প্রকার</a:t>
            </a:r>
            <a:r>
              <a:rPr lang="bn-IN" sz="4800" b="1" dirty="0">
                <a:solidFill>
                  <a:srgbClr val="002060"/>
                </a:solidFill>
                <a:latin typeface="NikoshBAN" pitchFamily="2" charset="0"/>
                <a:cs typeface="NikoshBAN" pitchFamily="2" charset="0"/>
              </a:rPr>
              <a:t> </a:t>
            </a:r>
            <a:r>
              <a:rPr lang="bn-IN" sz="4800" dirty="0">
                <a:latin typeface="NikoshBAN" pitchFamily="2" charset="0"/>
                <a:cs typeface="NikoshBAN" pitchFamily="2" charset="0"/>
              </a:rPr>
              <a:t>: </a:t>
            </a:r>
            <a:r>
              <a:rPr lang="bn-IN" sz="4800" dirty="0">
                <a:solidFill>
                  <a:srgbClr val="FF0000"/>
                </a:solidFill>
                <a:latin typeface="NikoshBAN" pitchFamily="2" charset="0"/>
                <a:cs typeface="NikoshBAN" pitchFamily="2" charset="0"/>
              </a:rPr>
              <a:t>উচ্চ রক্তচাপ </a:t>
            </a:r>
            <a:r>
              <a:rPr lang="bn-IN" sz="4800" dirty="0">
                <a:latin typeface="NikoshBAN" pitchFamily="2" charset="0"/>
                <a:cs typeface="NikoshBAN" pitchFamily="2" charset="0"/>
              </a:rPr>
              <a:t>(</a:t>
            </a:r>
            <a:r>
              <a:rPr lang="bn-IN" sz="4800" i="1" dirty="0">
                <a:latin typeface="NikoshBAN" pitchFamily="2" charset="0"/>
                <a:cs typeface="NikoshBAN" pitchFamily="2" charset="0"/>
              </a:rPr>
              <a:t>হাই</a:t>
            </a:r>
            <a:r>
              <a:rPr lang="bn-IN" sz="4800" dirty="0">
                <a:latin typeface="NikoshBAN" pitchFamily="2" charset="0"/>
                <a:cs typeface="NikoshBAN" pitchFamily="2" charset="0"/>
              </a:rPr>
              <a:t> ব্লাড </a:t>
            </a:r>
            <a:r>
              <a:rPr lang="bn-IN" sz="4800" i="1" dirty="0">
                <a:latin typeface="NikoshBAN" pitchFamily="2" charset="0"/>
                <a:cs typeface="NikoshBAN" pitchFamily="2" charset="0"/>
              </a:rPr>
              <a:t>প্রেসার</a:t>
            </a:r>
            <a:r>
              <a:rPr lang="bn-IN" sz="4800" dirty="0">
                <a:latin typeface="NikoshBAN" pitchFamily="2" charset="0"/>
                <a:cs typeface="NikoshBAN" pitchFamily="2" charset="0"/>
              </a:rPr>
              <a:t>) ও নিম্ন রক্তচাপ (লো ব্লাড </a:t>
            </a:r>
            <a:r>
              <a:rPr lang="bn-IN" sz="4800" i="1" dirty="0">
                <a:latin typeface="NikoshBAN" pitchFamily="2" charset="0"/>
                <a:cs typeface="NikoshBAN" pitchFamily="2" charset="0"/>
              </a:rPr>
              <a:t>প্রেসার</a:t>
            </a:r>
            <a:r>
              <a:rPr lang="bn-IN" sz="4800" dirty="0">
                <a:latin typeface="NikoshBAN" pitchFamily="2" charset="0"/>
                <a:cs typeface="NikoshBAN" pitchFamily="2" charset="0"/>
              </a:rPr>
              <a:t>)।যখন কোন ব্যাক্তির রক্তের চাপ সব সময়েই স্বাভাবিকের চেয়ে ঊর্ধ্বে থাকে তখন তাকে </a:t>
            </a:r>
            <a:r>
              <a:rPr lang="bn-IN" sz="4800" dirty="0">
                <a:solidFill>
                  <a:srgbClr val="7030A0"/>
                </a:solidFill>
                <a:latin typeface="NikoshBAN" pitchFamily="2" charset="0"/>
                <a:cs typeface="NikoshBAN" pitchFamily="2" charset="0"/>
              </a:rPr>
              <a:t>হাইপারটেনশন (</a:t>
            </a:r>
            <a:r>
              <a:rPr lang="en-US" sz="4800" dirty="0">
                <a:solidFill>
                  <a:srgbClr val="7030A0"/>
                </a:solidFill>
                <a:latin typeface="NikoshBAN" pitchFamily="2" charset="0"/>
                <a:cs typeface="NikoshBAN" pitchFamily="2" charset="0"/>
              </a:rPr>
              <a:t>Hypertension) </a:t>
            </a:r>
            <a:r>
              <a:rPr lang="bn-IN" sz="4800" dirty="0">
                <a:solidFill>
                  <a:srgbClr val="7030A0"/>
                </a:solidFill>
                <a:latin typeface="NikoshBAN" pitchFamily="2" charset="0"/>
                <a:cs typeface="NikoshBAN" pitchFamily="2" charset="0"/>
              </a:rPr>
              <a:t>বা উচ্চ রক্তচাপ বলে।</a:t>
            </a:r>
            <a:endParaRPr lang="en-US" sz="4800" dirty="0">
              <a:solidFill>
                <a:srgbClr val="7030A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
            <a:ext cx="3200400" cy="2551836"/>
          </a:xfrm>
          <a:prstGeom prst="rect">
            <a:avLst/>
          </a:prstGeom>
          <a:ln w="190500" cap="sq">
            <a:solidFill>
              <a:schemeClr val="accent6">
                <a:lumMod val="20000"/>
                <a:lumOff val="80000"/>
              </a:schemeClr>
            </a:solidFill>
            <a:prstDash val="solid"/>
            <a:miter lim="800000"/>
          </a:ln>
          <a:effectLst>
            <a:outerShdw blurRad="254000" algn="bl" rotWithShape="0">
              <a:srgbClr val="000000">
                <a:alpha val="43000"/>
              </a:srgbClr>
            </a:outerShdw>
            <a:reflection blurRad="6350" stA="50000" endA="300" endPos="90000" dist="50800" dir="5400000" sy="-100000" algn="bl" rotWithShape="0"/>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547516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698"/>
            <a:ext cx="9067800" cy="1877437"/>
          </a:xfrm>
          <a:prstGeom prst="rect">
            <a:avLst/>
          </a:prstGeom>
        </p:spPr>
        <p:txBody>
          <a:bodyPr wrap="square">
            <a:spAutoFit/>
          </a:bodyPr>
          <a:lstStyle/>
          <a:p>
            <a:r>
              <a:rPr lang="bn-IN" sz="4400" b="1" dirty="0">
                <a:solidFill>
                  <a:srgbClr val="7030A0"/>
                </a:solidFill>
                <a:latin typeface="NikoshBAN" pitchFamily="2" charset="0"/>
                <a:cs typeface="NikoshBAN" pitchFamily="2" charset="0"/>
              </a:rPr>
              <a:t>রক্তচাপ</a:t>
            </a:r>
            <a:r>
              <a:rPr lang="bn-IN" sz="3600" dirty="0">
                <a:latin typeface="NikoshBAN" pitchFamily="2" charset="0"/>
                <a:cs typeface="NikoshBAN" pitchFamily="2" charset="0"/>
              </a:rPr>
              <a:t> (</a:t>
            </a:r>
            <a:r>
              <a:rPr lang="bn-IN" sz="3600" dirty="0">
                <a:latin typeface="NikoshBAN" pitchFamily="2" charset="0"/>
                <a:cs typeface="NikoshBAN" pitchFamily="2" charset="0"/>
                <a:hlinkClick r:id="rId2" tooltip="ইংরেজি ভাষা"/>
              </a:rPr>
              <a:t>ইংরেজি</a:t>
            </a:r>
            <a:r>
              <a:rPr lang="bn-IN" sz="3600" dirty="0">
                <a:latin typeface="NikoshBAN" pitchFamily="2" charset="0"/>
                <a:cs typeface="NikoshBAN" pitchFamily="2" charset="0"/>
              </a:rPr>
              <a:t>: </a:t>
            </a:r>
            <a:r>
              <a:rPr lang="en-US" sz="3600" dirty="0">
                <a:solidFill>
                  <a:srgbClr val="FF0000"/>
                </a:solidFill>
                <a:latin typeface="NikoshBAN" pitchFamily="2" charset="0"/>
                <a:cs typeface="NikoshBAN" pitchFamily="2" charset="0"/>
              </a:rPr>
              <a:t>blood pressure</a:t>
            </a:r>
            <a:r>
              <a:rPr lang="en-US" sz="3600" dirty="0">
                <a:latin typeface="NikoshBAN" pitchFamily="2" charset="0"/>
                <a:cs typeface="NikoshBAN" pitchFamily="2" charset="0"/>
              </a:rPr>
              <a:t>) </a:t>
            </a:r>
            <a:r>
              <a:rPr lang="bn-IN" sz="3600" dirty="0">
                <a:latin typeface="NikoshBAN" pitchFamily="2" charset="0"/>
                <a:cs typeface="NikoshBAN" pitchFamily="2" charset="0"/>
              </a:rPr>
              <a:t>হল রক্তনালীর গাত্রের উপর </a:t>
            </a:r>
            <a:r>
              <a:rPr lang="bn-IN" sz="3600" dirty="0">
                <a:latin typeface="NikoshBAN" pitchFamily="2" charset="0"/>
                <a:cs typeface="NikoshBAN" pitchFamily="2" charset="0"/>
                <a:hlinkClick r:id="rId3" tooltip="রক্ত"/>
              </a:rPr>
              <a:t>রক্ত</a:t>
            </a:r>
            <a:r>
              <a:rPr lang="bn-IN" sz="3600" dirty="0">
                <a:latin typeface="NikoshBAN" pitchFamily="2" charset="0"/>
                <a:cs typeface="NikoshBAN" pitchFamily="2" charset="0"/>
              </a:rPr>
              <a:t> কতৃক প্রযুক্ত </a:t>
            </a:r>
            <a:r>
              <a:rPr lang="bn-IN" sz="3600" dirty="0">
                <a:latin typeface="NikoshBAN" pitchFamily="2" charset="0"/>
                <a:cs typeface="NikoshBAN" pitchFamily="2" charset="0"/>
                <a:hlinkClick r:id="rId4" tooltip="চাপ"/>
              </a:rPr>
              <a:t>চাপ</a:t>
            </a:r>
            <a:r>
              <a:rPr lang="bn-IN" sz="3600" dirty="0">
                <a:latin typeface="NikoshBAN" pitchFamily="2" charset="0"/>
                <a:cs typeface="NikoshBAN" pitchFamily="2" charset="0"/>
              </a:rPr>
              <a:t>। যা একটি অন্যতম গুরুত্বপূর্ণ রোগনির্ণায়ক লক্ষণ।</a:t>
            </a:r>
            <a:endParaRPr lang="en-US" sz="3600" dirty="0">
              <a:latin typeface="NikoshBAN" pitchFamily="2" charset="0"/>
              <a:cs typeface="NikoshBAN" pitchFamily="2" charset="0"/>
            </a:endParaRPr>
          </a:p>
        </p:txBody>
      </p:sp>
      <p:sp>
        <p:nvSpPr>
          <p:cNvPr id="6" name="Rectangle 5"/>
          <p:cNvSpPr/>
          <p:nvPr/>
        </p:nvSpPr>
        <p:spPr>
          <a:xfrm>
            <a:off x="228600" y="2551837"/>
            <a:ext cx="8839200" cy="3170099"/>
          </a:xfrm>
          <a:prstGeom prst="rect">
            <a:avLst/>
          </a:prstGeom>
        </p:spPr>
        <p:txBody>
          <a:bodyPr wrap="square">
            <a:spAutoFit/>
          </a:bodyPr>
          <a:lstStyle/>
          <a:p>
            <a:r>
              <a:rPr lang="bn-IN" sz="4000" b="1" dirty="0" smtClean="0">
                <a:solidFill>
                  <a:srgbClr val="FF0000"/>
                </a:solidFill>
                <a:latin typeface="NikoshBAN" pitchFamily="2" charset="0"/>
                <a:cs typeface="NikoshBAN" pitchFamily="2" charset="0"/>
              </a:rPr>
              <a:t>পালস রেটঃ  </a:t>
            </a:r>
            <a:r>
              <a:rPr lang="bn-IN" sz="4000" dirty="0">
                <a:latin typeface="NikoshBAN" pitchFamily="2" charset="0"/>
                <a:cs typeface="NikoshBAN" pitchFamily="2" charset="0"/>
              </a:rPr>
              <a:t>প্রতি মিনিটে কারও হার্ট যতবার বিটস করে, সেটাই হল তার হার্ট রেট বা পালস রেট। সাধারণত প্রাপ্তবয়স্কদের ক্ষেত্রে হেলদি হার্ট রেট হল মিনিটে ৬০ থেকে ১০০ বিটস। অবশ্য অ্যাথলেটদের ক্ষেত্রে প্রতি মিনিটে হার্ট রেট বা পালস রেট ৪০-এর কম হতে পারে।</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877868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98198"/>
            <a:ext cx="9144000" cy="3170099"/>
          </a:xfrm>
          <a:prstGeom prst="rect">
            <a:avLst/>
          </a:prstGeom>
        </p:spPr>
        <p:txBody>
          <a:bodyPr wrap="square">
            <a:spAutoFit/>
          </a:bodyPr>
          <a:lstStyle/>
          <a:p>
            <a:r>
              <a:rPr lang="bn-IN" sz="4000" dirty="0">
                <a:latin typeface="NikoshBAN" pitchFamily="2" charset="0"/>
                <a:cs typeface="NikoshBAN" pitchFamily="2" charset="0"/>
              </a:rPr>
              <a:t>দুই আঙুল রাখুন হাতের কব্জির কেন্দ্রে অবস্থিত রেডিয়াল ধমনীতে। ১৫ সেকেন্ডে কম্পনগুলো গণনা করুন। এবার ওই কম্পন সংখ্যাকে ৪ দিয়ে গুণ করলে পেয়ে যাবেন আপনার রেস্টিং </a:t>
            </a:r>
            <a:r>
              <a:rPr lang="bn-IN" sz="4000" i="1" dirty="0">
                <a:solidFill>
                  <a:srgbClr val="FF0000"/>
                </a:solidFill>
                <a:latin typeface="NikoshBAN" pitchFamily="2" charset="0"/>
                <a:cs typeface="NikoshBAN" pitchFamily="2" charset="0"/>
              </a:rPr>
              <a:t>হার্ট রেট</a:t>
            </a:r>
            <a:r>
              <a:rPr lang="bn-IN" sz="4000" dirty="0">
                <a:latin typeface="NikoshBAN" pitchFamily="2" charset="0"/>
                <a:cs typeface="NikoshBAN" pitchFamily="2" charset="0"/>
              </a:rPr>
              <a:t>। সাধারণত, প্রতি </a:t>
            </a:r>
            <a:r>
              <a:rPr lang="bn-IN" sz="4000" b="1" dirty="0">
                <a:solidFill>
                  <a:srgbClr val="FF0000"/>
                </a:solidFill>
                <a:latin typeface="NikoshBAN" pitchFamily="2" charset="0"/>
                <a:cs typeface="NikoshBAN" pitchFamily="2" charset="0"/>
              </a:rPr>
              <a:t>মিনিটে ৬০ থেকে ১০০ </a:t>
            </a:r>
            <a:r>
              <a:rPr lang="bn-IN" sz="4000" dirty="0">
                <a:latin typeface="NikoshBAN" pitchFamily="2" charset="0"/>
                <a:cs typeface="NikoshBAN" pitchFamily="2" charset="0"/>
              </a:rPr>
              <a:t>বার কম্পনের মধ্যে রেস্টিং </a:t>
            </a:r>
            <a:r>
              <a:rPr lang="bn-IN" sz="4000" i="1" dirty="0">
                <a:latin typeface="NikoshBAN" pitchFamily="2" charset="0"/>
                <a:cs typeface="NikoshBAN" pitchFamily="2" charset="0"/>
              </a:rPr>
              <a:t>হার্ট রেট</a:t>
            </a:r>
            <a:r>
              <a:rPr lang="bn-IN" sz="4000" dirty="0">
                <a:latin typeface="NikoshBAN" pitchFamily="2" charset="0"/>
                <a:cs typeface="NikoshBAN" pitchFamily="2" charset="0"/>
              </a:rPr>
              <a:t> পুরোপুরি </a:t>
            </a:r>
            <a:r>
              <a:rPr lang="bn-IN" sz="4000" i="1" dirty="0">
                <a:latin typeface="NikoshBAN" pitchFamily="2" charset="0"/>
                <a:cs typeface="NikoshBAN" pitchFamily="2" charset="0"/>
              </a:rPr>
              <a:t>স্বাভাবিক</a:t>
            </a:r>
            <a:endParaRPr lang="en-US" sz="4000" dirty="0">
              <a:latin typeface="NikoshBAN" pitchFamily="2" charset="0"/>
              <a:cs typeface="NikoshBAN" pitchFamily="2" charset="0"/>
            </a:endParaRPr>
          </a:p>
        </p:txBody>
      </p:sp>
      <p:sp>
        <p:nvSpPr>
          <p:cNvPr id="3" name="Rectangle 2"/>
          <p:cNvSpPr/>
          <p:nvPr/>
        </p:nvSpPr>
        <p:spPr>
          <a:xfrm>
            <a:off x="0" y="244600"/>
            <a:ext cx="9067800" cy="2862322"/>
          </a:xfrm>
          <a:prstGeom prst="rect">
            <a:avLst/>
          </a:prstGeom>
        </p:spPr>
        <p:txBody>
          <a:bodyPr wrap="square">
            <a:spAutoFit/>
          </a:bodyPr>
          <a:lstStyle/>
          <a:p>
            <a:pPr>
              <a:tabLst>
                <a:tab pos="6338888" algn="l"/>
              </a:tabLst>
            </a:pPr>
            <a:r>
              <a:rPr lang="bn-IN" sz="3600" dirty="0">
                <a:latin typeface="NikoshBAN" pitchFamily="2" charset="0"/>
                <a:cs typeface="NikoshBAN" pitchFamily="2" charset="0"/>
              </a:rPr>
              <a:t>রক্তস্রোত রক্তনালীর দেওয়ালে যে চাপ সৃষ্টি করে সেটিই </a:t>
            </a:r>
            <a:r>
              <a:rPr lang="bn-IN" sz="3600" dirty="0">
                <a:solidFill>
                  <a:srgbClr val="FF0000"/>
                </a:solidFill>
                <a:latin typeface="NikoshBAN" pitchFamily="2" charset="0"/>
                <a:cs typeface="NikoshBAN" pitchFamily="2" charset="0"/>
              </a:rPr>
              <a:t>রক্তচাপ। </a:t>
            </a:r>
            <a:r>
              <a:rPr lang="bn-IN" sz="3600" i="1" dirty="0">
                <a:latin typeface="NikoshBAN" pitchFamily="2" charset="0"/>
                <a:cs typeface="NikoshBAN" pitchFamily="2" charset="0"/>
              </a:rPr>
              <a:t>স্বাভাবিক</a:t>
            </a:r>
            <a:r>
              <a:rPr lang="bn-IN" sz="3600" dirty="0">
                <a:latin typeface="NikoshBAN" pitchFamily="2" charset="0"/>
                <a:cs typeface="NikoshBAN" pitchFamily="2" charset="0"/>
              </a:rPr>
              <a:t> অবস্থায় এর পরিমাপ</a:t>
            </a:r>
            <a:r>
              <a:rPr lang="bn-IN" sz="3600" dirty="0">
                <a:solidFill>
                  <a:srgbClr val="FF0000"/>
                </a:solidFill>
                <a:latin typeface="NikoshBAN" pitchFamily="2" charset="0"/>
                <a:cs typeface="NikoshBAN" pitchFamily="2" charset="0"/>
              </a:rPr>
              <a:t> ১২০/৮০</a:t>
            </a:r>
            <a:r>
              <a:rPr lang="bn-IN" sz="3600" dirty="0">
                <a:latin typeface="NikoshBAN" pitchFamily="2" charset="0"/>
                <a:cs typeface="NikoshBAN" pitchFamily="2" charset="0"/>
              </a:rPr>
              <a:t>। বয়সের সঙ্গে সঙ্গে রক্তচাপ খানিক বাড়তে থাকে। তখন এই পরিমাপের থেকে আর একটু বেশি চাপকেও </a:t>
            </a:r>
            <a:r>
              <a:rPr lang="bn-IN" sz="3600" i="1" dirty="0">
                <a:latin typeface="NikoshBAN" pitchFamily="2" charset="0"/>
                <a:cs typeface="NikoshBAN" pitchFamily="2" charset="0"/>
              </a:rPr>
              <a:t>স্বাভাবিক</a:t>
            </a:r>
            <a:r>
              <a:rPr lang="bn-IN" sz="3600" dirty="0">
                <a:latin typeface="NikoshBAN" pitchFamily="2" charset="0"/>
                <a:cs typeface="NikoshBAN" pitchFamily="2" charset="0"/>
              </a:rPr>
              <a:t> বলে ধরা হয়। কিন্তু ওপরের চাপ ১৪০-এর বেশি বা নীচের চাপ ৯০-এর বেশি হয়ে গেলে মুশকিল।</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793554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0"/>
            <a:ext cx="9448800" cy="6858000"/>
          </a:xfrm>
          <a:prstGeom prst="rect">
            <a:avLst/>
          </a:prstGeom>
        </p:spPr>
      </p:pic>
      <p:sp>
        <p:nvSpPr>
          <p:cNvPr id="3" name="Folded Corner 2"/>
          <p:cNvSpPr/>
          <p:nvPr/>
        </p:nvSpPr>
        <p:spPr>
          <a:xfrm>
            <a:off x="3352800" y="762000"/>
            <a:ext cx="2286000" cy="1066800"/>
          </a:xfrm>
          <a:prstGeom prst="foldedCorner">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rgbClr val="FF0000"/>
                </a:solidFill>
                <a:latin typeface="NikoshBAN" pitchFamily="2" charset="0"/>
                <a:cs typeface="NikoshBAN" pitchFamily="2" charset="0"/>
              </a:rPr>
              <a:t>একক কাজ </a:t>
            </a:r>
            <a:endParaRPr lang="en-US" sz="4400" b="1" dirty="0">
              <a:solidFill>
                <a:srgbClr val="FF0000"/>
              </a:solidFill>
              <a:latin typeface="NikoshBAN" pitchFamily="2" charset="0"/>
              <a:cs typeface="NikoshBAN" pitchFamily="2" charset="0"/>
            </a:endParaRPr>
          </a:p>
        </p:txBody>
      </p:sp>
      <p:sp>
        <p:nvSpPr>
          <p:cNvPr id="4" name="TextBox 3"/>
          <p:cNvSpPr txBox="1"/>
          <p:nvPr/>
        </p:nvSpPr>
        <p:spPr>
          <a:xfrm>
            <a:off x="533400" y="2133600"/>
            <a:ext cx="7924800" cy="3785652"/>
          </a:xfrm>
          <a:prstGeom prst="rect">
            <a:avLst/>
          </a:prstGeom>
          <a:noFill/>
        </p:spPr>
        <p:txBody>
          <a:bodyPr wrap="square" rtlCol="0">
            <a:spAutoFit/>
          </a:bodyPr>
          <a:lstStyle/>
          <a:p>
            <a:r>
              <a:rPr lang="bn-IN" sz="4800" b="1" dirty="0" smtClean="0">
                <a:solidFill>
                  <a:srgbClr val="7030A0"/>
                </a:solidFill>
                <a:latin typeface="NikoshBAN" pitchFamily="2" charset="0"/>
                <a:cs typeface="NikoshBAN" pitchFamily="2" charset="0"/>
              </a:rPr>
              <a:t>১। উচ্চ রক্তচাপ কাকে বলে?</a:t>
            </a:r>
          </a:p>
          <a:p>
            <a:r>
              <a:rPr lang="bn-IN" sz="4800" b="1" dirty="0" smtClean="0">
                <a:solidFill>
                  <a:srgbClr val="7030A0"/>
                </a:solidFill>
                <a:latin typeface="NikoshBAN" pitchFamily="2" charset="0"/>
                <a:cs typeface="NikoshBAN" pitchFamily="2" charset="0"/>
              </a:rPr>
              <a:t>২। পালস রেট কী? </a:t>
            </a:r>
          </a:p>
          <a:p>
            <a:r>
              <a:rPr lang="bn-IN" sz="4800" b="1" dirty="0" smtClean="0">
                <a:solidFill>
                  <a:srgbClr val="7030A0"/>
                </a:solidFill>
                <a:latin typeface="NikoshBAN" pitchFamily="2" charset="0"/>
                <a:cs typeface="NikoshBAN" pitchFamily="2" charset="0"/>
              </a:rPr>
              <a:t>৩। হার্ট-বিট কী? </a:t>
            </a:r>
          </a:p>
          <a:p>
            <a:r>
              <a:rPr lang="bn-IN" sz="4800" b="1" dirty="0" smtClean="0">
                <a:solidFill>
                  <a:srgbClr val="7030A0"/>
                </a:solidFill>
                <a:latin typeface="NikoshBAN" pitchFamily="2" charset="0"/>
                <a:cs typeface="NikoshBAN" pitchFamily="2" charset="0"/>
              </a:rPr>
              <a:t>৪। মানুষের স্বাভাবিক রক্তচাপ কত?</a:t>
            </a:r>
          </a:p>
          <a:p>
            <a:r>
              <a:rPr lang="bn-IN" sz="4800" b="1" dirty="0" smtClean="0">
                <a:solidFill>
                  <a:srgbClr val="7030A0"/>
                </a:solidFill>
                <a:latin typeface="NikoshBAN" pitchFamily="2" charset="0"/>
                <a:cs typeface="NikoshBAN" pitchFamily="2" charset="0"/>
              </a:rPr>
              <a:t>৫।সুস্থদেহে হার্ট-বিট কত?  </a:t>
            </a:r>
            <a:endParaRPr lang="en-US" sz="48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294526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57150"/>
            <a:ext cx="8991600" cy="5755422"/>
          </a:xfrm>
          <a:prstGeom prst="rect">
            <a:avLst/>
          </a:prstGeom>
        </p:spPr>
        <p:txBody>
          <a:bodyPr wrap="square">
            <a:spAutoFit/>
          </a:bodyPr>
          <a:lstStyle/>
          <a:p>
            <a:r>
              <a:rPr lang="bn-IN" sz="6000" b="1" dirty="0">
                <a:solidFill>
                  <a:srgbClr val="FF0000"/>
                </a:solidFill>
                <a:latin typeface="NikoshBAN" pitchFamily="2" charset="0"/>
                <a:cs typeface="NikoshBAN" pitchFamily="2" charset="0"/>
              </a:rPr>
              <a:t>উচ্চ রক্তচাপের লক্ষণ</a:t>
            </a:r>
            <a:endParaRPr lang="bn-IN" sz="6000" dirty="0">
              <a:solidFill>
                <a:srgbClr val="FF0000"/>
              </a:solidFill>
              <a:latin typeface="NikoshBAN" pitchFamily="2" charset="0"/>
              <a:cs typeface="NikoshBAN" pitchFamily="2" charset="0"/>
            </a:endParaRPr>
          </a:p>
          <a:p>
            <a:pPr marL="571500" indent="-571500">
              <a:buFont typeface="Wingdings" pitchFamily="2" charset="2"/>
              <a:buChar char="v"/>
            </a:pPr>
            <a:r>
              <a:rPr lang="bn-IN" sz="4400" dirty="0">
                <a:solidFill>
                  <a:srgbClr val="7030A0"/>
                </a:solidFill>
                <a:latin typeface="NikoshBAN" pitchFamily="2" charset="0"/>
                <a:cs typeface="NikoshBAN" pitchFamily="2" charset="0"/>
              </a:rPr>
              <a:t>অস্বস্তি বোধ </a:t>
            </a:r>
            <a:r>
              <a:rPr lang="bn-IN" sz="4400" dirty="0" smtClean="0">
                <a:solidFill>
                  <a:srgbClr val="7030A0"/>
                </a:solidFill>
                <a:latin typeface="NikoshBAN" pitchFamily="2" charset="0"/>
                <a:cs typeface="NikoshBAN" pitchFamily="2" charset="0"/>
              </a:rPr>
              <a:t>করা</a:t>
            </a:r>
          </a:p>
          <a:p>
            <a:pPr marL="571500" indent="-571500">
              <a:buFont typeface="Wingdings" pitchFamily="2" charset="2"/>
              <a:buChar char="v"/>
            </a:pPr>
            <a:endParaRPr lang="bn-IN" sz="4400" dirty="0">
              <a:solidFill>
                <a:srgbClr val="7030A0"/>
              </a:solidFill>
              <a:latin typeface="NikoshBAN" pitchFamily="2" charset="0"/>
              <a:cs typeface="NikoshBAN" pitchFamily="2" charset="0"/>
            </a:endParaRPr>
          </a:p>
          <a:p>
            <a:pPr marL="571500" indent="-571500">
              <a:buFont typeface="Wingdings" pitchFamily="2" charset="2"/>
              <a:buChar char="v"/>
            </a:pPr>
            <a:r>
              <a:rPr lang="bn-IN" sz="4400" dirty="0">
                <a:solidFill>
                  <a:srgbClr val="002060"/>
                </a:solidFill>
                <a:latin typeface="NikoshBAN" pitchFamily="2" charset="0"/>
                <a:cs typeface="NikoshBAN" pitchFamily="2" charset="0"/>
              </a:rPr>
              <a:t>নিয়মিত বা অতিরিক্ত মাথা </a:t>
            </a:r>
            <a:r>
              <a:rPr lang="bn-IN" sz="4400" dirty="0" smtClean="0">
                <a:solidFill>
                  <a:srgbClr val="002060"/>
                </a:solidFill>
                <a:latin typeface="NikoshBAN" pitchFamily="2" charset="0"/>
                <a:cs typeface="NikoshBAN" pitchFamily="2" charset="0"/>
              </a:rPr>
              <a:t>ব্যথা</a:t>
            </a:r>
          </a:p>
          <a:p>
            <a:pPr marL="571500" indent="-571500">
              <a:buFont typeface="Wingdings" pitchFamily="2" charset="2"/>
              <a:buChar char="v"/>
            </a:pPr>
            <a:endParaRPr lang="bn-IN" sz="4400" dirty="0">
              <a:solidFill>
                <a:srgbClr val="002060"/>
              </a:solidFill>
              <a:latin typeface="NikoshBAN" pitchFamily="2" charset="0"/>
              <a:cs typeface="NikoshBAN" pitchFamily="2" charset="0"/>
            </a:endParaRPr>
          </a:p>
          <a:p>
            <a:pPr marL="571500" indent="-571500">
              <a:buFont typeface="Wingdings" pitchFamily="2" charset="2"/>
              <a:buChar char="v"/>
            </a:pPr>
            <a:r>
              <a:rPr lang="bn-IN" sz="4400" dirty="0">
                <a:solidFill>
                  <a:srgbClr val="FF0000"/>
                </a:solidFill>
                <a:latin typeface="NikoshBAN" pitchFamily="2" charset="0"/>
                <a:cs typeface="NikoshBAN" pitchFamily="2" charset="0"/>
              </a:rPr>
              <a:t>ঘাড়ে </a:t>
            </a:r>
            <a:r>
              <a:rPr lang="bn-IN" sz="4400" dirty="0" smtClean="0">
                <a:solidFill>
                  <a:srgbClr val="FF0000"/>
                </a:solidFill>
                <a:latin typeface="NikoshBAN" pitchFamily="2" charset="0"/>
                <a:cs typeface="NikoshBAN" pitchFamily="2" charset="0"/>
              </a:rPr>
              <a:t>ব্যথা</a:t>
            </a:r>
          </a:p>
          <a:p>
            <a:pPr marL="571500" indent="-571500">
              <a:buFont typeface="Wingdings" pitchFamily="2" charset="2"/>
              <a:buChar char="v"/>
            </a:pPr>
            <a:endParaRPr lang="bn-IN" sz="4400" dirty="0">
              <a:solidFill>
                <a:srgbClr val="FF0000"/>
              </a:solidFill>
              <a:latin typeface="NikoshBAN" pitchFamily="2" charset="0"/>
              <a:cs typeface="NikoshBAN" pitchFamily="2" charset="0"/>
            </a:endParaRPr>
          </a:p>
          <a:p>
            <a:pPr marL="571500" indent="-571500">
              <a:buFont typeface="Wingdings" pitchFamily="2" charset="2"/>
              <a:buChar char="v"/>
            </a:pPr>
            <a:r>
              <a:rPr lang="bn-IN" sz="4400" dirty="0">
                <a:solidFill>
                  <a:srgbClr val="00B050"/>
                </a:solidFill>
                <a:latin typeface="NikoshBAN" pitchFamily="2" charset="0"/>
                <a:cs typeface="NikoshBAN" pitchFamily="2" charset="0"/>
              </a:rPr>
              <a:t>চোখে ঝাপসা দেখা</a:t>
            </a:r>
            <a:endParaRPr lang="bn-IN" sz="4400" b="0" dirty="0">
              <a:solidFill>
                <a:srgbClr val="00B050"/>
              </a:solidFill>
              <a:effectLst/>
              <a:latin typeface="NikoshBAN" pitchFamily="2" charset="0"/>
              <a:cs typeface="NikoshBAN" pitchFamily="2" charset="0"/>
            </a:endParaRPr>
          </a:p>
        </p:txBody>
      </p:sp>
    </p:spTree>
    <p:extLst>
      <p:ext uri="{BB962C8B-B14F-4D97-AF65-F5344CB8AC3E}">
        <p14:creationId xmlns:p14="http://schemas.microsoft.com/office/powerpoint/2010/main" val="115350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9384"/>
            <a:ext cx="9144000" cy="6463308"/>
          </a:xfrm>
          <a:prstGeom prst="rect">
            <a:avLst/>
          </a:prstGeom>
        </p:spPr>
        <p:txBody>
          <a:bodyPr wrap="square">
            <a:spAutoFit/>
          </a:bodyPr>
          <a:lstStyle/>
          <a:p>
            <a:r>
              <a:rPr lang="bn-IN" sz="5400" b="1" dirty="0">
                <a:solidFill>
                  <a:srgbClr val="C00000"/>
                </a:solidFill>
                <a:latin typeface="NikoshBAN" pitchFamily="2" charset="0"/>
                <a:cs typeface="NikoshBAN" pitchFamily="2" charset="0"/>
              </a:rPr>
              <a:t>উচ্চ রক্তচাপের কারণ</a:t>
            </a:r>
          </a:p>
          <a:p>
            <a:r>
              <a:rPr lang="bn-IN" sz="4000" dirty="0">
                <a:latin typeface="NikoshBAN" pitchFamily="2" charset="0"/>
                <a:cs typeface="NikoshBAN" pitchFamily="2" charset="0"/>
              </a:rPr>
              <a:t>সাধারনভাবে নিম্নলিখিত কারনে উচ্চ রক্তচাপ হয়ে থাকেঃ</a:t>
            </a:r>
          </a:p>
          <a:p>
            <a:pPr marL="571500" indent="-571500">
              <a:buFont typeface="Wingdings" pitchFamily="2" charset="2"/>
              <a:buChar char="q"/>
            </a:pPr>
            <a:r>
              <a:rPr lang="bn-IN" sz="4000" dirty="0">
                <a:solidFill>
                  <a:srgbClr val="00B050"/>
                </a:solidFill>
                <a:latin typeface="NikoshBAN" pitchFamily="2" charset="0"/>
                <a:cs typeface="NikoshBAN" pitchFamily="2" charset="0"/>
              </a:rPr>
              <a:t>অতিরিক্ত কাজের চাপ</a:t>
            </a:r>
          </a:p>
          <a:p>
            <a:pPr marL="571500" indent="-571500">
              <a:buFont typeface="Wingdings" pitchFamily="2" charset="2"/>
              <a:buChar char="q"/>
            </a:pPr>
            <a:r>
              <a:rPr lang="bn-IN" sz="4000" dirty="0">
                <a:solidFill>
                  <a:srgbClr val="00B0F0"/>
                </a:solidFill>
                <a:latin typeface="NikoshBAN" pitchFamily="2" charset="0"/>
                <a:cs typeface="NikoshBAN" pitchFamily="2" charset="0"/>
              </a:rPr>
              <a:t>অতিরিক্ত মদ্যপান</a:t>
            </a:r>
          </a:p>
          <a:p>
            <a:pPr marL="571500" indent="-571500">
              <a:buFont typeface="Wingdings" pitchFamily="2" charset="2"/>
              <a:buChar char="q"/>
            </a:pPr>
            <a:r>
              <a:rPr lang="bn-IN" sz="4000" dirty="0">
                <a:solidFill>
                  <a:srgbClr val="002060"/>
                </a:solidFill>
                <a:latin typeface="NikoshBAN" pitchFamily="2" charset="0"/>
                <a:cs typeface="NikoshBAN" pitchFamily="2" charset="0"/>
              </a:rPr>
              <a:t>উচ্চমাত্রার লবণের ব্যবহারের</a:t>
            </a:r>
          </a:p>
          <a:p>
            <a:pPr marL="571500" indent="-571500">
              <a:buFont typeface="Wingdings" pitchFamily="2" charset="2"/>
              <a:buChar char="q"/>
            </a:pPr>
            <a:r>
              <a:rPr lang="bn-IN" sz="4000" dirty="0">
                <a:solidFill>
                  <a:srgbClr val="7030A0"/>
                </a:solidFill>
                <a:latin typeface="NikoshBAN" pitchFamily="2" charset="0"/>
                <a:cs typeface="NikoshBAN" pitchFamily="2" charset="0"/>
              </a:rPr>
              <a:t>মেদ</a:t>
            </a:r>
          </a:p>
          <a:p>
            <a:pPr marL="571500" indent="-571500">
              <a:buFont typeface="Wingdings" pitchFamily="2" charset="2"/>
              <a:buChar char="q"/>
            </a:pPr>
            <a:r>
              <a:rPr lang="bn-IN" sz="4000" dirty="0">
                <a:solidFill>
                  <a:srgbClr val="FF0000"/>
                </a:solidFill>
                <a:latin typeface="NikoshBAN" pitchFamily="2" charset="0"/>
                <a:cs typeface="NikoshBAN" pitchFamily="2" charset="0"/>
              </a:rPr>
              <a:t>পরিবারের আকার বড় হওয়া</a:t>
            </a:r>
          </a:p>
          <a:p>
            <a:pPr marL="571500" indent="-571500">
              <a:buFont typeface="Wingdings" pitchFamily="2" charset="2"/>
              <a:buChar char="q"/>
            </a:pPr>
            <a:r>
              <a:rPr lang="bn-IN" sz="4000" dirty="0">
                <a:solidFill>
                  <a:srgbClr val="002060"/>
                </a:solidFill>
                <a:latin typeface="NikoshBAN" pitchFamily="2" charset="0"/>
                <a:cs typeface="NikoshBAN" pitchFamily="2" charset="0"/>
              </a:rPr>
              <a:t>বেশী আওয়াজ</a:t>
            </a:r>
          </a:p>
          <a:p>
            <a:pPr marL="571500" indent="-571500">
              <a:buFont typeface="Wingdings" pitchFamily="2" charset="2"/>
              <a:buChar char="q"/>
            </a:pPr>
            <a:r>
              <a:rPr lang="bn-IN" sz="4000" dirty="0">
                <a:solidFill>
                  <a:srgbClr val="0070C0"/>
                </a:solidFill>
                <a:latin typeface="NikoshBAN" pitchFamily="2" charset="0"/>
                <a:cs typeface="NikoshBAN" pitchFamily="2" charset="0"/>
              </a:rPr>
              <a:t>ঘিঞ্জি পরিবেশ</a:t>
            </a:r>
          </a:p>
          <a:p>
            <a:pPr marL="571500" indent="-571500">
              <a:buFont typeface="Wingdings" pitchFamily="2" charset="2"/>
              <a:buChar char="q"/>
            </a:pPr>
            <a:r>
              <a:rPr lang="bn-IN" sz="4000" dirty="0">
                <a:solidFill>
                  <a:srgbClr val="C00000"/>
                </a:solidFill>
                <a:latin typeface="NikoshBAN" pitchFamily="2" charset="0"/>
                <a:cs typeface="NikoshBAN" pitchFamily="2" charset="0"/>
              </a:rPr>
              <a:t>গর্ভধারণের কারণে</a:t>
            </a:r>
            <a:endParaRPr lang="bn-IN" sz="4000" dirty="0">
              <a:solidFill>
                <a:srgbClr val="C00000"/>
              </a:solidFill>
              <a:effectLst/>
              <a:latin typeface="NikoshBAN" pitchFamily="2" charset="0"/>
              <a:cs typeface="NikoshBAN" pitchFamily="2" charset="0"/>
            </a:endParaRPr>
          </a:p>
        </p:txBody>
      </p:sp>
    </p:spTree>
    <p:extLst>
      <p:ext uri="{BB962C8B-B14F-4D97-AF65-F5344CB8AC3E}">
        <p14:creationId xmlns:p14="http://schemas.microsoft.com/office/powerpoint/2010/main" val="176030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52400"/>
            <a:ext cx="8763000" cy="6705600"/>
          </a:xfrm>
          <a:prstGeom prst="rect">
            <a:avLst/>
          </a:prstGeom>
        </p:spPr>
      </p:pic>
    </p:spTree>
    <p:extLst>
      <p:ext uri="{BB962C8B-B14F-4D97-AF65-F5344CB8AC3E}">
        <p14:creationId xmlns:p14="http://schemas.microsoft.com/office/powerpoint/2010/main" val="4266075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6498"/>
            <a:ext cx="9144000" cy="6494085"/>
          </a:xfrm>
          <a:prstGeom prst="rect">
            <a:avLst/>
          </a:prstGeom>
        </p:spPr>
        <p:txBody>
          <a:bodyPr wrap="square">
            <a:spAutoFit/>
          </a:bodyPr>
          <a:lstStyle/>
          <a:p>
            <a:r>
              <a:rPr lang="bn-IN" sz="4800" b="1" dirty="0">
                <a:solidFill>
                  <a:srgbClr val="C00000"/>
                </a:solidFill>
                <a:latin typeface="NikoshBAN" pitchFamily="2" charset="0"/>
                <a:cs typeface="NikoshBAN" pitchFamily="2" charset="0"/>
              </a:rPr>
              <a:t>উচ্চ রক্তচাপে আক্রান্ত রোগীর জীবনযাত্রা বা </a:t>
            </a:r>
            <a:r>
              <a:rPr lang="bn-IN" sz="4800" b="1" dirty="0" smtClean="0">
                <a:solidFill>
                  <a:srgbClr val="C00000"/>
                </a:solidFill>
                <a:latin typeface="NikoshBAN" pitchFamily="2" charset="0"/>
                <a:cs typeface="NikoshBAN" pitchFamily="2" charset="0"/>
              </a:rPr>
              <a:t>লাইফস্টাইলঃ</a:t>
            </a:r>
            <a:endParaRPr lang="bn-IN" sz="4800" dirty="0">
              <a:solidFill>
                <a:srgbClr val="C00000"/>
              </a:solidFill>
              <a:latin typeface="NikoshBAN" pitchFamily="2" charset="0"/>
              <a:cs typeface="NikoshBAN" pitchFamily="2" charset="0"/>
            </a:endParaRPr>
          </a:p>
          <a:p>
            <a:r>
              <a:rPr lang="bn-IN" sz="3200" dirty="0">
                <a:latin typeface="NikoshBAN" pitchFamily="2" charset="0"/>
                <a:cs typeface="NikoshBAN" pitchFamily="2" charset="0"/>
              </a:rPr>
              <a:t>উচ্চ রক্তচাপ নিয়ন্ত্রণের জন্য অবশ্যই জীবনযাত্রা বা লাইফস্টাইলে কিছু পরিবর্তন করতে হবে। শুধুমাত্র চিকিৎসকের পরামর্শ অনুযায়ী ওষুধ গ্রহণই এর চিকিৎসার জন্য যথেষ্ট নয়, ওষুধ গ্রহণের পাশাপাশি আরও কিছু বিষয় গুরুত্ব সহকারে বিবেচনা করতে হবে। যেমনঃ</a:t>
            </a:r>
          </a:p>
          <a:p>
            <a:pPr marL="457200" indent="-457200">
              <a:buFont typeface="Wingdings" pitchFamily="2" charset="2"/>
              <a:buChar char="v"/>
            </a:pPr>
            <a:r>
              <a:rPr lang="bn-IN" sz="3200" dirty="0">
                <a:solidFill>
                  <a:srgbClr val="00B0F0"/>
                </a:solidFill>
                <a:latin typeface="NikoshBAN" pitchFamily="2" charset="0"/>
                <a:cs typeface="NikoshBAN" pitchFamily="2" charset="0"/>
              </a:rPr>
              <a:t>খাদ্যাভ্যাস পরিবর্তন</a:t>
            </a:r>
          </a:p>
          <a:p>
            <a:pPr marL="457200" indent="-457200">
              <a:buFont typeface="Wingdings" pitchFamily="2" charset="2"/>
              <a:buChar char="v"/>
            </a:pPr>
            <a:r>
              <a:rPr lang="bn-IN" sz="3200" dirty="0">
                <a:solidFill>
                  <a:srgbClr val="FF0000"/>
                </a:solidFill>
                <a:latin typeface="NikoshBAN" pitchFamily="2" charset="0"/>
                <a:cs typeface="NikoshBAN" pitchFamily="2" charset="0"/>
              </a:rPr>
              <a:t>অতিরিক্ত ওজন নিয়ন্ত্রণ করতে হবে</a:t>
            </a:r>
          </a:p>
          <a:p>
            <a:pPr marL="457200" indent="-457200">
              <a:buFont typeface="Wingdings" pitchFamily="2" charset="2"/>
              <a:buChar char="v"/>
            </a:pPr>
            <a:r>
              <a:rPr lang="bn-IN" sz="3200" dirty="0">
                <a:solidFill>
                  <a:srgbClr val="7030A0"/>
                </a:solidFill>
                <a:latin typeface="NikoshBAN" pitchFamily="2" charset="0"/>
                <a:cs typeface="NikoshBAN" pitchFamily="2" charset="0"/>
              </a:rPr>
              <a:t>নিয়মিত ব্যায়াম করা</a:t>
            </a:r>
          </a:p>
          <a:p>
            <a:pPr marL="457200" indent="-457200">
              <a:buFont typeface="Wingdings" pitchFamily="2" charset="2"/>
              <a:buChar char="v"/>
            </a:pPr>
            <a:r>
              <a:rPr lang="bn-IN" sz="3200" dirty="0">
                <a:solidFill>
                  <a:srgbClr val="00B050"/>
                </a:solidFill>
                <a:latin typeface="NikoshBAN" pitchFamily="2" charset="0"/>
                <a:cs typeface="NikoshBAN" pitchFamily="2" charset="0"/>
              </a:rPr>
              <a:t>রাতে সঠিকভাবে এবং পর্যাপ্ত ঘুম</a:t>
            </a:r>
          </a:p>
          <a:p>
            <a:pPr marL="457200" indent="-457200">
              <a:buFont typeface="Wingdings" pitchFamily="2" charset="2"/>
              <a:buChar char="v"/>
            </a:pPr>
            <a:r>
              <a:rPr lang="bn-IN" sz="3200" dirty="0">
                <a:solidFill>
                  <a:srgbClr val="0070C0"/>
                </a:solidFill>
                <a:latin typeface="NikoshBAN" pitchFamily="2" charset="0"/>
                <a:cs typeface="NikoshBAN" pitchFamily="2" charset="0"/>
              </a:rPr>
              <a:t>ধূমপান থেকে বিরত থাকতে হবে</a:t>
            </a:r>
          </a:p>
          <a:p>
            <a:pPr marL="457200" indent="-457200">
              <a:buFont typeface="Wingdings" pitchFamily="2" charset="2"/>
              <a:buChar char="v"/>
            </a:pPr>
            <a:r>
              <a:rPr lang="bn-IN" sz="3200" dirty="0">
                <a:solidFill>
                  <a:srgbClr val="C00000"/>
                </a:solidFill>
                <a:latin typeface="NikoshBAN" pitchFamily="2" charset="0"/>
                <a:cs typeface="NikoshBAN" pitchFamily="2" charset="0"/>
              </a:rPr>
              <a:t>অতিরিক্ত মানসিক দুশ্চিন্তা না করা</a:t>
            </a:r>
            <a:endParaRPr lang="bn-IN" sz="3200" dirty="0">
              <a:solidFill>
                <a:srgbClr val="C00000"/>
              </a:solidFill>
              <a:effectLst/>
              <a:latin typeface="NikoshBAN" pitchFamily="2" charset="0"/>
              <a:cs typeface="NikoshBAN" pitchFamily="2" charset="0"/>
            </a:endParaRPr>
          </a:p>
        </p:txBody>
      </p:sp>
    </p:spTree>
    <p:extLst>
      <p:ext uri="{BB962C8B-B14F-4D97-AF65-F5344CB8AC3E}">
        <p14:creationId xmlns:p14="http://schemas.microsoft.com/office/powerpoint/2010/main" val="404136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2819400" y="228600"/>
            <a:ext cx="3276600" cy="1524000"/>
          </a:xfrm>
          <a:prstGeom prst="bevel">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solidFill>
                  <a:srgbClr val="7030A0"/>
                </a:solidFill>
                <a:latin typeface="NikoshBAN" pitchFamily="2" charset="0"/>
                <a:cs typeface="NikoshBAN" pitchFamily="2" charset="0"/>
              </a:rPr>
              <a:t>দলগত কাজ</a:t>
            </a:r>
            <a:endParaRPr lang="en-US" sz="5400" b="1" dirty="0">
              <a:solidFill>
                <a:srgbClr val="7030A0"/>
              </a:solidFill>
              <a:latin typeface="NikoshBAN" pitchFamily="2" charset="0"/>
              <a:cs typeface="NikoshBAN" pitchFamily="2" charset="0"/>
            </a:endParaRPr>
          </a:p>
        </p:txBody>
      </p:sp>
      <p:sp>
        <p:nvSpPr>
          <p:cNvPr id="3" name="Horizontal Scroll 2"/>
          <p:cNvSpPr/>
          <p:nvPr/>
        </p:nvSpPr>
        <p:spPr>
          <a:xfrm>
            <a:off x="381000" y="1981200"/>
            <a:ext cx="8610600" cy="3200400"/>
          </a:xfrm>
          <a:prstGeom prst="horizont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itchFamily="2" charset="2"/>
              <a:buChar char="Ø"/>
            </a:pPr>
            <a:r>
              <a:rPr lang="bn-IN" sz="4800" dirty="0" smtClean="0">
                <a:solidFill>
                  <a:srgbClr val="7030A0"/>
                </a:solidFill>
                <a:latin typeface="NikoshBAN" pitchFamily="2" charset="0"/>
                <a:cs typeface="NikoshBAN" pitchFamily="2" charset="0"/>
              </a:rPr>
              <a:t>উচ্চ রক্তচাপের ৫টি কারণ লেখ। </a:t>
            </a:r>
          </a:p>
          <a:p>
            <a:pPr marL="285750" indent="-285750" algn="ctr">
              <a:buFont typeface="Wingdings" pitchFamily="2" charset="2"/>
              <a:buChar char="Ø"/>
            </a:pPr>
            <a:r>
              <a:rPr lang="bn-IN" sz="4800" dirty="0" smtClean="0">
                <a:solidFill>
                  <a:srgbClr val="00B050"/>
                </a:solidFill>
                <a:latin typeface="NikoshBAN" pitchFamily="2" charset="0"/>
                <a:cs typeface="NikoshBAN" pitchFamily="2" charset="0"/>
              </a:rPr>
              <a:t>উচ্চ রক্তচাপ নিয়ন্ত্রনের ৫টি উপায় লেখ। </a:t>
            </a:r>
            <a:endParaRPr lang="en-US" sz="4800" dirty="0">
              <a:solidFill>
                <a:srgbClr val="00B050"/>
              </a:solidFill>
              <a:latin typeface="NikoshBAN" pitchFamily="2" charset="0"/>
              <a:cs typeface="NikoshBAN" pitchFamily="2" charset="0"/>
            </a:endParaRPr>
          </a:p>
        </p:txBody>
      </p:sp>
    </p:spTree>
    <p:extLst>
      <p:ext uri="{BB962C8B-B14F-4D97-AF65-F5344CB8AC3E}">
        <p14:creationId xmlns:p14="http://schemas.microsoft.com/office/powerpoint/2010/main" val="3302657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25919" cy="6629401"/>
          </a:xfrm>
          <a:prstGeom prst="rect">
            <a:avLst/>
          </a:prstGeom>
          <a:ln w="190500" cap="sq">
            <a:solidFill>
              <a:srgbClr val="7030A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6781800" y="1143000"/>
            <a:ext cx="2344119" cy="707886"/>
          </a:xfrm>
          <a:prstGeom prst="rect">
            <a:avLst/>
          </a:prstGeom>
          <a:noFill/>
        </p:spPr>
        <p:txBody>
          <a:bodyPr wrap="square" rtlCol="0">
            <a:spAutoFit/>
          </a:bodyPr>
          <a:lstStyle/>
          <a:p>
            <a:r>
              <a:rPr lang="bn-IN" sz="4000" b="1" dirty="0">
                <a:solidFill>
                  <a:srgbClr val="00B050"/>
                </a:solidFill>
                <a:latin typeface="NikoshBAN" pitchFamily="2" charset="0"/>
                <a:cs typeface="NikoshBAN" pitchFamily="2" charset="0"/>
              </a:rPr>
              <a:t>কোলেস্টেরল</a:t>
            </a:r>
            <a:endParaRPr lang="en-US" sz="4000" dirty="0">
              <a:solidFill>
                <a:srgbClr val="00B050"/>
              </a:solidFill>
              <a:latin typeface="NikoshBAN" pitchFamily="2" charset="0"/>
              <a:cs typeface="NikoshBAN" pitchFamily="2" charset="0"/>
            </a:endParaRPr>
          </a:p>
        </p:txBody>
      </p:sp>
      <p:sp>
        <p:nvSpPr>
          <p:cNvPr id="6" name="Bent Arrow 5"/>
          <p:cNvSpPr/>
          <p:nvPr/>
        </p:nvSpPr>
        <p:spPr>
          <a:xfrm>
            <a:off x="3124200" y="1295400"/>
            <a:ext cx="4038600" cy="13716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1079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repeatCount="2000" fill="hold" grpId="0" nodeType="clickEffect">
                                  <p:stCondLst>
                                    <p:cond delay="0"/>
                                  </p:stCondLst>
                                  <p:childTnLst>
                                    <p:animMotion origin="layout" path="M -0.20833 0.16648 L -0.20833 0.0437 C -0.20833 -0.01109 -0.08229 -0.07768 0.02083 -0.07768 L 0.25 -0.07768 " pathEditMode="relative" rAng="0" ptsTypes="FfFF">
                                      <p:cBhvr>
                                        <p:cTn id="6" dur="5000" fill="hold"/>
                                        <p:tgtEl>
                                          <p:spTgt spid="6"/>
                                        </p:tgtEl>
                                        <p:attrNameLst>
                                          <p:attrName>ppt_x</p:attrName>
                                          <p:attrName>ppt_y</p:attrName>
                                        </p:attrNameLst>
                                      </p:cBhvr>
                                      <p:rCtr x="22917" y="-12208"/>
                                    </p:animMotion>
                                  </p:childTnLst>
                                  <p:subTnLst>
                                    <p:set>
                                      <p:cBhvr override="childStyle">
                                        <p:cTn dur="1" fill="hold" display="0" masterRel="nextClick" afterEffect="1"/>
                                        <p:tgtEl>
                                          <p:spTgt spid="6"/>
                                        </p:tgtEl>
                                        <p:attrNameLst>
                                          <p:attrName>style.visibility</p:attrName>
                                        </p:attrNameLst>
                                      </p:cBhvr>
                                      <p:to>
                                        <p:strVal val="hidden"/>
                                      </p:to>
                                    </p:se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2" cstate="print"/>
          <a:stretch>
            <a:fillRect/>
          </a:stretch>
        </p:blipFill>
        <p:spPr>
          <a:xfrm>
            <a:off x="-22556" y="152400"/>
            <a:ext cx="9135028" cy="6230978"/>
          </a:xfrm>
          <a:prstGeom prst="rect">
            <a:avLst/>
          </a:prstGeom>
        </p:spPr>
      </p:pic>
      <p:sp>
        <p:nvSpPr>
          <p:cNvPr id="5" name="TextBox 4"/>
          <p:cNvSpPr txBox="1"/>
          <p:nvPr/>
        </p:nvSpPr>
        <p:spPr>
          <a:xfrm rot="249277">
            <a:off x="824947" y="1364168"/>
            <a:ext cx="3747602" cy="2694620"/>
          </a:xfrm>
          <a:prstGeom prst="rect">
            <a:avLst/>
          </a:prstGeom>
          <a:noFill/>
        </p:spPr>
        <p:txBody>
          <a:bodyPr wrap="none" rtlCol="0">
            <a:prstTxWarp prst="textWave2">
              <a:avLst>
                <a:gd name="adj1" fmla="val 12500"/>
                <a:gd name="adj2" fmla="val -3880"/>
              </a:avLst>
            </a:prstTxWarp>
            <a:spAutoFit/>
          </a:bodyPr>
          <a:lstStyle/>
          <a:p>
            <a:pPr algn="ctr"/>
            <a:r>
              <a:rPr lang="bn-IN" sz="2800" dirty="0" smtClean="0">
                <a:latin typeface="NikoshBAN" pitchFamily="2" charset="0"/>
                <a:cs typeface="NikoshBAN" pitchFamily="2" charset="0"/>
              </a:rPr>
              <a:t>খান ইমামুল ইসলাম</a:t>
            </a:r>
          </a:p>
          <a:p>
            <a:pPr algn="ctr"/>
            <a:r>
              <a:rPr lang="bn-IN" sz="2800" dirty="0" smtClean="0">
                <a:latin typeface="NikoshBAN" pitchFamily="2" charset="0"/>
                <a:cs typeface="NikoshBAN" pitchFamily="2" charset="0"/>
              </a:rPr>
              <a:t>সহকারী শিক্ষক</a:t>
            </a:r>
          </a:p>
          <a:p>
            <a:pPr algn="ctr"/>
            <a:r>
              <a:rPr lang="bn-IN" sz="2800" dirty="0" smtClean="0">
                <a:latin typeface="NikoshBAN" pitchFamily="2" charset="0"/>
                <a:cs typeface="NikoshBAN" pitchFamily="2" charset="0"/>
              </a:rPr>
              <a:t>গোহালা টি,সি,এ,এল উচ্চ বিঃ </a:t>
            </a:r>
          </a:p>
          <a:p>
            <a:pPr algn="ctr"/>
            <a:r>
              <a:rPr lang="bn-IN" sz="2800" dirty="0" smtClean="0">
                <a:latin typeface="NikoshBAN" pitchFamily="2" charset="0"/>
                <a:cs typeface="NikoshBAN" pitchFamily="2" charset="0"/>
              </a:rPr>
              <a:t>মুকসুদপুর ,গোপালগঞ্জ </a:t>
            </a:r>
          </a:p>
          <a:p>
            <a:pPr algn="ctr"/>
            <a:r>
              <a:rPr lang="bn-IN" sz="2800" dirty="0" smtClean="0">
                <a:latin typeface="NikoshBAN" pitchFamily="2" charset="0"/>
                <a:cs typeface="NikoshBAN" pitchFamily="2" charset="0"/>
              </a:rPr>
              <a:t>মোবাইলঃ ০১৭১১২২২৯৩৪  </a:t>
            </a:r>
          </a:p>
          <a:p>
            <a:pPr algn="ctr"/>
            <a:r>
              <a:rPr lang="bn-IN" sz="2800" dirty="0" smtClean="0">
                <a:latin typeface="NikoshBAN" pitchFamily="2" charset="0"/>
                <a:cs typeface="NikoshBAN" pitchFamily="2" charset="0"/>
              </a:rPr>
              <a:t>  </a:t>
            </a:r>
            <a:endParaRPr lang="en-US" sz="2800" dirty="0"/>
          </a:p>
        </p:txBody>
      </p:sp>
      <p:sp>
        <p:nvSpPr>
          <p:cNvPr id="8" name="TextBox 7"/>
          <p:cNvSpPr txBox="1"/>
          <p:nvPr/>
        </p:nvSpPr>
        <p:spPr>
          <a:xfrm rot="21438531">
            <a:off x="5105400" y="2820910"/>
            <a:ext cx="3352800" cy="1815882"/>
          </a:xfrm>
          <a:prstGeom prst="rect">
            <a:avLst/>
          </a:prstGeom>
          <a:noFill/>
        </p:spPr>
        <p:txBody>
          <a:bodyPr wrap="square" rtlCol="0">
            <a:prstTxWarp prst="textWave1">
              <a:avLst/>
            </a:prstTxWarp>
            <a:spAutoFit/>
          </a:bodyPr>
          <a:lstStyle/>
          <a:p>
            <a:r>
              <a:rPr lang="en-US" sz="2800" b="1" dirty="0" smtClean="0">
                <a:solidFill>
                  <a:srgbClr val="FF0000"/>
                </a:solidFill>
                <a:latin typeface="NikoshBAN" pitchFamily="2" charset="0"/>
                <a:cs typeface="NikoshBAN" pitchFamily="2" charset="0"/>
              </a:rPr>
              <a:t> </a:t>
            </a:r>
            <a:r>
              <a:rPr lang="bn-BD" sz="2800" b="1" dirty="0" smtClean="0">
                <a:solidFill>
                  <a:srgbClr val="FF0000"/>
                </a:solidFill>
                <a:latin typeface="NikoshBAN" pitchFamily="2" charset="0"/>
                <a:cs typeface="NikoshBAN" pitchFamily="2" charset="0"/>
              </a:rPr>
              <a:t>         </a:t>
            </a:r>
            <a:r>
              <a:rPr lang="en-US" sz="2800" b="1" dirty="0" err="1" smtClean="0">
                <a:solidFill>
                  <a:srgbClr val="FF0000"/>
                </a:solidFill>
                <a:latin typeface="NikoshBAN" pitchFamily="2" charset="0"/>
                <a:cs typeface="NikoshBAN" pitchFamily="2" charset="0"/>
              </a:rPr>
              <a:t>বিজ্ঞান</a:t>
            </a:r>
            <a:r>
              <a:rPr lang="en-US" sz="2800" b="1" dirty="0" smtClean="0">
                <a:solidFill>
                  <a:srgbClr val="FF0000"/>
                </a:solidFill>
                <a:latin typeface="NikoshBAN" pitchFamily="2" charset="0"/>
                <a:cs typeface="NikoshBAN" pitchFamily="2" charset="0"/>
              </a:rPr>
              <a:t> </a:t>
            </a:r>
            <a:endParaRPr lang="bn-BD" sz="2800" b="1" dirty="0" smtClean="0">
              <a:solidFill>
                <a:srgbClr val="FF0000"/>
              </a:solidFill>
              <a:latin typeface="NikoshBAN" pitchFamily="2" charset="0"/>
              <a:cs typeface="NikoshBAN" pitchFamily="2" charset="0"/>
            </a:endParaRPr>
          </a:p>
          <a:p>
            <a:r>
              <a:rPr lang="bn-BD" sz="2800" b="1" dirty="0" smtClean="0">
                <a:solidFill>
                  <a:srgbClr val="FF0000"/>
                </a:solidFill>
                <a:latin typeface="NikoshBAN" pitchFamily="2" charset="0"/>
                <a:cs typeface="NikoshBAN" pitchFamily="2" charset="0"/>
              </a:rPr>
              <a:t>       </a:t>
            </a:r>
            <a:r>
              <a:rPr lang="bn-BD" sz="2800" b="1" dirty="0" smtClean="0">
                <a:solidFill>
                  <a:srgbClr val="FF0000"/>
                </a:solidFill>
                <a:latin typeface="NikoshBAN" pitchFamily="2" charset="0"/>
                <a:cs typeface="NikoshBAN" pitchFamily="2" charset="0"/>
              </a:rPr>
              <a:t> </a:t>
            </a:r>
            <a:r>
              <a:rPr lang="bn-IN" sz="2800" b="1" dirty="0" smtClean="0">
                <a:solidFill>
                  <a:srgbClr val="FF0000"/>
                </a:solidFill>
                <a:latin typeface="NikoshBAN" pitchFamily="2" charset="0"/>
                <a:cs typeface="NikoshBAN" pitchFamily="2" charset="0"/>
              </a:rPr>
              <a:t>নবম </a:t>
            </a:r>
            <a:r>
              <a:rPr lang="en-US" sz="2800" b="1" dirty="0" smtClean="0">
                <a:solidFill>
                  <a:srgbClr val="FF0000"/>
                </a:solidFill>
                <a:latin typeface="NikoshBAN" pitchFamily="2" charset="0"/>
                <a:cs typeface="NikoshBAN" pitchFamily="2" charset="0"/>
              </a:rPr>
              <a:t> </a:t>
            </a:r>
            <a:r>
              <a:rPr lang="en-US" sz="2800" b="1" dirty="0" err="1" smtClean="0">
                <a:solidFill>
                  <a:srgbClr val="FF0000"/>
                </a:solidFill>
                <a:latin typeface="NikoshBAN" pitchFamily="2" charset="0"/>
                <a:cs typeface="NikoshBAN" pitchFamily="2" charset="0"/>
              </a:rPr>
              <a:t>শ্রেণি</a:t>
            </a:r>
            <a:r>
              <a:rPr lang="en-US" sz="2800" b="1" dirty="0" smtClean="0">
                <a:solidFill>
                  <a:srgbClr val="FF0000"/>
                </a:solidFill>
                <a:latin typeface="NikoshBAN" pitchFamily="2" charset="0"/>
                <a:cs typeface="NikoshBAN" pitchFamily="2" charset="0"/>
              </a:rPr>
              <a:t>                  </a:t>
            </a:r>
            <a:endParaRPr lang="bn-BD" sz="2800" b="1" dirty="0" smtClean="0">
              <a:solidFill>
                <a:srgbClr val="FF0000"/>
              </a:solidFill>
              <a:latin typeface="NikoshBAN" pitchFamily="2" charset="0"/>
              <a:cs typeface="NikoshBAN" pitchFamily="2" charset="0"/>
            </a:endParaRPr>
          </a:p>
          <a:p>
            <a:r>
              <a:rPr lang="en-US" sz="2800" b="1" dirty="0" smtClean="0">
                <a:solidFill>
                  <a:srgbClr val="FF0000"/>
                </a:solidFill>
                <a:latin typeface="NikoshBAN" pitchFamily="2" charset="0"/>
                <a:cs typeface="NikoshBAN" pitchFamily="2" charset="0"/>
              </a:rPr>
              <a:t> </a:t>
            </a:r>
            <a:r>
              <a:rPr lang="bn-BD" sz="2800" b="1" dirty="0" smtClean="0">
                <a:solidFill>
                  <a:srgbClr val="FF0000"/>
                </a:solidFill>
                <a:latin typeface="NikoshBAN" pitchFamily="2" charset="0"/>
                <a:cs typeface="NikoshBAN" pitchFamily="2" charset="0"/>
              </a:rPr>
              <a:t>     </a:t>
            </a:r>
            <a:r>
              <a:rPr lang="bn-IN" sz="2800" b="1" dirty="0" smtClean="0">
                <a:solidFill>
                  <a:srgbClr val="FF0000"/>
                </a:solidFill>
                <a:latin typeface="NikoshBAN" pitchFamily="2" charset="0"/>
                <a:cs typeface="NikoshBAN" pitchFamily="2" charset="0"/>
              </a:rPr>
              <a:t>৩য় </a:t>
            </a:r>
            <a:r>
              <a:rPr lang="bn-BD" sz="2800" b="1" dirty="0" smtClean="0">
                <a:solidFill>
                  <a:srgbClr val="FF0000"/>
                </a:solidFill>
                <a:latin typeface="NikoshBAN" pitchFamily="2" charset="0"/>
                <a:cs typeface="NikoshBAN" pitchFamily="2" charset="0"/>
              </a:rPr>
              <a:t> </a:t>
            </a:r>
            <a:r>
              <a:rPr lang="en-US" sz="2800" b="1" dirty="0" err="1" smtClean="0">
                <a:solidFill>
                  <a:srgbClr val="FF0000"/>
                </a:solidFill>
                <a:latin typeface="NikoshBAN" pitchFamily="2" charset="0"/>
                <a:cs typeface="NikoshBAN" pitchFamily="2" charset="0"/>
              </a:rPr>
              <a:t>অধ্যায়</a:t>
            </a:r>
            <a:r>
              <a:rPr lang="en-US" sz="2800" b="1" dirty="0" smtClean="0">
                <a:solidFill>
                  <a:srgbClr val="FF0000"/>
                </a:solidFill>
                <a:latin typeface="NikoshBAN" pitchFamily="2" charset="0"/>
                <a:cs typeface="NikoshBAN" pitchFamily="2" charset="0"/>
              </a:rPr>
              <a:t> </a:t>
            </a:r>
            <a:endParaRPr lang="bn-BD" sz="2800" b="1" dirty="0" smtClean="0">
              <a:solidFill>
                <a:srgbClr val="FF0000"/>
              </a:solidFill>
              <a:latin typeface="NikoshBAN" pitchFamily="2" charset="0"/>
              <a:cs typeface="NikoshBAN" pitchFamily="2" charset="0"/>
            </a:endParaRPr>
          </a:p>
          <a:p>
            <a:r>
              <a:rPr lang="bn-IN" sz="2800" b="1" dirty="0" smtClean="0">
                <a:solidFill>
                  <a:srgbClr val="FF0000"/>
                </a:solidFill>
                <a:latin typeface="NikoshBAN" pitchFamily="2" charset="0"/>
                <a:cs typeface="NikoshBAN" pitchFamily="2" charset="0"/>
              </a:rPr>
              <a:t>     হৃদযন্ত্রের কথা</a:t>
            </a:r>
            <a:r>
              <a:rPr lang="bn-IN" sz="2800" dirty="0" smtClean="0">
                <a:latin typeface="NikoshBAN" pitchFamily="2" charset="0"/>
                <a:cs typeface="NikoshBAN" pitchFamily="2" charset="0"/>
              </a:rPr>
              <a:t>। </a:t>
            </a:r>
            <a:endParaRPr lang="en-US" sz="2800" dirty="0" smtClean="0">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carton.png"/>
          <p:cNvPicPr>
            <a:picLocks noChangeAspect="1"/>
          </p:cNvPicPr>
          <p:nvPr/>
        </p:nvPicPr>
        <p:blipFill>
          <a:blip r:embed="rId3" cstate="print"/>
          <a:stretch>
            <a:fillRect/>
          </a:stretch>
        </p:blipFill>
        <p:spPr>
          <a:xfrm>
            <a:off x="6132077" y="1231954"/>
            <a:ext cx="1811116" cy="1781344"/>
          </a:xfrm>
          <a:prstGeom prst="rect">
            <a:avLst/>
          </a:prstGeom>
          <a:scene3d>
            <a:camera prst="perspectiveRelaxedModerately"/>
            <a:lightRig rig="threePt" dir="t"/>
          </a:scene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90" y="243070"/>
            <a:ext cx="4343400" cy="21145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5029200" y="762000"/>
            <a:ext cx="3962400" cy="1015663"/>
          </a:xfrm>
          <a:prstGeom prst="rect">
            <a:avLst/>
          </a:prstGeom>
          <a:noFill/>
        </p:spPr>
        <p:txBody>
          <a:bodyPr wrap="square" rtlCol="0">
            <a:spAutoFit/>
          </a:bodyPr>
          <a:lstStyle/>
          <a:p>
            <a:r>
              <a:rPr lang="bn-IN" sz="6000" b="1" dirty="0" smtClean="0">
                <a:latin typeface="NikoshBAN" pitchFamily="2" charset="0"/>
                <a:cs typeface="NikoshBAN" pitchFamily="2" charset="0"/>
              </a:rPr>
              <a:t>   কোলেস্টেরল</a:t>
            </a:r>
            <a:endParaRPr lang="en-US" sz="6000" dirty="0">
              <a:latin typeface="NikoshBAN" pitchFamily="2" charset="0"/>
              <a:cs typeface="NikoshBAN" pitchFamily="2" charset="0"/>
            </a:endParaRPr>
          </a:p>
        </p:txBody>
      </p:sp>
      <p:sp>
        <p:nvSpPr>
          <p:cNvPr id="5" name="Left-Right Arrow 4"/>
          <p:cNvSpPr/>
          <p:nvPr/>
        </p:nvSpPr>
        <p:spPr>
          <a:xfrm>
            <a:off x="3048000" y="1161345"/>
            <a:ext cx="2743200" cy="254169"/>
          </a:xfrm>
          <a:prstGeom prst="lef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43150"/>
            <a:ext cx="8991600" cy="4514850"/>
          </a:xfrm>
          <a:prstGeom prst="rect">
            <a:avLst/>
          </a:prstGeom>
        </p:spPr>
      </p:pic>
    </p:spTree>
    <p:extLst>
      <p:ext uri="{BB962C8B-B14F-4D97-AF65-F5344CB8AC3E}">
        <p14:creationId xmlns:p14="http://schemas.microsoft.com/office/powerpoint/2010/main" val="84104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5000"/>
                                        <p:tgtEl>
                                          <p:spTgt spid="2"/>
                                        </p:tgtEl>
                                      </p:cBhvr>
                                    </p:animEffect>
                                    <p:anim calcmode="lin" valueType="num">
                                      <p:cBhvr>
                                        <p:cTn id="7" dur="5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5000"/>
                                        <p:tgtEl>
                                          <p:spTgt spid="2"/>
                                        </p:tgtEl>
                                        <p:attrNameLst>
                                          <p:attrName>ppt_h</p:attrName>
                                        </p:attrNameLst>
                                      </p:cBhvr>
                                      <p:tavLst>
                                        <p:tav tm="0">
                                          <p:val>
                                            <p:strVal val="ppt_h"/>
                                          </p:val>
                                        </p:tav>
                                        <p:tav tm="100000">
                                          <p:val>
                                            <p:strVal val="ppt_h"/>
                                          </p:val>
                                        </p:tav>
                                      </p:tavLst>
                                    </p:anim>
                                    <p:set>
                                      <p:cBhvr>
                                        <p:cTn id="9" dur="1" fill="hold">
                                          <p:stCondLst>
                                            <p:cond delay="4999"/>
                                          </p:stCondLst>
                                        </p:cTn>
                                        <p:tgtEl>
                                          <p:spTgt spid="2"/>
                                        </p:tgtEl>
                                        <p:attrNameLst>
                                          <p:attrName>style.visibility</p:attrName>
                                        </p:attrNameLst>
                                      </p:cBhvr>
                                      <p:to>
                                        <p:strVal val="hidden"/>
                                      </p:to>
                                    </p:set>
                                  </p:childTnLst>
                                  <p:subTnLs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63" presetClass="path" presetSubtype="0" repeatCount="2000" fill="hold" grpId="0" nodeType="clickEffect">
                                  <p:stCondLst>
                                    <p:cond delay="0"/>
                                  </p:stCondLst>
                                  <p:childTnLst>
                                    <p:animMotion origin="layout" path="M -0.19166 -0.01018 L 0.21667 0.01202 " pathEditMode="relative" rAng="0" ptsTypes="AA">
                                      <p:cBhvr>
                                        <p:cTn id="13" dur="5000" fill="hold"/>
                                        <p:tgtEl>
                                          <p:spTgt spid="5"/>
                                        </p:tgtEl>
                                        <p:attrNameLst>
                                          <p:attrName>ppt_x</p:attrName>
                                          <p:attrName>ppt_y</p:attrName>
                                        </p:attrNameLst>
                                      </p:cBhvr>
                                      <p:rCtr x="20417" y="1110"/>
                                    </p:animMotion>
                                  </p:childTnLst>
                                  <p:subTnLst>
                                    <p:set>
                                      <p:cBhvr override="childStyle">
                                        <p:cTn dur="1" fill="hold" display="0" masterRel="nextClick" afterEffect="1"/>
                                        <p:tgtEl>
                                          <p:spTgt spid="5"/>
                                        </p:tgtEl>
                                        <p:attrNameLst>
                                          <p:attrName>style.visibility</p:attrName>
                                        </p:attrNameLst>
                                      </p:cBhvr>
                                      <p:to>
                                        <p:strVal val="hidden"/>
                                      </p:to>
                                    </p:set>
                                    <p:audio>
                                      <p:cMediaNode vol="90000">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5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audio>
                                      <p:cMediaNode vol="100000">
                                        <p:cTn display="0" masterRel="sameClick">
                                          <p:stCondLst>
                                            <p:cond evt="begin" delay="0">
                                              <p:tn val="1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5118"/>
            <a:ext cx="8382000" cy="3416320"/>
          </a:xfrm>
          <a:prstGeom prst="rect">
            <a:avLst/>
          </a:prstGeom>
        </p:spPr>
        <p:txBody>
          <a:bodyPr wrap="square">
            <a:spAutoFit/>
          </a:bodyPr>
          <a:lstStyle/>
          <a:p>
            <a:r>
              <a:rPr lang="bn-IN" sz="3600" b="1" dirty="0">
                <a:latin typeface="NikoshBAN" pitchFamily="2" charset="0"/>
                <a:cs typeface="NikoshBAN" pitchFamily="2" charset="0"/>
              </a:rPr>
              <a:t>কোলেস্টেরল</a:t>
            </a:r>
            <a:r>
              <a:rPr lang="bn-IN" sz="3600" dirty="0">
                <a:latin typeface="NikoshBAN" pitchFamily="2" charset="0"/>
                <a:cs typeface="NikoshBAN" pitchFamily="2" charset="0"/>
              </a:rPr>
              <a:t> এক ধরনের চর্বিজাতীয়, তৈলাক্ত </a:t>
            </a:r>
            <a:r>
              <a:rPr lang="bn-IN" sz="3600" dirty="0">
                <a:latin typeface="NikoshBAN" pitchFamily="2" charset="0"/>
                <a:cs typeface="NikoshBAN" pitchFamily="2" charset="0"/>
                <a:hlinkClick r:id="rId2" tooltip="স্টেরয়েড"/>
              </a:rPr>
              <a:t>স্টেরয়েড</a:t>
            </a:r>
            <a:r>
              <a:rPr lang="bn-IN" sz="3600" dirty="0">
                <a:latin typeface="NikoshBAN" pitchFamily="2" charset="0"/>
                <a:cs typeface="NikoshBAN" pitchFamily="2" charset="0"/>
              </a:rPr>
              <a:t> যা </a:t>
            </a:r>
            <a:r>
              <a:rPr lang="bn-IN" sz="3600" dirty="0">
                <a:latin typeface="NikoshBAN" pitchFamily="2" charset="0"/>
                <a:cs typeface="NikoshBAN" pitchFamily="2" charset="0"/>
                <a:hlinkClick r:id="rId3" tooltip="কোষের ঝিল্লি (পাতার অস্তিত্ব নেই)"/>
              </a:rPr>
              <a:t>কোষের ঝিল্লি বা (সেল মেমব্রেনে)</a:t>
            </a:r>
            <a:r>
              <a:rPr lang="bn-IN" sz="3600" dirty="0">
                <a:latin typeface="NikoshBAN" pitchFamily="2" charset="0"/>
                <a:cs typeface="NikoshBAN" pitchFamily="2" charset="0"/>
              </a:rPr>
              <a:t>-এ পাওয়া যায় এবং যা সব </a:t>
            </a:r>
            <a:r>
              <a:rPr lang="bn-IN" sz="3600" dirty="0">
                <a:latin typeface="NikoshBAN" pitchFamily="2" charset="0"/>
                <a:cs typeface="NikoshBAN" pitchFamily="2" charset="0"/>
                <a:hlinkClick r:id="rId4" tooltip="প্রাণী"/>
              </a:rPr>
              <a:t>প্রাণীর</a:t>
            </a:r>
            <a:r>
              <a:rPr lang="bn-IN" sz="3600" dirty="0">
                <a:latin typeface="NikoshBAN" pitchFamily="2" charset="0"/>
                <a:cs typeface="NikoshBAN" pitchFamily="2" charset="0"/>
              </a:rPr>
              <a:t> </a:t>
            </a:r>
            <a:r>
              <a:rPr lang="bn-IN" sz="3600" dirty="0">
                <a:latin typeface="NikoshBAN" pitchFamily="2" charset="0"/>
                <a:cs typeface="NikoshBAN" pitchFamily="2" charset="0"/>
                <a:hlinkClick r:id="rId5" tooltip="রক্তেরস (পাতার অস্তিত্ব নেই)"/>
              </a:rPr>
              <a:t>রক্তে</a:t>
            </a:r>
            <a:r>
              <a:rPr lang="bn-IN" sz="3600" dirty="0">
                <a:latin typeface="NikoshBAN" pitchFamily="2" charset="0"/>
                <a:cs typeface="NikoshBAN" pitchFamily="2" charset="0"/>
              </a:rPr>
              <a:t> পরিবাহিত হয়। স্তন্যপায়ী প্রাণীদের সেল মেমব্রেনের এটি একটি অত্যাবশ্যক উপাদান । এই উপাদান </a:t>
            </a:r>
            <a:r>
              <a:rPr lang="bn-IN" sz="3600" dirty="0">
                <a:latin typeface="NikoshBAN" pitchFamily="2" charset="0"/>
                <a:cs typeface="NikoshBAN" pitchFamily="2" charset="0"/>
                <a:hlinkClick r:id="rId6" tooltip="মেমেব্রেনের মধ্য দিয়ে তরল পদার্থের ভেদ্যতা (পাতার অস্তিত্ব নেই)"/>
              </a:rPr>
              <a:t>মেমেব্রেনের মধ্য দিয়ে তরল পদার্থের ভেদ্যতা সচল রাখে</a:t>
            </a:r>
            <a:r>
              <a:rPr lang="bn-IN" sz="3600" dirty="0">
                <a:latin typeface="NikoshBAN" pitchFamily="2" charset="0"/>
                <a:cs typeface="NikoshBAN" pitchFamily="2" charset="0"/>
              </a:rPr>
              <a:t> এবং তার </a:t>
            </a:r>
            <a:r>
              <a:rPr lang="bn-IN" sz="3600" dirty="0">
                <a:latin typeface="NikoshBAN" pitchFamily="2" charset="0"/>
                <a:cs typeface="NikoshBAN" pitchFamily="2" charset="0"/>
                <a:hlinkClick r:id="rId7" tooltip="মেমেব্রেনের তারল্য (পাতার অস্তিত্ব নেই)"/>
              </a:rPr>
              <a:t>তারল্য</a:t>
            </a:r>
            <a:r>
              <a:rPr lang="bn-IN" sz="3600" dirty="0">
                <a:latin typeface="NikoshBAN" pitchFamily="2" charset="0"/>
                <a:cs typeface="NikoshBAN" pitchFamily="2" charset="0"/>
              </a:rPr>
              <a:t> বজায় রাখে </a:t>
            </a:r>
            <a:endParaRPr lang="en-US" sz="3600" dirty="0">
              <a:latin typeface="NikoshBAN" pitchFamily="2" charset="0"/>
              <a:cs typeface="NikoshBAN" pitchFamily="2" charset="0"/>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 y="3521438"/>
            <a:ext cx="6019800" cy="2184037"/>
          </a:xfrm>
          <a:prstGeom prst="rect">
            <a:avLst/>
          </a:prstGeom>
        </p:spPr>
      </p:pic>
      <p:sp>
        <p:nvSpPr>
          <p:cNvPr id="4" name="Rectangle 3"/>
          <p:cNvSpPr/>
          <p:nvPr/>
        </p:nvSpPr>
        <p:spPr>
          <a:xfrm>
            <a:off x="3124200" y="6096000"/>
            <a:ext cx="3657600" cy="457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solidFill>
                  <a:srgbClr val="C00000"/>
                </a:solidFill>
                <a:latin typeface="NikoshBAN" pitchFamily="2" charset="0"/>
                <a:cs typeface="NikoshBAN" pitchFamily="2" charset="0"/>
              </a:rPr>
              <a:t> কোলেস্টেরল  </a:t>
            </a:r>
            <a:endParaRPr lang="en-US" sz="4800"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3913158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2362200" y="152400"/>
            <a:ext cx="4800600" cy="1219200"/>
          </a:xfrm>
          <a:prstGeom prst="bevel">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smtClean="0">
                <a:solidFill>
                  <a:srgbClr val="00B050"/>
                </a:solidFill>
                <a:latin typeface="NikoshBAN" pitchFamily="2" charset="0"/>
                <a:cs typeface="NikoshBAN" pitchFamily="2" charset="0"/>
              </a:rPr>
              <a:t>বাড়ীর কাজ</a:t>
            </a:r>
            <a:endParaRPr lang="en-US" sz="8000" b="1" dirty="0">
              <a:solidFill>
                <a:srgbClr val="00B050"/>
              </a:solidFill>
              <a:latin typeface="NikoshBAN" pitchFamily="2" charset="0"/>
              <a:cs typeface="NikoshBAN" pitchFamily="2" charset="0"/>
            </a:endParaRPr>
          </a:p>
        </p:txBody>
      </p:sp>
      <p:sp>
        <p:nvSpPr>
          <p:cNvPr id="3" name="Horizontal Scroll 2"/>
          <p:cNvSpPr/>
          <p:nvPr/>
        </p:nvSpPr>
        <p:spPr>
          <a:xfrm>
            <a:off x="228600" y="2438400"/>
            <a:ext cx="8915400" cy="2057400"/>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rgbClr val="7030A0"/>
                </a:solidFill>
                <a:latin typeface="NikoshBAN" pitchFamily="2" charset="0"/>
                <a:cs typeface="NikoshBAN" pitchFamily="2" charset="0"/>
              </a:rPr>
              <a:t>শুধু নিয়মনীতি ও খাদ্যাভ্যাসই পারে উচ্চ রক্তচাপ নিয়ন্ত্রণ করতে উক্তিটি ব্যাখ্যা কর। </a:t>
            </a:r>
            <a:endParaRPr lang="en-US" sz="4800" b="1"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2952114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16492"/>
            <a:ext cx="8839200" cy="5012908"/>
          </a:xfrm>
          <a:prstGeom prst="rect">
            <a:avLst/>
          </a:prstGeom>
        </p:spPr>
      </p:pic>
      <p:sp>
        <p:nvSpPr>
          <p:cNvPr id="3" name="TextBox 2"/>
          <p:cNvSpPr txBox="1"/>
          <p:nvPr/>
        </p:nvSpPr>
        <p:spPr>
          <a:xfrm>
            <a:off x="1981200" y="533400"/>
            <a:ext cx="4343400" cy="923330"/>
          </a:xfrm>
          <a:prstGeom prst="rect">
            <a:avLst/>
          </a:prstGeom>
          <a:solidFill>
            <a:srgbClr val="FFFF00"/>
          </a:solidFill>
        </p:spPr>
        <p:txBody>
          <a:bodyPr wrap="square" rtlCol="0">
            <a:spAutoFit/>
          </a:bodyPr>
          <a:lstStyle/>
          <a:p>
            <a:pPr algn="ctr"/>
            <a:r>
              <a:rPr lang="bn-IN" sz="5400" dirty="0" smtClean="0">
                <a:solidFill>
                  <a:srgbClr val="FF0000"/>
                </a:solidFill>
                <a:latin typeface="NikoshBAN" pitchFamily="2" charset="0"/>
                <a:cs typeface="NikoshBAN" pitchFamily="2" charset="0"/>
              </a:rPr>
              <a:t>সবাইকে ধন্যবাদ </a:t>
            </a:r>
            <a:endParaRPr lang="en-US" sz="54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20015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repeatCount="2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2)">
                                      <p:cBhvr>
                                        <p:cTn id="7" dur="5000"/>
                                        <p:tgtEl>
                                          <p:spTgt spid="3">
                                            <p:txEl>
                                              <p:pRg st="0" end="0"/>
                                            </p:txEl>
                                          </p:spTgt>
                                        </p:tgtEl>
                                      </p:cBhvr>
                                    </p:animEffec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6" presetClass="entr" presetSubtype="16" repeatCount="300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audio>
                                      <p:cMediaNode vol="100000">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8153400" cy="609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extBox 2"/>
          <p:cNvSpPr txBox="1"/>
          <p:nvPr/>
        </p:nvSpPr>
        <p:spPr>
          <a:xfrm>
            <a:off x="2819400" y="1295400"/>
            <a:ext cx="3352800" cy="923330"/>
          </a:xfrm>
          <a:prstGeom prst="rect">
            <a:avLst/>
          </a:prstGeom>
          <a:solidFill>
            <a:srgbClr val="FFFF00"/>
          </a:solidFill>
        </p:spPr>
        <p:txBody>
          <a:bodyPr wrap="square" rtlCol="0">
            <a:spAutoFit/>
          </a:bodyPr>
          <a:lstStyle/>
          <a:p>
            <a:pPr algn="ctr"/>
            <a:r>
              <a:rPr lang="bn-IN" sz="5400" dirty="0" smtClean="0">
                <a:solidFill>
                  <a:srgbClr val="FF0000"/>
                </a:solidFill>
                <a:latin typeface="NikoshBAN" pitchFamily="2" charset="0"/>
                <a:cs typeface="NikoshBAN" pitchFamily="2" charset="0"/>
              </a:rPr>
              <a:t>পাঠ পরিচিতিঃ </a:t>
            </a:r>
            <a:endParaRPr lang="en-US" sz="5400" dirty="0">
              <a:solidFill>
                <a:srgbClr val="FF0000"/>
              </a:solidFill>
              <a:latin typeface="NikoshBAN" pitchFamily="2" charset="0"/>
              <a:cs typeface="NikoshBAN" pitchFamily="2" charset="0"/>
            </a:endParaRPr>
          </a:p>
        </p:txBody>
      </p:sp>
      <p:sp>
        <p:nvSpPr>
          <p:cNvPr id="4" name="TextBox 3"/>
          <p:cNvSpPr txBox="1"/>
          <p:nvPr/>
        </p:nvSpPr>
        <p:spPr>
          <a:xfrm>
            <a:off x="1600200" y="2303128"/>
            <a:ext cx="6172200" cy="3170099"/>
          </a:xfrm>
          <a:prstGeom prst="rect">
            <a:avLst/>
          </a:prstGeom>
          <a:noFill/>
        </p:spPr>
        <p:txBody>
          <a:bodyPr wrap="square" rtlCol="0">
            <a:spAutoFit/>
          </a:bodyPr>
          <a:lstStyle/>
          <a:p>
            <a:pPr algn="ctr"/>
            <a:r>
              <a:rPr lang="bn-IN" sz="4000" dirty="0" smtClean="0">
                <a:latin typeface="NikoshBAN" pitchFamily="2" charset="0"/>
                <a:cs typeface="NikoshBAN" pitchFamily="2" charset="0"/>
              </a:rPr>
              <a:t>বিষয়ঃ বিজ্ঞান</a:t>
            </a:r>
          </a:p>
          <a:p>
            <a:pPr algn="ctr"/>
            <a:r>
              <a:rPr lang="bn-IN" sz="4000" dirty="0" smtClean="0">
                <a:latin typeface="NikoshBAN" pitchFamily="2" charset="0"/>
                <a:cs typeface="NikoshBAN" pitchFamily="2" charset="0"/>
              </a:rPr>
              <a:t>৩য় অধ্যায়</a:t>
            </a:r>
          </a:p>
          <a:p>
            <a:pPr algn="ctr"/>
            <a:r>
              <a:rPr lang="bn-IN" sz="4000" dirty="0" smtClean="0">
                <a:latin typeface="NikoshBAN" pitchFamily="2" charset="0"/>
                <a:cs typeface="NikoshBAN" pitchFamily="2" charset="0"/>
              </a:rPr>
              <a:t>নবম শ্রেণি  </a:t>
            </a:r>
          </a:p>
          <a:p>
            <a:pPr algn="ctr"/>
            <a:r>
              <a:rPr lang="bn-IN" sz="4000" dirty="0" smtClean="0">
                <a:latin typeface="NikoshBAN" pitchFamily="2" charset="0"/>
                <a:cs typeface="NikoshBAN" pitchFamily="2" charset="0"/>
              </a:rPr>
              <a:t>সময়ঃ ৫০ মিনিট</a:t>
            </a:r>
          </a:p>
          <a:p>
            <a:pPr algn="ctr"/>
            <a:r>
              <a:rPr lang="bn-IN" sz="4000" dirty="0" smtClean="0">
                <a:latin typeface="NikoshBAN" pitchFamily="2" charset="0"/>
                <a:cs typeface="NikoshBAN" pitchFamily="2" charset="0"/>
              </a:rPr>
              <a:t>তারিখঃ ১৮-০৪-২০২০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266485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2057400" y="152400"/>
            <a:ext cx="5715000" cy="1066800"/>
          </a:xfrm>
          <a:prstGeom prst="beve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rgbClr val="C00000"/>
                </a:solidFill>
                <a:latin typeface="NikoshBAN" pitchFamily="2" charset="0"/>
                <a:cs typeface="NikoshBAN" pitchFamily="2" charset="0"/>
              </a:rPr>
              <a:t>এসো আমরা চিত্রগুলো দেখি </a:t>
            </a:r>
            <a:endParaRPr lang="en-US" sz="4800" b="1" dirty="0">
              <a:solidFill>
                <a:srgbClr val="C0000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45720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44196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2514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 y="762000"/>
            <a:ext cx="4497092" cy="5334000"/>
          </a:xfrm>
          <a:prstGeom prst="rect">
            <a:avLst/>
          </a:prstGeom>
          <a:ln w="190500" cap="sq">
            <a:solidFill>
              <a:srgbClr val="92D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762000"/>
            <a:ext cx="4343400" cy="5334000"/>
          </a:xfrm>
          <a:prstGeom prst="rect">
            <a:avLst/>
          </a:prstGeom>
          <a:ln>
            <a:solidFill>
              <a:srgbClr val="00B0F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813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190500" cap="sq">
            <a:solidFill>
              <a:srgbClr val="00B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29050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0"/>
            <a:ext cx="4495799" cy="6019800"/>
          </a:xfrm>
          <a:prstGeom prst="rect">
            <a:avLst/>
          </a:prstGeom>
          <a:solidFill>
            <a:srgbClr val="FFFFFF">
              <a:shade val="85000"/>
            </a:srgbClr>
          </a:solidFill>
          <a:ln w="190500" cap="rnd">
            <a:solidFill>
              <a:srgbClr val="00B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0"/>
            <a:ext cx="4495800" cy="6019800"/>
          </a:xfrm>
          <a:prstGeom prst="rect">
            <a:avLst/>
          </a:prstGeom>
          <a:ln w="190500" cap="sq">
            <a:solidFill>
              <a:srgbClr val="00B050"/>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628900"/>
            <a:ext cx="2857500" cy="1600200"/>
          </a:xfrm>
          <a:prstGeom prst="rect">
            <a:avLst/>
          </a:prstGeom>
        </p:spPr>
      </p:pic>
      <p:sp>
        <p:nvSpPr>
          <p:cNvPr id="6" name="TextBox 5"/>
          <p:cNvSpPr txBox="1"/>
          <p:nvPr/>
        </p:nvSpPr>
        <p:spPr>
          <a:xfrm>
            <a:off x="3048000" y="6248400"/>
            <a:ext cx="3429000" cy="769441"/>
          </a:xfrm>
          <a:prstGeom prst="rect">
            <a:avLst/>
          </a:prstGeom>
          <a:noFill/>
        </p:spPr>
        <p:txBody>
          <a:bodyPr wrap="square" rtlCol="0">
            <a:spAutoFit/>
          </a:bodyPr>
          <a:lstStyle/>
          <a:p>
            <a:r>
              <a:rPr lang="en-US" sz="4400" b="1" dirty="0" err="1" smtClean="0">
                <a:solidFill>
                  <a:srgbClr val="FF0000"/>
                </a:solidFill>
                <a:latin typeface="NikoshBAN" pitchFamily="2" charset="0"/>
                <a:cs typeface="NikoshBAN" pitchFamily="2" charset="0"/>
              </a:rPr>
              <a:t>কোলেস্টোরল</a:t>
            </a:r>
            <a:r>
              <a:rPr lang="en-US" sz="4400" b="1" dirty="0" smtClean="0">
                <a:solidFill>
                  <a:srgbClr val="FF0000"/>
                </a:solidFill>
                <a:latin typeface="NikoshBAN" pitchFamily="2" charset="0"/>
                <a:cs typeface="NikoshBAN" pitchFamily="2" charset="0"/>
              </a:rPr>
              <a:t> </a:t>
            </a:r>
            <a:endParaRPr lang="en-US" sz="4400" b="1"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70847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838200" y="381000"/>
            <a:ext cx="7543800" cy="1447800"/>
          </a:xfrm>
          <a:prstGeom prst="bevel">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b="1" dirty="0" smtClean="0">
                <a:solidFill>
                  <a:srgbClr val="C00000"/>
                </a:solidFill>
                <a:latin typeface="NikoshBAN" pitchFamily="2" charset="0"/>
                <a:cs typeface="NikoshBAN" pitchFamily="2" charset="0"/>
              </a:rPr>
              <a:t>আমাদের আলোচনার বিষয় </a:t>
            </a:r>
            <a:endParaRPr lang="en-US" sz="6600" b="1" dirty="0">
              <a:solidFill>
                <a:srgbClr val="C00000"/>
              </a:solidFill>
              <a:latin typeface="NikoshBAN" pitchFamily="2" charset="0"/>
              <a:cs typeface="NikoshBAN" pitchFamily="2" charset="0"/>
            </a:endParaRPr>
          </a:p>
        </p:txBody>
      </p:sp>
      <p:sp>
        <p:nvSpPr>
          <p:cNvPr id="3" name="Vertical Scroll 2"/>
          <p:cNvSpPr/>
          <p:nvPr/>
        </p:nvSpPr>
        <p:spPr>
          <a:xfrm>
            <a:off x="2514600" y="1981200"/>
            <a:ext cx="4267200" cy="4572000"/>
          </a:xfrm>
          <a:prstGeom prst="verticalScroll">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rgbClr val="C00000"/>
                </a:solidFill>
                <a:latin typeface="NikoshBAN" pitchFamily="2" charset="0"/>
                <a:cs typeface="NikoshBAN" pitchFamily="2" charset="0"/>
              </a:rPr>
              <a:t>ব্লাড প্রেশার,</a:t>
            </a:r>
          </a:p>
          <a:p>
            <a:pPr algn="ctr"/>
            <a:r>
              <a:rPr lang="bn-IN" sz="6000" b="1" dirty="0" smtClean="0">
                <a:solidFill>
                  <a:srgbClr val="C00000"/>
                </a:solidFill>
                <a:latin typeface="NikoshBAN" pitchFamily="2" charset="0"/>
                <a:cs typeface="NikoshBAN" pitchFamily="2" charset="0"/>
              </a:rPr>
              <a:t>হার্ট-বিট,</a:t>
            </a:r>
          </a:p>
          <a:p>
            <a:pPr algn="ctr"/>
            <a:r>
              <a:rPr lang="bn-IN" sz="6000" b="1" dirty="0" smtClean="0">
                <a:solidFill>
                  <a:srgbClr val="C00000"/>
                </a:solidFill>
                <a:latin typeface="NikoshBAN" pitchFamily="2" charset="0"/>
                <a:cs typeface="NikoshBAN" pitchFamily="2" charset="0"/>
              </a:rPr>
              <a:t>ও </a:t>
            </a:r>
          </a:p>
          <a:p>
            <a:pPr algn="ctr"/>
            <a:r>
              <a:rPr lang="bn-IN" sz="6000" b="1" dirty="0" smtClean="0">
                <a:solidFill>
                  <a:srgbClr val="C00000"/>
                </a:solidFill>
                <a:latin typeface="NikoshBAN" pitchFamily="2" charset="0"/>
                <a:cs typeface="NikoshBAN" pitchFamily="2" charset="0"/>
              </a:rPr>
              <a:t>পালস রেট  </a:t>
            </a:r>
            <a:endParaRPr lang="en-US" sz="6000" b="1"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256320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2743200" y="152400"/>
            <a:ext cx="3810000" cy="1371600"/>
          </a:xfrm>
          <a:prstGeom prst="beve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b="1" dirty="0" smtClean="0">
                <a:solidFill>
                  <a:srgbClr val="7030A0"/>
                </a:solidFill>
                <a:latin typeface="NikoshBAN" pitchFamily="2" charset="0"/>
                <a:cs typeface="NikoshBAN" pitchFamily="2" charset="0"/>
              </a:rPr>
              <a:t>শিখনফল</a:t>
            </a:r>
            <a:r>
              <a:rPr lang="bn-IN" dirty="0" smtClean="0">
                <a:solidFill>
                  <a:srgbClr val="C00000"/>
                </a:solidFill>
                <a:latin typeface="NikoshBAN" pitchFamily="2" charset="0"/>
                <a:cs typeface="NikoshBAN" pitchFamily="2" charset="0"/>
              </a:rPr>
              <a:t> </a:t>
            </a:r>
            <a:endParaRPr lang="en-US" dirty="0">
              <a:solidFill>
                <a:srgbClr val="C00000"/>
              </a:solidFill>
              <a:latin typeface="NikoshBAN" pitchFamily="2" charset="0"/>
              <a:cs typeface="NikoshBAN" pitchFamily="2" charset="0"/>
            </a:endParaRPr>
          </a:p>
        </p:txBody>
      </p:sp>
      <p:sp>
        <p:nvSpPr>
          <p:cNvPr id="3" name="Right Arrow 2"/>
          <p:cNvSpPr/>
          <p:nvPr/>
        </p:nvSpPr>
        <p:spPr>
          <a:xfrm>
            <a:off x="0" y="1541432"/>
            <a:ext cx="9124627" cy="929253"/>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0070C0"/>
                </a:solidFill>
                <a:latin typeface="NikoshBAN" pitchFamily="2" charset="0"/>
                <a:cs typeface="NikoshBAN" pitchFamily="2" charset="0"/>
              </a:rPr>
              <a:t>উচ্চ রক্তচাপ কী তা বলতে পারবে।</a:t>
            </a:r>
            <a:endParaRPr lang="en-US" sz="5400" dirty="0">
              <a:solidFill>
                <a:srgbClr val="0070C0"/>
              </a:solidFill>
              <a:latin typeface="NikoshBAN" pitchFamily="2" charset="0"/>
              <a:cs typeface="NikoshBAN" pitchFamily="2" charset="0"/>
            </a:endParaRPr>
          </a:p>
        </p:txBody>
      </p:sp>
      <p:sp>
        <p:nvSpPr>
          <p:cNvPr id="4" name="Right Arrow 3"/>
          <p:cNvSpPr/>
          <p:nvPr/>
        </p:nvSpPr>
        <p:spPr>
          <a:xfrm>
            <a:off x="0" y="2286000"/>
            <a:ext cx="9144000" cy="1066800"/>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0000"/>
                </a:solidFill>
                <a:latin typeface="NikoshBAN" pitchFamily="2" charset="0"/>
                <a:cs typeface="NikoshBAN" pitchFamily="2" charset="0"/>
              </a:rPr>
              <a:t>পালস রেট,হার্ট-রেট ও হার্ট-বিটের মধ্যে সম্পর্ক স্থাপন করতে পারবে। </a:t>
            </a:r>
            <a:endParaRPr lang="en-US" sz="3200" dirty="0">
              <a:solidFill>
                <a:srgbClr val="FF0000"/>
              </a:solidFill>
              <a:latin typeface="NikoshBAN" pitchFamily="2" charset="0"/>
              <a:cs typeface="NikoshBAN" pitchFamily="2" charset="0"/>
            </a:endParaRPr>
          </a:p>
        </p:txBody>
      </p:sp>
      <p:sp>
        <p:nvSpPr>
          <p:cNvPr id="5" name="Right Arrow 4"/>
          <p:cNvSpPr/>
          <p:nvPr/>
        </p:nvSpPr>
        <p:spPr>
          <a:xfrm>
            <a:off x="76200" y="3352800"/>
            <a:ext cx="9048427" cy="838200"/>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7030A0"/>
                </a:solidFill>
                <a:latin typeface="NikoshBAN" pitchFamily="2" charset="0"/>
                <a:cs typeface="NikoshBAN" pitchFamily="2" charset="0"/>
              </a:rPr>
              <a:t>উচ্চ রক্তচাপের কারণ ও প্রতিকার বিশ্লেষণ করতে পারবে। </a:t>
            </a:r>
            <a:endParaRPr lang="en-US" sz="3600" dirty="0">
              <a:solidFill>
                <a:srgbClr val="7030A0"/>
              </a:solidFill>
              <a:latin typeface="NikoshBAN" pitchFamily="2" charset="0"/>
              <a:cs typeface="NikoshBAN" pitchFamily="2" charset="0"/>
            </a:endParaRPr>
          </a:p>
        </p:txBody>
      </p:sp>
      <p:sp>
        <p:nvSpPr>
          <p:cNvPr id="6" name="Right Arrow 5"/>
          <p:cNvSpPr/>
          <p:nvPr/>
        </p:nvSpPr>
        <p:spPr>
          <a:xfrm>
            <a:off x="76200" y="4191000"/>
            <a:ext cx="9048427" cy="990600"/>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002060"/>
                </a:solidFill>
                <a:latin typeface="NikoshBAN" pitchFamily="2" charset="0"/>
                <a:cs typeface="NikoshBAN" pitchFamily="2" charset="0"/>
              </a:rPr>
              <a:t>রক্ত সঞ্চালনে কোলেস্টরলের ভূমিকা ব্যাখ্যা করতে পারবে। </a:t>
            </a:r>
            <a:endParaRPr lang="en-US" sz="36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23675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535</Words>
  <Application>Microsoft Office PowerPoint</Application>
  <PresentationFormat>On-screen Show (4:3)</PresentationFormat>
  <Paragraphs>76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 IMAMUL ISLAM</dc:creator>
  <cp:lastModifiedBy>KHAN IMAMUL ISLAM</cp:lastModifiedBy>
  <cp:revision>20</cp:revision>
  <dcterms:created xsi:type="dcterms:W3CDTF">2006-08-16T00:00:00Z</dcterms:created>
  <dcterms:modified xsi:type="dcterms:W3CDTF">2020-04-19T13:51:20Z</dcterms:modified>
</cp:coreProperties>
</file>