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7" r:id="rId5"/>
    <p:sldId id="261" r:id="rId6"/>
    <p:sldId id="268" r:id="rId7"/>
    <p:sldId id="276" r:id="rId8"/>
    <p:sldId id="272" r:id="rId9"/>
    <p:sldId id="260" r:id="rId10"/>
    <p:sldId id="269" r:id="rId11"/>
    <p:sldId id="270" r:id="rId12"/>
    <p:sldId id="262" r:id="rId13"/>
    <p:sldId id="275" r:id="rId14"/>
    <p:sldId id="278" r:id="rId15"/>
    <p:sldId id="273" r:id="rId16"/>
    <p:sldId id="271" r:id="rId17"/>
    <p:sldId id="263" r:id="rId18"/>
    <p:sldId id="264" r:id="rId19"/>
    <p:sldId id="267" r:id="rId20"/>
    <p:sldId id="266" r:id="rId21"/>
    <p:sldId id="265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 varScale="1">
        <p:scale>
          <a:sx n="81" d="100"/>
          <a:sy n="81" d="100"/>
        </p:scale>
        <p:origin x="-10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DADF-FB70-421A-A770-21F1333BF3B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192B-B7DE-4993-8B49-30739155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3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DADF-FB70-421A-A770-21F1333BF3B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192B-B7DE-4993-8B49-30739155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7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DADF-FB70-421A-A770-21F1333BF3B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192B-B7DE-4993-8B49-30739155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9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DADF-FB70-421A-A770-21F1333BF3B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192B-B7DE-4993-8B49-30739155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8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DADF-FB70-421A-A770-21F1333BF3B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192B-B7DE-4993-8B49-30739155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7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DADF-FB70-421A-A770-21F1333BF3B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192B-B7DE-4993-8B49-30739155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7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DADF-FB70-421A-A770-21F1333BF3B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192B-B7DE-4993-8B49-30739155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6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DADF-FB70-421A-A770-21F1333BF3B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192B-B7DE-4993-8B49-30739155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0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DADF-FB70-421A-A770-21F1333BF3B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192B-B7DE-4993-8B49-30739155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6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DADF-FB70-421A-A770-21F1333BF3B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192B-B7DE-4993-8B49-30739155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7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DADF-FB70-421A-A770-21F1333BF3B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192B-B7DE-4993-8B49-30739155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DADF-FB70-421A-A770-21F1333BF3B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D192B-B7DE-4993-8B49-30739155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6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46" t="-4282" r="8046" b="4282"/>
          <a:stretch/>
        </p:blipFill>
        <p:spPr>
          <a:xfrm>
            <a:off x="-762000" y="1963615"/>
            <a:ext cx="9906000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2382" y="304800"/>
            <a:ext cx="70038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মাল্টিমিডিয়া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ক্লাসে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সবাইকে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স্বাগত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98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4950" y="914400"/>
            <a:ext cx="5113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মূল্যবোধের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বৈশিষ্ট্যঃ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435497"/>
            <a:ext cx="655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১)</a:t>
            </a:r>
            <a:r>
              <a:rPr lang="en-US" sz="2800" dirty="0" err="1" smtClean="0"/>
              <a:t>মূল্যবোধ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এক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ধরণের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আদর্শ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২)</a:t>
            </a:r>
            <a:r>
              <a:rPr lang="en-US" sz="2800" dirty="0" err="1" smtClean="0"/>
              <a:t>মূল্যবোধ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স্বাধীনভাবে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গঠিত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৩)</a:t>
            </a:r>
            <a:r>
              <a:rPr lang="en-US" sz="2800" dirty="0" err="1" smtClean="0"/>
              <a:t>মূল্যবোধের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অল্প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৪)</a:t>
            </a:r>
            <a:r>
              <a:rPr lang="en-US" sz="2800" dirty="0" err="1" smtClean="0"/>
              <a:t>মূল্যবোধ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সমাজের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চালিকা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শক্তি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৫)</a:t>
            </a:r>
            <a:r>
              <a:rPr lang="en-US" sz="2800" dirty="0" err="1" smtClean="0"/>
              <a:t>মূল্যবোধের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কৃষ্টি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সম্পর্কযুক্ত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896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838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মূল্যবোধের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শ্রেনীবিভাগঃ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948354" y="1934308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১)</a:t>
            </a:r>
            <a:r>
              <a:rPr lang="en-US" sz="2800" dirty="0" err="1" smtClean="0"/>
              <a:t>তাত্ত্বিক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মূল্যবোধ</a:t>
            </a:r>
            <a:endParaRPr lang="en-US" sz="2800" dirty="0" smtClean="0"/>
          </a:p>
          <a:p>
            <a:r>
              <a:rPr lang="en-US" sz="2800" dirty="0" smtClean="0"/>
              <a:t>২)</a:t>
            </a:r>
            <a:r>
              <a:rPr lang="en-US" sz="2800" dirty="0" err="1" smtClean="0"/>
              <a:t>অর্থনৈতিক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মূল্যবোধ</a:t>
            </a:r>
            <a:endParaRPr lang="en-US" sz="2800" dirty="0" smtClean="0"/>
          </a:p>
          <a:p>
            <a:r>
              <a:rPr lang="en-US" sz="2800" dirty="0" smtClean="0"/>
              <a:t>৩)</a:t>
            </a:r>
            <a:r>
              <a:rPr lang="en-US" sz="2800" dirty="0" err="1" smtClean="0"/>
              <a:t>সৌন্দর্যবোধ</a:t>
            </a:r>
            <a:r>
              <a:rPr lang="en-US" sz="2800" dirty="0" smtClean="0"/>
              <a:t> </a:t>
            </a:r>
            <a:r>
              <a:rPr lang="en-US" sz="2800" dirty="0" err="1" smtClean="0"/>
              <a:t>মূল্যবোধ</a:t>
            </a:r>
            <a:endParaRPr lang="en-US" sz="2800" dirty="0" smtClean="0"/>
          </a:p>
          <a:p>
            <a:r>
              <a:rPr lang="en-US" sz="2800" dirty="0" smtClean="0"/>
              <a:t>৪)</a:t>
            </a:r>
            <a:r>
              <a:rPr lang="en-US" sz="2800" dirty="0" err="1" smtClean="0"/>
              <a:t>সামাজিক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মূল্যবোধ</a:t>
            </a:r>
            <a:endParaRPr lang="en-US" sz="2800" dirty="0" smtClean="0"/>
          </a:p>
          <a:p>
            <a:r>
              <a:rPr lang="en-US" sz="2800" dirty="0" smtClean="0"/>
              <a:t>৫)</a:t>
            </a:r>
            <a:r>
              <a:rPr lang="en-US" sz="2800" dirty="0" err="1" smtClean="0"/>
              <a:t>রাজনৈতিক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মূল্যবোধ</a:t>
            </a:r>
            <a:endParaRPr lang="en-US" sz="2800" dirty="0" smtClean="0"/>
          </a:p>
          <a:p>
            <a:r>
              <a:rPr lang="en-US" sz="2800" dirty="0" smtClean="0"/>
              <a:t>৬)</a:t>
            </a:r>
            <a:r>
              <a:rPr lang="en-US" sz="2800" dirty="0" err="1" smtClean="0"/>
              <a:t>ধর্মীয়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মূল্যবোধ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0499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712315"/>
            <a:ext cx="2866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একক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কাজ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981200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১)</a:t>
            </a:r>
            <a:r>
              <a:rPr lang="en-US" sz="3200" dirty="0" err="1" smtClean="0"/>
              <a:t>মূল্যবোধ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?</a:t>
            </a:r>
          </a:p>
          <a:p>
            <a:endParaRPr lang="en-US" sz="3200" dirty="0" smtClean="0"/>
          </a:p>
          <a:p>
            <a:r>
              <a:rPr lang="en-US" sz="3200" dirty="0" smtClean="0"/>
              <a:t>২)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কোনো</a:t>
            </a:r>
            <a:r>
              <a:rPr lang="en-US" sz="3200" dirty="0" smtClean="0"/>
              <a:t> </a:t>
            </a:r>
            <a:r>
              <a:rPr lang="en-US" sz="3200" dirty="0" err="1" smtClean="0"/>
              <a:t>দুটি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মূল্যবোধের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উল্লেখ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286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6962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51816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রাজনৈতিক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মূল্যবোধ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সম্পন্ন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লোকেরা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পুরোপুরি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শক্তিমত্তার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মূল্যবোধ</a:t>
            </a:r>
            <a:r>
              <a:rPr lang="en-US" sz="2000" dirty="0" smtClean="0"/>
              <a:t> </a:t>
            </a:r>
            <a:r>
              <a:rPr lang="en-US" sz="2000" dirty="0" err="1" smtClean="0"/>
              <a:t>খোজে।ক্ষমতা,নেতৃত্ব</a:t>
            </a:r>
            <a:r>
              <a:rPr lang="en-US" sz="2000" dirty="0" smtClean="0"/>
              <a:t> </a:t>
            </a:r>
            <a:r>
              <a:rPr lang="en-US" sz="2000" dirty="0" err="1" smtClean="0"/>
              <a:t>দান,পরিচালনা</a:t>
            </a:r>
            <a:r>
              <a:rPr lang="en-US" sz="2000" dirty="0" smtClean="0"/>
              <a:t> </a:t>
            </a:r>
            <a:r>
              <a:rPr lang="en-US" sz="2000" dirty="0" err="1" smtClean="0"/>
              <a:t>ইত্যাদি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বিষয়কে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কেন্দ্র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এরা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নিয়ন্ত্রিত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5849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21789"/>
            <a:ext cx="2771775" cy="1647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66850"/>
            <a:ext cx="2952750" cy="155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28644"/>
            <a:ext cx="3429000" cy="289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228600"/>
            <a:ext cx="7170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মূল্যবোধ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গঠনের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মাধ্যমসমূহ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6006" y="306961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পরিবার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3124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বিদ্যালয়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642424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সমবয়সী</a:t>
            </a:r>
            <a:r>
              <a:rPr lang="en-US" dirty="0" smtClean="0"/>
              <a:t> </a:t>
            </a:r>
            <a:r>
              <a:rPr lang="en-US" dirty="0" err="1" smtClean="0"/>
              <a:t>দল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6418327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সমাজ</a:t>
            </a:r>
            <a:r>
              <a:rPr lang="en-US" dirty="0" smtClean="0"/>
              <a:t> ও </a:t>
            </a:r>
            <a:r>
              <a:rPr lang="en-US" dirty="0" err="1" smtClean="0"/>
              <a:t>কৃষ্টি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4" y="4114800"/>
            <a:ext cx="313563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83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924800" cy="4819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867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একজন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সৌন্দর্য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পিপাসু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ব্যক্তি</a:t>
            </a:r>
            <a:r>
              <a:rPr lang="en-US" sz="2400" dirty="0" smtClean="0"/>
              <a:t> ,</a:t>
            </a:r>
            <a:r>
              <a:rPr lang="en-US" sz="2400" dirty="0" err="1" smtClean="0"/>
              <a:t>প্রকৃতির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সর্বদা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সৌন্দর্য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খুঁজে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পেতে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7899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066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মূল্যবোধ</a:t>
            </a:r>
            <a:r>
              <a:rPr lang="en-US" sz="3200" dirty="0" smtClean="0"/>
              <a:t> </a:t>
            </a:r>
            <a:r>
              <a:rPr lang="en-US" sz="3200" dirty="0" err="1" smtClean="0"/>
              <a:t>গঠনের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মাধ্যমসমূহ</a:t>
            </a:r>
            <a:r>
              <a:rPr lang="en-US" sz="3200" dirty="0" err="1"/>
              <a:t>ঃ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2057400"/>
            <a:ext cx="518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১)</a:t>
            </a:r>
            <a:r>
              <a:rPr lang="en-US" sz="2800" dirty="0" err="1" smtClean="0"/>
              <a:t>পরিবার</a:t>
            </a:r>
            <a:endParaRPr lang="en-US" sz="2800" dirty="0" smtClean="0"/>
          </a:p>
          <a:p>
            <a:r>
              <a:rPr lang="en-US" sz="2800" dirty="0" smtClean="0"/>
              <a:t>২)</a:t>
            </a:r>
            <a:r>
              <a:rPr lang="en-US" sz="2800" dirty="0" err="1" smtClean="0"/>
              <a:t>বিদ্যালয়</a:t>
            </a:r>
            <a:endParaRPr lang="en-US" sz="2800" dirty="0" smtClean="0"/>
          </a:p>
          <a:p>
            <a:r>
              <a:rPr lang="en-US" sz="2800" dirty="0" smtClean="0"/>
              <a:t>৩)</a:t>
            </a:r>
            <a:r>
              <a:rPr lang="en-US" sz="2800" dirty="0" err="1" smtClean="0"/>
              <a:t>সমবয়সী</a:t>
            </a:r>
            <a:r>
              <a:rPr lang="en-US" sz="2800" dirty="0" smtClean="0"/>
              <a:t> </a:t>
            </a:r>
            <a:r>
              <a:rPr lang="en-US" sz="2800" dirty="0" err="1" smtClean="0"/>
              <a:t>দল</a:t>
            </a:r>
            <a:endParaRPr lang="en-US" sz="2800" dirty="0" smtClean="0"/>
          </a:p>
          <a:p>
            <a:r>
              <a:rPr lang="en-US" sz="2800" dirty="0" smtClean="0"/>
              <a:t>৪)</a:t>
            </a:r>
            <a:r>
              <a:rPr lang="en-US" sz="2800" dirty="0" err="1" smtClean="0"/>
              <a:t>কমিউনিটি</a:t>
            </a:r>
            <a:endParaRPr lang="en-US" sz="2800" dirty="0" smtClean="0"/>
          </a:p>
          <a:p>
            <a:r>
              <a:rPr lang="en-US" sz="2800" dirty="0" smtClean="0"/>
              <a:t>৫)</a:t>
            </a:r>
            <a:r>
              <a:rPr lang="en-US" sz="2800" dirty="0" err="1" smtClean="0"/>
              <a:t>সমাজ</a:t>
            </a:r>
            <a:r>
              <a:rPr lang="en-US" sz="2800" dirty="0" smtClean="0"/>
              <a:t> ও </a:t>
            </a:r>
            <a:r>
              <a:rPr lang="en-US" sz="2800" dirty="0" err="1" smtClean="0"/>
              <a:t>কৃষ্টি</a:t>
            </a:r>
            <a:r>
              <a:rPr lang="en-US" sz="2800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97630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066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জোড়ায়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20980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১)</a:t>
            </a:r>
            <a:r>
              <a:rPr lang="en-US" sz="2800" dirty="0" err="1" smtClean="0"/>
              <a:t>অর্থনৈতিক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মূল্যবোধ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</a:t>
            </a:r>
          </a:p>
          <a:p>
            <a:endParaRPr lang="en-US" sz="2800" dirty="0"/>
          </a:p>
          <a:p>
            <a:r>
              <a:rPr lang="en-US" sz="2800" dirty="0" smtClean="0"/>
              <a:t>২)</a:t>
            </a:r>
            <a:r>
              <a:rPr lang="en-US" sz="2800" dirty="0" err="1" smtClean="0"/>
              <a:t>মূল্যবোধের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মনোভাবের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</a:t>
            </a:r>
            <a:r>
              <a:rPr lang="en-US" sz="2800" dirty="0" smtClean="0"/>
              <a:t> </a:t>
            </a:r>
            <a:r>
              <a:rPr lang="en-US" sz="2800" dirty="0" err="1" smtClean="0"/>
              <a:t>রয়েছে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354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615462"/>
            <a:ext cx="2836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দলীয়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কাজ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218675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১)”</a:t>
            </a:r>
            <a:r>
              <a:rPr lang="en-US" sz="3200" dirty="0" err="1" smtClean="0"/>
              <a:t>শিশুর</a:t>
            </a:r>
            <a:r>
              <a:rPr lang="en-US" sz="3200" dirty="0" smtClean="0"/>
              <a:t>  </a:t>
            </a:r>
            <a:r>
              <a:rPr lang="en-US" sz="3200" dirty="0" err="1" smtClean="0"/>
              <a:t>সংগীদল</a:t>
            </a:r>
            <a:r>
              <a:rPr lang="en-US" sz="3200" dirty="0" smtClean="0"/>
              <a:t>  </a:t>
            </a:r>
            <a:r>
              <a:rPr lang="en-US" sz="3200" dirty="0" err="1" smtClean="0"/>
              <a:t>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ব্যক্তিত্বকে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প্রভাবিত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পারে”যুক্তি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সহকারে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বুঝিয়ে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</a:t>
            </a:r>
            <a:r>
              <a:rPr lang="en-US" sz="3200" dirty="0" smtClean="0"/>
              <a:t>।</a:t>
            </a:r>
          </a:p>
          <a:p>
            <a:endParaRPr lang="en-US" sz="3200" dirty="0"/>
          </a:p>
          <a:p>
            <a:r>
              <a:rPr lang="en-US" sz="3200" dirty="0" smtClean="0"/>
              <a:t>২)”</a:t>
            </a:r>
            <a:r>
              <a:rPr lang="en-US" sz="3200" dirty="0" err="1" smtClean="0"/>
              <a:t>মানবাচরণকে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মূল্যবোধ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প্রভাবিত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” </a:t>
            </a:r>
            <a:r>
              <a:rPr lang="en-US" sz="3200" dirty="0" err="1" smtClean="0"/>
              <a:t>বিশ্লেষন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7838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1030" y="685800"/>
            <a:ext cx="2141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মূল্যায়ণ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55320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5486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১)</a:t>
            </a:r>
            <a:r>
              <a:rPr lang="en-US" dirty="0" err="1" smtClean="0"/>
              <a:t>একজন</a:t>
            </a:r>
            <a:r>
              <a:rPr lang="en-US" dirty="0" smtClean="0"/>
              <a:t> </a:t>
            </a:r>
            <a:r>
              <a:rPr lang="en-US" dirty="0" err="1" smtClean="0"/>
              <a:t>অর্থনৈতিক</a:t>
            </a:r>
            <a:r>
              <a:rPr lang="en-US" dirty="0" smtClean="0"/>
              <a:t> </a:t>
            </a:r>
            <a:r>
              <a:rPr lang="en-US" dirty="0" err="1" smtClean="0"/>
              <a:t>মূল্যবোধ</a:t>
            </a:r>
            <a:r>
              <a:rPr lang="en-US" dirty="0" smtClean="0"/>
              <a:t> </a:t>
            </a:r>
            <a:r>
              <a:rPr lang="en-US" dirty="0" err="1" smtClean="0"/>
              <a:t>সম্পন্ন</a:t>
            </a:r>
            <a:r>
              <a:rPr lang="en-US" dirty="0" smtClean="0"/>
              <a:t> </a:t>
            </a:r>
            <a:r>
              <a:rPr lang="en-US" dirty="0" err="1" smtClean="0"/>
              <a:t>ব্যক্তি</a:t>
            </a:r>
            <a:r>
              <a:rPr lang="en-US" dirty="0" smtClean="0"/>
              <a:t> </a:t>
            </a:r>
            <a:r>
              <a:rPr lang="en-US" dirty="0" err="1" smtClean="0"/>
              <a:t>গাড়ি</a:t>
            </a:r>
            <a:r>
              <a:rPr lang="en-US" dirty="0" smtClean="0"/>
              <a:t> </a:t>
            </a:r>
            <a:r>
              <a:rPr lang="en-US" dirty="0" err="1" smtClean="0"/>
              <a:t>কেনার</a:t>
            </a:r>
            <a:r>
              <a:rPr lang="en-US" dirty="0" smtClean="0"/>
              <a:t> </a:t>
            </a:r>
            <a:r>
              <a:rPr lang="en-US" dirty="0" err="1" smtClean="0"/>
              <a:t>সময়</a:t>
            </a:r>
            <a:r>
              <a:rPr lang="en-US" dirty="0" smtClean="0"/>
              <a:t> 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বিষয়টি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করবেন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7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0531" y="457200"/>
            <a:ext cx="2355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পরিচিতি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1336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মোছাঃমাকছুদা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বেগম</a:t>
            </a:r>
            <a:endParaRPr lang="en-US" sz="2400" dirty="0" smtClean="0"/>
          </a:p>
          <a:p>
            <a:r>
              <a:rPr lang="en-US" sz="2400" dirty="0" err="1" smtClean="0"/>
              <a:t>প্রভাষক</a:t>
            </a:r>
            <a:r>
              <a:rPr lang="en-US" sz="2400" dirty="0" smtClean="0"/>
              <a:t> (</a:t>
            </a:r>
            <a:r>
              <a:rPr lang="en-US" sz="2400" dirty="0" err="1" smtClean="0"/>
              <a:t>মনোবিজ্ঞান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সাঘাটা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পাইলট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বালিকা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উচ্চ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বিদ্যালয়</a:t>
            </a:r>
            <a:r>
              <a:rPr lang="en-US" sz="2400" dirty="0" smtClean="0"/>
              <a:t> ও </a:t>
            </a:r>
            <a:r>
              <a:rPr lang="en-US" sz="2400" dirty="0" err="1" smtClean="0"/>
              <a:t>কলেজ</a:t>
            </a:r>
            <a:endParaRPr lang="en-US" sz="2400" dirty="0" smtClean="0"/>
          </a:p>
          <a:p>
            <a:r>
              <a:rPr lang="en-US" sz="2400" dirty="0" err="1" smtClean="0"/>
              <a:t>সাঘাটা,গাইবান্ধা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81200"/>
            <a:ext cx="3048000" cy="297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44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2634" y="457200"/>
            <a:ext cx="2202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মূল্যায়ন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28600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১)</a:t>
            </a:r>
            <a:r>
              <a:rPr lang="en-US" sz="2800" dirty="0" err="1" smtClean="0"/>
              <a:t>মূল্যবোধ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২)</a:t>
            </a:r>
            <a:r>
              <a:rPr lang="en-US" sz="2800" dirty="0" err="1" smtClean="0"/>
              <a:t>মূল্যবোধ</a:t>
            </a:r>
            <a:r>
              <a:rPr lang="en-US" sz="2800" dirty="0" smtClean="0"/>
              <a:t> </a:t>
            </a:r>
            <a:r>
              <a:rPr lang="en-US" sz="2800" dirty="0" err="1" smtClean="0"/>
              <a:t>গঠনের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হিসেবে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সমাজ</a:t>
            </a:r>
            <a:r>
              <a:rPr lang="en-US" sz="2800" dirty="0" smtClean="0"/>
              <a:t> ও </a:t>
            </a:r>
            <a:r>
              <a:rPr lang="en-US" sz="2800" dirty="0" err="1" smtClean="0"/>
              <a:t>কৃষ্টি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ভুমিকা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রাখে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6600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6994" y="609600"/>
            <a:ext cx="314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বাড়ির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কাজ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2860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১)</a:t>
            </a:r>
            <a:r>
              <a:rPr lang="en-US" sz="3200" dirty="0" err="1" smtClean="0"/>
              <a:t>মূল্যবোধ</a:t>
            </a:r>
            <a:r>
              <a:rPr lang="en-US" sz="3200" dirty="0" smtClean="0"/>
              <a:t> </a:t>
            </a:r>
            <a:r>
              <a:rPr lang="en-US" sz="3200" dirty="0" err="1" smtClean="0"/>
              <a:t>গঠনের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মাধ্যম</a:t>
            </a:r>
            <a:r>
              <a:rPr lang="en-US" sz="3200" dirty="0" smtClean="0"/>
              <a:t> </a:t>
            </a:r>
            <a:r>
              <a:rPr lang="en-US" sz="3200" dirty="0" err="1" smtClean="0"/>
              <a:t>হিসেবে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তোমার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পরিবারের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ভূমিকা</a:t>
            </a:r>
            <a:r>
              <a:rPr lang="en-US" sz="3200" dirty="0" smtClean="0"/>
              <a:t>  </a:t>
            </a:r>
            <a:r>
              <a:rPr lang="en-US" sz="3200" dirty="0" err="1" smtClean="0"/>
              <a:t>কেমন</a:t>
            </a:r>
            <a:r>
              <a:rPr lang="en-US" sz="3200" dirty="0" smtClean="0"/>
              <a:t> </a:t>
            </a:r>
            <a:r>
              <a:rPr lang="en-US" sz="3200" dirty="0" err="1" smtClean="0"/>
              <a:t>হওয়া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উচিত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তুমি</a:t>
            </a:r>
            <a:r>
              <a:rPr lang="en-US" sz="3200" dirty="0" smtClean="0"/>
              <a:t> </a:t>
            </a:r>
            <a:r>
              <a:rPr lang="en-US" sz="3200" dirty="0" err="1" smtClean="0"/>
              <a:t>মনে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করো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আসবে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1919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5" y="1947427"/>
            <a:ext cx="7848600" cy="419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522" y="304800"/>
            <a:ext cx="8949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মাল্টিমিডিয়া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ক্লাসে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সবাইকে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ধন্যবাদ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60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406333"/>
              </p:ext>
            </p:extLst>
          </p:nvPr>
        </p:nvGraphicFramePr>
        <p:xfrm>
          <a:off x="2209800" y="2057400"/>
          <a:ext cx="4863789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3151440" imgH="437760" progId="Package">
                  <p:embed/>
                </p:oleObj>
              </mc:Choice>
              <mc:Fallback>
                <p:oleObj name="Packager Shell Object" showAsIcon="1" r:id="rId3" imgW="31514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2057400"/>
                        <a:ext cx="4863789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96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8194" y="1066800"/>
            <a:ext cx="3526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পরিচিতি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7646" y="241274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মূল্যবোধ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399691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মনোবিজ্ঞান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দ্বিতীয়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পত্র</a:t>
            </a:r>
            <a:endParaRPr lang="en-US" sz="2800" dirty="0"/>
          </a:p>
          <a:p>
            <a:r>
              <a:rPr lang="en-US" sz="2800" dirty="0" smtClean="0"/>
              <a:t>      </a:t>
            </a:r>
            <a:r>
              <a:rPr lang="en-US" sz="2800" dirty="0" err="1" smtClean="0"/>
              <a:t>ষষ্ঠ</a:t>
            </a:r>
            <a:r>
              <a:rPr lang="en-US" sz="2800" dirty="0" smtClean="0"/>
              <a:t> </a:t>
            </a:r>
            <a:r>
              <a:rPr lang="en-US" sz="2800" dirty="0" err="1" smtClean="0"/>
              <a:t>অধ্যায়</a:t>
            </a:r>
            <a:endParaRPr lang="en-US" sz="2800" dirty="0" smtClean="0"/>
          </a:p>
          <a:p>
            <a:r>
              <a:rPr lang="en-US" sz="2800" dirty="0" smtClean="0"/>
              <a:t>       </a:t>
            </a:r>
            <a:r>
              <a:rPr lang="en-US" sz="2800" dirty="0" err="1" smtClean="0"/>
              <a:t>দ্বাদশ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শ্রেনী</a:t>
            </a:r>
            <a:r>
              <a:rPr lang="en-US" sz="2800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49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096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শিখনফল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524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শিক্ষার্থীরা</a:t>
            </a:r>
            <a:r>
              <a:rPr lang="en-US" sz="2400" dirty="0" smtClean="0"/>
              <a:t>------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228600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১)</a:t>
            </a:r>
            <a:r>
              <a:rPr lang="en-US" sz="2400" dirty="0" err="1" smtClean="0"/>
              <a:t>মূল্যবোধ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</a:p>
          <a:p>
            <a:r>
              <a:rPr lang="en-US" sz="2400" dirty="0" smtClean="0"/>
              <a:t>২)</a:t>
            </a:r>
            <a:r>
              <a:rPr lang="en-US" sz="2400" dirty="0" err="1" smtClean="0"/>
              <a:t>মূল্যবোধের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শ্রেনীবিভাগসমূহ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আলোচনা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</a:p>
          <a:p>
            <a:r>
              <a:rPr lang="en-US" sz="2400" dirty="0" smtClean="0"/>
              <a:t>৩)</a:t>
            </a:r>
            <a:r>
              <a:rPr lang="en-US" sz="2400" dirty="0" err="1" smtClean="0"/>
              <a:t>মূল্যবোধ</a:t>
            </a:r>
            <a:r>
              <a:rPr lang="en-US" sz="2400" dirty="0" smtClean="0"/>
              <a:t> </a:t>
            </a:r>
            <a:r>
              <a:rPr lang="en-US" sz="2400" dirty="0" err="1" smtClean="0"/>
              <a:t>গঠনের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মাধ্যমসমূহ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সম্পর্কে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বিস্তারিত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</a:p>
          <a:p>
            <a:r>
              <a:rPr lang="en-US" sz="2400" dirty="0" smtClean="0"/>
              <a:t>৪)</a:t>
            </a:r>
            <a:r>
              <a:rPr lang="en-US" sz="2400" dirty="0" err="1" smtClean="0"/>
              <a:t>মানবাচরনের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মূল্যবোধ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প্রভাবিত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,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বিশ্লেষন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215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12472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মূল্যবোধের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সংজ্ঞা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2157046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ভালো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মণ্দ</a:t>
            </a:r>
            <a:r>
              <a:rPr lang="en-US" sz="2800" dirty="0" smtClean="0"/>
              <a:t> ,</a:t>
            </a:r>
            <a:r>
              <a:rPr lang="en-US" sz="2800" dirty="0" err="1" smtClean="0"/>
              <a:t>ঠিক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বেঠিক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কাংক্ষিত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অনাকাংক্ষিত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বিষয়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সমাজে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বিদ্যমান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ধারণার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নামই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মূল্যবোধ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221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154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943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সামাজিক</a:t>
            </a:r>
            <a:r>
              <a:rPr lang="en-US" dirty="0" smtClean="0"/>
              <a:t>  </a:t>
            </a:r>
            <a:r>
              <a:rPr lang="en-US" dirty="0" err="1" smtClean="0"/>
              <a:t>মূল্যবোধ</a:t>
            </a:r>
            <a:r>
              <a:rPr lang="en-US" dirty="0" smtClean="0"/>
              <a:t> </a:t>
            </a:r>
            <a:r>
              <a:rPr lang="en-US" dirty="0" err="1" smtClean="0"/>
              <a:t>সম্পন্ন</a:t>
            </a:r>
            <a:r>
              <a:rPr lang="en-US" dirty="0" smtClean="0"/>
              <a:t> </a:t>
            </a:r>
            <a:r>
              <a:rPr lang="en-US" dirty="0" err="1" smtClean="0"/>
              <a:t>ব্যক্তিরা</a:t>
            </a:r>
            <a:r>
              <a:rPr lang="en-US" dirty="0" smtClean="0"/>
              <a:t> </a:t>
            </a:r>
            <a:r>
              <a:rPr lang="en-US" dirty="0" err="1" smtClean="0"/>
              <a:t>সহজেই</a:t>
            </a:r>
            <a:r>
              <a:rPr lang="en-US" dirty="0" smtClean="0"/>
              <a:t> </a:t>
            </a:r>
            <a:r>
              <a:rPr lang="en-US" dirty="0" err="1" smtClean="0"/>
              <a:t>সকল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সঙ্গে</a:t>
            </a:r>
            <a:r>
              <a:rPr lang="en-US" dirty="0" smtClean="0"/>
              <a:t> </a:t>
            </a:r>
            <a:r>
              <a:rPr lang="en-US" dirty="0" err="1" smtClean="0"/>
              <a:t>বন্ধুত্ব</a:t>
            </a:r>
            <a:r>
              <a:rPr lang="en-US" dirty="0" smtClean="0"/>
              <a:t> ও </a:t>
            </a:r>
            <a:r>
              <a:rPr lang="en-US" dirty="0" err="1" smtClean="0"/>
              <a:t>প্রীতির</a:t>
            </a:r>
            <a:r>
              <a:rPr lang="en-US" dirty="0" smtClean="0"/>
              <a:t> </a:t>
            </a:r>
            <a:r>
              <a:rPr lang="en-US" dirty="0" err="1" smtClean="0"/>
              <a:t>সম্পর্ক</a:t>
            </a:r>
            <a:r>
              <a:rPr lang="en-US" dirty="0" smtClean="0"/>
              <a:t> </a:t>
            </a:r>
            <a:r>
              <a:rPr lang="en-US" dirty="0" err="1" smtClean="0"/>
              <a:t>গড়ে</a:t>
            </a:r>
            <a:r>
              <a:rPr lang="en-US" dirty="0" smtClean="0"/>
              <a:t> </a:t>
            </a:r>
            <a:r>
              <a:rPr lang="en-US" dirty="0" err="1" smtClean="0"/>
              <a:t>তুলতে</a:t>
            </a:r>
            <a:r>
              <a:rPr lang="en-US" dirty="0" smtClean="0"/>
              <a:t> </a:t>
            </a:r>
            <a:r>
              <a:rPr lang="en-US" dirty="0" err="1" smtClean="0"/>
              <a:t>পারে।এরা</a:t>
            </a:r>
            <a:r>
              <a:rPr lang="en-US" dirty="0" smtClean="0"/>
              <a:t> </a:t>
            </a:r>
            <a:r>
              <a:rPr lang="en-US" dirty="0" err="1" smtClean="0"/>
              <a:t>ভালবাসার</a:t>
            </a:r>
            <a:r>
              <a:rPr lang="en-US" dirty="0" smtClean="0"/>
              <a:t> </a:t>
            </a:r>
            <a:r>
              <a:rPr lang="en-US" dirty="0" err="1" smtClean="0"/>
              <a:t>মধ্যেই</a:t>
            </a:r>
            <a:r>
              <a:rPr lang="en-US" dirty="0" smtClean="0"/>
              <a:t> </a:t>
            </a:r>
            <a:r>
              <a:rPr lang="en-US" dirty="0" err="1" smtClean="0"/>
              <a:t>জীবনের</a:t>
            </a:r>
            <a:r>
              <a:rPr lang="en-US" dirty="0" smtClean="0"/>
              <a:t> </a:t>
            </a:r>
            <a:r>
              <a:rPr lang="en-US" dirty="0" err="1" smtClean="0"/>
              <a:t>মূল্যবোধ</a:t>
            </a:r>
            <a:r>
              <a:rPr lang="en-US" dirty="0" smtClean="0"/>
              <a:t> </a:t>
            </a:r>
            <a:r>
              <a:rPr lang="en-US" dirty="0" err="1" smtClean="0"/>
              <a:t>খোজে</a:t>
            </a:r>
            <a:r>
              <a:rPr lang="en-US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858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2914650" cy="1571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04912"/>
            <a:ext cx="2857500" cy="16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283698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রাজনৈতিক</a:t>
            </a:r>
            <a:r>
              <a:rPr lang="en-US" dirty="0" smtClean="0"/>
              <a:t> </a:t>
            </a:r>
            <a:r>
              <a:rPr lang="en-US" dirty="0" err="1" smtClean="0"/>
              <a:t>মূল্যবোধ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4430" y="280511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সৌন্দর্যবোধ</a:t>
            </a:r>
            <a:r>
              <a:rPr lang="en-US" dirty="0" smtClean="0"/>
              <a:t> </a:t>
            </a:r>
            <a:r>
              <a:rPr lang="en-US" dirty="0" err="1" smtClean="0"/>
              <a:t>মূল্যবোধ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33800"/>
            <a:ext cx="2438400" cy="2019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3733800"/>
            <a:ext cx="2619375" cy="2019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5835134"/>
            <a:ext cx="290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তাত্ত্বিক</a:t>
            </a:r>
            <a:r>
              <a:rPr lang="en-US" dirty="0" smtClean="0"/>
              <a:t> </a:t>
            </a:r>
            <a:r>
              <a:rPr lang="en-US" dirty="0" err="1" smtClean="0"/>
              <a:t>মূল্যবোধ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583513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ধর্মীয়</a:t>
            </a:r>
            <a:r>
              <a:rPr lang="en-US" dirty="0" smtClean="0"/>
              <a:t> </a:t>
            </a:r>
            <a:r>
              <a:rPr lang="en-US" dirty="0" err="1" smtClean="0"/>
              <a:t>মূল্যবোধ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74216" y="152400"/>
            <a:ext cx="6112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বিভিন্ন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ধরনের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মূল্যবোধ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30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54000"/>
            <a:ext cx="6350000" cy="538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8154" y="5931877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ধর্মীয়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মূল্যবোধ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সম্পন্ন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084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334</Words>
  <Application>Microsoft Office PowerPoint</Application>
  <PresentationFormat>On-screen Show (4:3)</PresentationFormat>
  <Paragraphs>75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30</cp:revision>
  <dcterms:created xsi:type="dcterms:W3CDTF">2020-04-14T13:34:08Z</dcterms:created>
  <dcterms:modified xsi:type="dcterms:W3CDTF">2020-04-21T10:36:16Z</dcterms:modified>
</cp:coreProperties>
</file>