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56" r:id="rId3"/>
    <p:sldId id="258" r:id="rId4"/>
    <p:sldId id="259" r:id="rId5"/>
    <p:sldId id="257" r:id="rId6"/>
    <p:sldId id="261" r:id="rId7"/>
    <p:sldId id="273" r:id="rId8"/>
    <p:sldId id="280" r:id="rId9"/>
    <p:sldId id="264" r:id="rId10"/>
    <p:sldId id="279" r:id="rId11"/>
    <p:sldId id="274" r:id="rId12"/>
    <p:sldId id="281" r:id="rId13"/>
    <p:sldId id="262" r:id="rId14"/>
    <p:sldId id="263" r:id="rId15"/>
    <p:sldId id="260" r:id="rId16"/>
    <p:sldId id="276" r:id="rId17"/>
    <p:sldId id="282" r:id="rId18"/>
    <p:sldId id="278" r:id="rId19"/>
    <p:sldId id="283" r:id="rId20"/>
    <p:sldId id="270" r:id="rId21"/>
    <p:sldId id="288" r:id="rId22"/>
    <p:sldId id="284" r:id="rId23"/>
    <p:sldId id="286" r:id="rId24"/>
    <p:sldId id="287" r:id="rId25"/>
    <p:sldId id="277" r:id="rId26"/>
    <p:sldId id="289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C28"/>
    <a:srgbClr val="F37EF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EBD1-C0FA-4692-8EE2-D2F7D2DD5EE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BE549-0686-4537-A4E8-1F262DEB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E549-0686-4537-A4E8-1F262DEB55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BC2D-4A76-40C8-9D57-15184A2F0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DAA11-8D15-4BA9-8DCA-8353A669C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EC238-86D3-45D4-AB37-F5DA473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2935-7330-412D-99A3-D27AD317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134C-F654-4490-8C7E-A622C9C9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AD8-8CF9-4699-8638-BB936F18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BBFAB-0480-451E-AE22-4E30C4A56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CFD0-4385-4841-A692-6DE9DBB9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A0C58-E447-40FA-8A26-84EF2D3B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85176-FB99-40AF-A386-73F091F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14D84-8802-4BC0-91A9-4F8E61850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25828-5047-4463-8EA5-4156C0E1C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A2619-9691-428F-AADF-B0C26625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B230-8AEF-42BA-A6FD-65C9F054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B92B-430C-4AE3-B2DD-4469481C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7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83CA-14C9-43F0-BAF5-311BE1C7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BAC7-A942-4571-9B13-5CD2B922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EB6B-58EE-45D7-B55B-CF2E3611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A947-910D-4149-9C1D-7389FA34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FFFD-51D5-45B8-9D1E-B62D1473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6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578C-9EF8-40D9-8D2A-D80FB4F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0FDB-1FEB-4045-AC06-3222BE67D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58880-386E-4940-987D-444BCED2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6DC4-5AD0-4CAE-ACFE-C7D33097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8E3F-DA1B-4B72-8096-25308261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52D8-6275-4EBE-B3C2-90EE709E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D9CB5-271A-4121-AA23-9B101E191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E9902-5EA5-4594-89EF-DB094A06B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E685-380F-4206-90B0-6AF03DB3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D6CDD-5418-4177-8929-F23E7BE9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629CA-1610-4C6B-A840-E9B2CED1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9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E835-1AE2-410D-8720-03693BA6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4FDD-9233-4D29-B419-379B648B1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C82FC-9BC1-4EE6-B968-8B4970483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BC47E-2A02-4E04-B4C5-D899C2124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E50AC-D1F6-47A4-99AA-1D04383EE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09169-D817-41F6-B1FE-2D5ECD97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3E7C1-886D-46E2-BEA0-0C5F3D1C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20E4B-7182-45A2-9702-4F90413E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1698-B38E-4E3A-8388-CFBE870D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17FDA-4F38-4AC2-9657-1081A70F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44F23-32B4-481B-AFA9-2BFDEBE0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735D-E9D1-459B-835A-95EEFB55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6E9BD-D574-4EB9-A737-6642D876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45C56-2C41-4C1B-B2D8-A6A46FC2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CB936-16E7-47C5-ABE7-F4E82725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F83E-DC46-4C8D-A0EC-0CB946F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5AFF-7D4B-4A31-AE3D-418A1B8A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D249-0DEC-47D9-8D59-EB6DCA8D8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21B2F-99CC-47D5-A4BA-691A2470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8B25A-8589-44DA-8FA8-F6C2859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E800C-438E-4645-A85C-DAA946C3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75CE-3513-4C14-BA9E-35EFC0B6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43995-8A71-436D-A7A2-989FC9109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9B18E-B988-435E-A0EB-1709A036E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F2891-5CBC-4FA2-8EA7-BDCB183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8DE40-0028-4094-B33B-55F1FA88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D3A45-7627-4FDB-89B1-8C88A6F0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6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863A7-06BD-40DF-9C96-425E8867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CCA76-1D3F-4EAD-9CEC-981CD7A8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11889-A2D4-47D9-9F1B-D0D8F221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BFC0C-6370-4547-B210-05E4584A150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64541-ABA0-43AB-9656-8F834D033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AFE7B-4E00-4C50-ACDD-514EBA607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A203-ECFE-44F7-AE22-B3D2873BB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4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microsoft.com/office/2007/relationships/hdphoto" Target="../media/hdphoto1.wdp"/><Relationship Id="rId5" Type="http://schemas.openxmlformats.org/officeDocument/2006/relationships/image" Target="../media/image38.jpeg"/><Relationship Id="rId10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425" y="691661"/>
            <a:ext cx="775227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1651000"/>
            <a:ext cx="7752275" cy="374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6425" y="5542671"/>
            <a:ext cx="7752275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লাল গোলাপ শুভেচ্ছা।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মোবাইল ফোনেই চালু আর বন্ধ হচ্ছে সেচ ...">
            <a:extLst>
              <a:ext uri="{FF2B5EF4-FFF2-40B4-BE49-F238E27FC236}">
                <a16:creationId xmlns:a16="http://schemas.microsoft.com/office/drawing/2014/main" id="{8F47E90D-4AA2-44E8-8A51-A5B9C6F68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2"/>
          <a:stretch/>
        </p:blipFill>
        <p:spPr bwMode="auto">
          <a:xfrm>
            <a:off x="6388100" y="127000"/>
            <a:ext cx="5613400" cy="538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জমিতে, ঐতিহ্যবাহী পানি সেচ পদ্ধতি ...">
            <a:extLst>
              <a:ext uri="{FF2B5EF4-FFF2-40B4-BE49-F238E27FC236}">
                <a16:creationId xmlns:a16="http://schemas.microsoft.com/office/drawing/2014/main" id="{A9EA7365-1456-42FB-A845-11CD1C97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7000"/>
            <a:ext cx="5943600" cy="538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11AB1A-5F19-434C-AAC1-6C080993DDA5}"/>
              </a:ext>
            </a:extLst>
          </p:cNvPr>
          <p:cNvSpPr/>
          <p:nvPr/>
        </p:nvSpPr>
        <p:spPr>
          <a:xfrm>
            <a:off x="1149350" y="5664200"/>
            <a:ext cx="3879850" cy="10287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সেচ পদ্দতি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29EE-5CDF-4540-AABF-1B380C8134E6}"/>
              </a:ext>
            </a:extLst>
          </p:cNvPr>
          <p:cNvSpPr/>
          <p:nvPr/>
        </p:nvSpPr>
        <p:spPr>
          <a:xfrm>
            <a:off x="7296150" y="5689600"/>
            <a:ext cx="3898900" cy="10287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সেচ পদ্দতি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1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কৃষক অন্তপ্রাণ বঙ্গবন্ধু ও আজকের ...">
            <a:extLst>
              <a:ext uri="{FF2B5EF4-FFF2-40B4-BE49-F238E27FC236}">
                <a16:creationId xmlns:a16="http://schemas.microsoft.com/office/drawing/2014/main" id="{879A7910-5ADA-499F-B3B4-D0427AA4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9874"/>
            <a:ext cx="5905500" cy="4975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ঢাকায় আজ বসছে তিনদিনের জাতীয় কৃষি ...">
            <a:extLst>
              <a:ext uri="{FF2B5EF4-FFF2-40B4-BE49-F238E27FC236}">
                <a16:creationId xmlns:a16="http://schemas.microsoft.com/office/drawing/2014/main" id="{3902DDA3-890C-4350-A5DC-F92F54A8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69874"/>
            <a:ext cx="5473700" cy="4975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5A6EC9-C6C0-496D-A940-6D7BF542D146}"/>
              </a:ext>
            </a:extLst>
          </p:cNvPr>
          <p:cNvSpPr/>
          <p:nvPr/>
        </p:nvSpPr>
        <p:spPr>
          <a:xfrm>
            <a:off x="1085850" y="5638800"/>
            <a:ext cx="3879850" cy="10287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চারা রোপন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BCA4C-DFA2-4157-A8E7-47F7F2218F62}"/>
              </a:ext>
            </a:extLst>
          </p:cNvPr>
          <p:cNvSpPr/>
          <p:nvPr/>
        </p:nvSpPr>
        <p:spPr>
          <a:xfrm>
            <a:off x="7385050" y="5638800"/>
            <a:ext cx="3879850" cy="10287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চারা রোপন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7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EAB12-B7F8-432C-9A5E-5330C0BDA1A9}"/>
              </a:ext>
            </a:extLst>
          </p:cNvPr>
          <p:cNvSpPr txBox="1"/>
          <p:nvPr/>
        </p:nvSpPr>
        <p:spPr>
          <a:xfrm>
            <a:off x="3239620" y="414098"/>
            <a:ext cx="571275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F13E0-7088-436D-BAD0-853342F0E2F8}"/>
              </a:ext>
            </a:extLst>
          </p:cNvPr>
          <p:cNvSpPr/>
          <p:nvPr/>
        </p:nvSpPr>
        <p:spPr>
          <a:xfrm>
            <a:off x="850316" y="2258140"/>
            <a:ext cx="10312984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 জন্য মানুষ বিভিন্ন কৃষি প্রযুক্তি যেমন-কোদাল,লাঙল, উদ্ভাবন করেছে। বর্তমানে ট্রাক্টর,সেচ পাম্প বা ফসল মাড়াইয়ের যন্ত্রের মতো আধুনিক কৃষি যন্ত্রপাতি মানুষ ব্যবহার করছে । এই সব যন্ত্রপাতি মানুষকে স্বল্প সময়ে অধিক খাদ্য উৎপাদনে সাহায্য করছে।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191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65F2BE-7DF9-4F87-AE2D-D86A54C09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68401"/>
            <a:ext cx="5740400" cy="4614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8" descr="মাটি ও গাছের সেবাযত্ন - Publicações | Facebook">
            <a:extLst>
              <a:ext uri="{FF2B5EF4-FFF2-40B4-BE49-F238E27FC236}">
                <a16:creationId xmlns:a16="http://schemas.microsoft.com/office/drawing/2014/main" id="{4AB73396-23A0-4011-B7DD-7AE22956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168401"/>
            <a:ext cx="5740400" cy="4614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86690-7178-4722-8B90-852522EE509A}"/>
              </a:ext>
            </a:extLst>
          </p:cNvPr>
          <p:cNvSpPr txBox="1"/>
          <p:nvPr/>
        </p:nvSpPr>
        <p:spPr>
          <a:xfrm>
            <a:off x="4108450" y="288379"/>
            <a:ext cx="391795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FDEFF-582D-470D-819D-1C2295E0B496}"/>
              </a:ext>
            </a:extLst>
          </p:cNvPr>
          <p:cNvSpPr txBox="1"/>
          <p:nvPr/>
        </p:nvSpPr>
        <p:spPr>
          <a:xfrm>
            <a:off x="1282700" y="5994400"/>
            <a:ext cx="3200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সার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A77AF-A62F-4EE2-AAB3-9C2E3382537C}"/>
              </a:ext>
            </a:extLst>
          </p:cNvPr>
          <p:cNvSpPr txBox="1"/>
          <p:nvPr/>
        </p:nvSpPr>
        <p:spPr>
          <a:xfrm>
            <a:off x="7861300" y="5985918"/>
            <a:ext cx="3200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এমপি সার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sphate Fertilizers at Best Price in India">
            <a:extLst>
              <a:ext uri="{FF2B5EF4-FFF2-40B4-BE49-F238E27FC236}">
                <a16:creationId xmlns:a16="http://schemas.microsoft.com/office/drawing/2014/main" id="{49F47516-0742-4CF6-A68E-E708FE05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4138"/>
            <a:ext cx="5918200" cy="57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786404-E973-4FA7-A0F2-5718EA943EF2}"/>
              </a:ext>
            </a:extLst>
          </p:cNvPr>
          <p:cNvSpPr txBox="1"/>
          <p:nvPr/>
        </p:nvSpPr>
        <p:spPr>
          <a:xfrm>
            <a:off x="1663700" y="5978267"/>
            <a:ext cx="31369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এস পি সার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12" descr="এক নজরে কম্পোস্ট সার তৈরী">
            <a:extLst>
              <a:ext uri="{FF2B5EF4-FFF2-40B4-BE49-F238E27FC236}">
                <a16:creationId xmlns:a16="http://schemas.microsoft.com/office/drawing/2014/main" id="{49E056A0-D0D3-409E-8E9B-436CDDDD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1138"/>
            <a:ext cx="5689600" cy="5491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D1A166-465B-48B7-9667-E0AFA9B2FD51}"/>
              </a:ext>
            </a:extLst>
          </p:cNvPr>
          <p:cNvSpPr txBox="1"/>
          <p:nvPr/>
        </p:nvSpPr>
        <p:spPr>
          <a:xfrm>
            <a:off x="7683502" y="5965567"/>
            <a:ext cx="326389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কম্পোষ্ট সার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টাশ (MOP) সারের ব্যাবহারঃ পটাশিয়াম ...">
            <a:extLst>
              <a:ext uri="{FF2B5EF4-FFF2-40B4-BE49-F238E27FC236}">
                <a16:creationId xmlns:a16="http://schemas.microsoft.com/office/drawing/2014/main" id="{C8C9CDEC-987E-4D56-B886-5C202D12E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0260" r="4574" b="12009"/>
          <a:stretch/>
        </p:blipFill>
        <p:spPr bwMode="auto">
          <a:xfrm>
            <a:off x="6223000" y="177800"/>
            <a:ext cx="5867398" cy="5600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জিপসাম ব্যবহারে বাগান নষ্ট, সার ...">
            <a:extLst>
              <a:ext uri="{FF2B5EF4-FFF2-40B4-BE49-F238E27FC236}">
                <a16:creationId xmlns:a16="http://schemas.microsoft.com/office/drawing/2014/main" id="{387E0041-324D-4181-BB78-1A29E688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7799"/>
            <a:ext cx="5740401" cy="5600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84D0A-7410-4E82-BE8A-3749AF4B9E1A}"/>
              </a:ext>
            </a:extLst>
          </p:cNvPr>
          <p:cNvSpPr txBox="1"/>
          <p:nvPr/>
        </p:nvSpPr>
        <p:spPr>
          <a:xfrm>
            <a:off x="1181102" y="5955268"/>
            <a:ext cx="368299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ফসফেট সার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A3CFC-2455-41C5-AE4C-98BD2D0A9313}"/>
              </a:ext>
            </a:extLst>
          </p:cNvPr>
          <p:cNvSpPr txBox="1"/>
          <p:nvPr/>
        </p:nvSpPr>
        <p:spPr>
          <a:xfrm>
            <a:off x="7658102" y="5955268"/>
            <a:ext cx="3581398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পটাশ সার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83673-256C-40A2-8BFD-D6CFCA5E4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93" y="203199"/>
            <a:ext cx="5613019" cy="5373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ক্ষতিকর রাসায়নিক সার ও কীটনাশকের ...">
            <a:extLst>
              <a:ext uri="{FF2B5EF4-FFF2-40B4-BE49-F238E27FC236}">
                <a16:creationId xmlns:a16="http://schemas.microsoft.com/office/drawing/2014/main" id="{D6F714E4-7716-4834-A5A9-5545456A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9" y="203200"/>
            <a:ext cx="5728929" cy="5399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BB6BD-5578-4AA9-A59B-3C57F497FA0E}"/>
              </a:ext>
            </a:extLst>
          </p:cNvPr>
          <p:cNvSpPr txBox="1"/>
          <p:nvPr/>
        </p:nvSpPr>
        <p:spPr>
          <a:xfrm>
            <a:off x="7349006" y="5903752"/>
            <a:ext cx="358139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কীটনাশক স্প্রে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71D66-51B8-4E1C-B43F-B89F63218E61}"/>
              </a:ext>
            </a:extLst>
          </p:cNvPr>
          <p:cNvSpPr txBox="1"/>
          <p:nvPr/>
        </p:nvSpPr>
        <p:spPr>
          <a:xfrm>
            <a:off x="1210615" y="5898238"/>
            <a:ext cx="3699961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কীটনাশক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3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AD27FF-DA51-4E1A-84C4-54B097B2A5F6}"/>
              </a:ext>
            </a:extLst>
          </p:cNvPr>
          <p:cNvSpPr txBox="1"/>
          <p:nvPr/>
        </p:nvSpPr>
        <p:spPr>
          <a:xfrm>
            <a:off x="4305300" y="492358"/>
            <a:ext cx="39497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0CDC4-A010-481D-BB73-C1E5ACA31FDF}"/>
              </a:ext>
            </a:extLst>
          </p:cNvPr>
          <p:cNvSpPr/>
          <p:nvPr/>
        </p:nvSpPr>
        <p:spPr>
          <a:xfrm>
            <a:off x="1041400" y="2082800"/>
            <a:ext cx="10045700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উৎপাদনের জন্য অনেক ফসলে রাসায়নিক সার এবং কীটনাশক ব্যবহার করা হয় ।রাসায়নিক সার উদ্ভিদের ভালো বৃদ্ধিতে এবং অধিক ফসল উৎপাদনে সহায়তা করে। রাসায়নিক পদার্থ ফসলের ক্ষতিকারক পোকা ও আগাছা দমন করে অধিক খাদ্য উৎপাদনে ভূমিকা রাখছে।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পঞ্চম শ্রেণির শিক্ষার্থীদের ...">
            <a:extLst>
              <a:ext uri="{FF2B5EF4-FFF2-40B4-BE49-F238E27FC236}">
                <a16:creationId xmlns:a16="http://schemas.microsoft.com/office/drawing/2014/main" id="{8974ABC3-0B24-4076-A7EF-A45B6341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1" y="88900"/>
            <a:ext cx="5549900" cy="5311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ফলন বাড়াতে শস্য গাছের আকৃতি বড় ...">
            <a:extLst>
              <a:ext uri="{FF2B5EF4-FFF2-40B4-BE49-F238E27FC236}">
                <a16:creationId xmlns:a16="http://schemas.microsoft.com/office/drawing/2014/main" id="{266CC527-1ED2-4749-9B76-CBFD7D526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b="16590"/>
          <a:stretch/>
        </p:blipFill>
        <p:spPr bwMode="auto">
          <a:xfrm>
            <a:off x="215900" y="88900"/>
            <a:ext cx="5880099" cy="5311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F2A1F4-1E60-4AE3-BC84-D5CF54666E98}"/>
              </a:ext>
            </a:extLst>
          </p:cNvPr>
          <p:cNvSpPr/>
          <p:nvPr/>
        </p:nvSpPr>
        <p:spPr>
          <a:xfrm>
            <a:off x="2880451" y="5657334"/>
            <a:ext cx="6793848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বৈশিষ্ট্যসম্পন্ন উদ্ভিদ 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1188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6826D4-A632-472C-855D-A41FA49E4FCA}"/>
              </a:ext>
            </a:extLst>
          </p:cNvPr>
          <p:cNvSpPr txBox="1"/>
          <p:nvPr/>
        </p:nvSpPr>
        <p:spPr>
          <a:xfrm>
            <a:off x="3568700" y="591368"/>
            <a:ext cx="5054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জৈব প্রযুক্তি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8EA64-2DA4-4B1B-9942-0E5F40E5E06B}"/>
              </a:ext>
            </a:extLst>
          </p:cNvPr>
          <p:cNvSpPr txBox="1"/>
          <p:nvPr/>
        </p:nvSpPr>
        <p:spPr>
          <a:xfrm>
            <a:off x="749300" y="2222959"/>
            <a:ext cx="10668000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মানুষের কল্যাণে নতুন কিছু উৎপাদনে জীবের ব্যবহারই হলো জৈব প্রযুক্তি। যেমন- জৈব প্রযুক্তির মাধ্যমে বিশেষ বৈশিষ্ট্যসম্পন্ন উদ্ভিদ সৃষ্টি করা হচ্ছে। এই প্রযুক্তি মানুষকে অধিক পুষ্টিসমৃদ্ধ,পোকামাকড় প্রতিরোধী এবং অধিক ফলনশীল উদ্ভিদ উৎপাদনে সহায়তা করছে ।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C3254-7660-4B9C-8116-A842706B3BEE}"/>
              </a:ext>
            </a:extLst>
          </p:cNvPr>
          <p:cNvSpPr txBox="1"/>
          <p:nvPr/>
        </p:nvSpPr>
        <p:spPr>
          <a:xfrm>
            <a:off x="325220" y="2271233"/>
            <a:ext cx="6087979" cy="40934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নামঃ বিজিত দাস চৌধুরী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ফাগুবাঁশবাড়ি স প্রা বি কানাইঘাট, সিলেট।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মোবাইলঃ০১৭২৬৪৯৮৯৪০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Bijitdas.ict@gmail.com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0C1D9-3CDB-4962-91CF-54E9CA5E1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6" y="507360"/>
            <a:ext cx="5297633" cy="5919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5329A-91CE-414D-A456-1127EFF96334}"/>
              </a:ext>
            </a:extLst>
          </p:cNvPr>
          <p:cNvSpPr txBox="1"/>
          <p:nvPr/>
        </p:nvSpPr>
        <p:spPr>
          <a:xfrm>
            <a:off x="617169" y="507360"/>
            <a:ext cx="5504080" cy="830997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487" y="148861"/>
            <a:ext cx="444224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কৃষিকাজে </a:t>
            </a:r>
            <a:r>
              <a:rPr lang="bn-BD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ব্যবহার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32-Point Star 2"/>
          <p:cNvSpPr/>
          <p:nvPr/>
        </p:nvSpPr>
        <p:spPr>
          <a:xfrm>
            <a:off x="5045614" y="2726960"/>
            <a:ext cx="2178396" cy="1981200"/>
          </a:xfrm>
          <a:prstGeom prst="star32">
            <a:avLst>
              <a:gd name="adj" fmla="val 34606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প্রযুক্তি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5063162" y="1003300"/>
            <a:ext cx="2133600" cy="1710960"/>
          </a:xfrm>
          <a:prstGeom prst="sun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2810840" y="4021229"/>
            <a:ext cx="2209800" cy="1981200"/>
          </a:xfrm>
          <a:prstGeom prst="sun">
            <a:avLst>
              <a:gd name="adj" fmla="val 12500"/>
            </a:avLst>
          </a:prstGeom>
          <a:blipFill>
            <a:blip r:embed="rId5"/>
            <a:tile tx="0" ty="0" sx="100000" sy="100000" flip="none" algn="tl"/>
          </a:blipFill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7146387" y="4058990"/>
            <a:ext cx="2250831" cy="1981200"/>
          </a:xfrm>
          <a:prstGeom prst="sun">
            <a:avLst>
              <a:gd name="adj" fmla="val 12500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B408A-F700-4FE3-8849-F01CCACCBD16}"/>
              </a:ext>
            </a:extLst>
          </p:cNvPr>
          <p:cNvGrpSpPr/>
          <p:nvPr/>
        </p:nvGrpSpPr>
        <p:grpSpPr>
          <a:xfrm>
            <a:off x="7172047" y="1816325"/>
            <a:ext cx="2209800" cy="1981200"/>
            <a:chOff x="7186115" y="1816325"/>
            <a:chExt cx="2209800" cy="1981200"/>
          </a:xfrm>
          <a:blipFill>
            <a:blip r:embed="rId2"/>
            <a:tile tx="0" ty="0" sx="100000" sy="100000" flip="none" algn="tl"/>
          </a:blipFill>
        </p:grpSpPr>
        <p:sp>
          <p:nvSpPr>
            <p:cNvPr id="6" name="Sun 5"/>
            <p:cNvSpPr/>
            <p:nvPr/>
          </p:nvSpPr>
          <p:spPr>
            <a:xfrm>
              <a:off x="7186115" y="1816325"/>
              <a:ext cx="2209800" cy="1981200"/>
            </a:xfrm>
            <a:prstGeom prst="sun">
              <a:avLst>
                <a:gd name="adj" fmla="val 12500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4" descr="ফলন বাড়াতে শস্য গাছের আকৃতি বড় ...">
              <a:extLst>
                <a:ext uri="{FF2B5EF4-FFF2-40B4-BE49-F238E27FC236}">
                  <a16:creationId xmlns:a16="http://schemas.microsoft.com/office/drawing/2014/main" id="{6E5A758F-8F3A-4659-899A-E18E81A4E7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" t="2984" r="-1" b="-648"/>
            <a:stretch/>
          </p:blipFill>
          <p:spPr bwMode="auto">
            <a:xfrm>
              <a:off x="7806337" y="2390043"/>
              <a:ext cx="998925" cy="831013"/>
            </a:xfrm>
            <a:prstGeom prst="ellipse">
              <a:avLst/>
            </a:prstGeom>
            <a:ln w="635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BE7B8C-9F78-426D-AD0B-D55DD866C712}"/>
              </a:ext>
            </a:extLst>
          </p:cNvPr>
          <p:cNvGrpSpPr/>
          <p:nvPr/>
        </p:nvGrpSpPr>
        <p:grpSpPr>
          <a:xfrm>
            <a:off x="5090410" y="4790033"/>
            <a:ext cx="2209800" cy="1981200"/>
            <a:chOff x="5087525" y="4327160"/>
            <a:chExt cx="2209800" cy="1981200"/>
          </a:xfrm>
          <a:blipFill>
            <a:blip r:embed="rId8"/>
            <a:tile tx="0" ty="0" sx="100000" sy="100000" flip="none" algn="tl"/>
          </a:blipFill>
        </p:grpSpPr>
        <p:sp>
          <p:nvSpPr>
            <p:cNvPr id="7" name="Sun 6"/>
            <p:cNvSpPr/>
            <p:nvPr/>
          </p:nvSpPr>
          <p:spPr>
            <a:xfrm>
              <a:off x="5087525" y="4327160"/>
              <a:ext cx="2209800" cy="1981200"/>
            </a:xfrm>
            <a:prstGeom prst="sun">
              <a:avLst>
                <a:gd name="adj" fmla="val 1250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7D1E51-84A4-408B-B555-D193C77B7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802" y="4622993"/>
              <a:ext cx="1495245" cy="1422400"/>
            </a:xfrm>
            <a:prstGeom prst="ellipse">
              <a:avLst/>
            </a:prstGeom>
            <a:grpFill/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A08D70-8353-43B5-94CD-80AE66C64099}"/>
              </a:ext>
            </a:extLst>
          </p:cNvPr>
          <p:cNvGrpSpPr/>
          <p:nvPr/>
        </p:nvGrpSpPr>
        <p:grpSpPr>
          <a:xfrm>
            <a:off x="2810840" y="1814950"/>
            <a:ext cx="2209800" cy="1981200"/>
            <a:chOff x="2810840" y="1814950"/>
            <a:chExt cx="2209800" cy="1981200"/>
          </a:xfrm>
        </p:grpSpPr>
        <p:sp>
          <p:nvSpPr>
            <p:cNvPr id="4" name="Sun 3"/>
            <p:cNvSpPr/>
            <p:nvPr/>
          </p:nvSpPr>
          <p:spPr>
            <a:xfrm>
              <a:off x="2810840" y="1814950"/>
              <a:ext cx="2209800" cy="1981200"/>
            </a:xfrm>
            <a:prstGeom prst="sun">
              <a:avLst>
                <a:gd name="adj" fmla="val 125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000" dirty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618869-0B95-4A9F-AA61-DF23B94E5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00" b="93750" l="10000" r="90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5" r="14406"/>
            <a:stretch/>
          </p:blipFill>
          <p:spPr>
            <a:xfrm>
              <a:off x="3240158" y="2186609"/>
              <a:ext cx="1451112" cy="124239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379" y="152401"/>
            <a:ext cx="379240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ঘোষণা</a:t>
            </a:r>
            <a:endParaRPr lang="en-US" sz="4800" dirty="0"/>
          </a:p>
        </p:txBody>
      </p:sp>
      <p:sp>
        <p:nvSpPr>
          <p:cNvPr id="3" name="32-Point Star 2"/>
          <p:cNvSpPr/>
          <p:nvPr/>
        </p:nvSpPr>
        <p:spPr>
          <a:xfrm>
            <a:off x="3368842" y="1752600"/>
            <a:ext cx="5715000" cy="3961150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প্রযুক্তির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042A88-60A5-4039-B4D3-1AC80AC02EC7}"/>
              </a:ext>
            </a:extLst>
          </p:cNvPr>
          <p:cNvSpPr txBox="1"/>
          <p:nvPr/>
        </p:nvSpPr>
        <p:spPr>
          <a:xfrm>
            <a:off x="387082" y="3696522"/>
            <a:ext cx="4868214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পাঠ্য বইয়ের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 পৃষ্ঠা বাহির কর এবং 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62737-7DEE-4114-8802-6A5030A74948}"/>
              </a:ext>
            </a:extLst>
          </p:cNvPr>
          <p:cNvSpPr txBox="1"/>
          <p:nvPr/>
        </p:nvSpPr>
        <p:spPr>
          <a:xfrm>
            <a:off x="631064" y="399245"/>
            <a:ext cx="462423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EAE3B-5DA4-48DE-A97B-EA778463FE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5" t="3684" r="9868" b="2169"/>
          <a:stretch/>
        </p:blipFill>
        <p:spPr>
          <a:xfrm>
            <a:off x="5740400" y="263122"/>
            <a:ext cx="6223000" cy="6331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06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C811E9-DA63-4B7B-AB21-9CABF422D029}"/>
              </a:ext>
            </a:extLst>
          </p:cNvPr>
          <p:cNvSpPr/>
          <p:nvPr/>
        </p:nvSpPr>
        <p:spPr>
          <a:xfrm>
            <a:off x="3078166" y="176192"/>
            <a:ext cx="557053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F5D11B19-0A11-4D54-ADAC-0C0A80650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45785"/>
              </p:ext>
            </p:extLst>
          </p:nvPr>
        </p:nvGraphicFramePr>
        <p:xfrm>
          <a:off x="127000" y="1150322"/>
          <a:ext cx="11899900" cy="558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906">
                  <a:extLst>
                    <a:ext uri="{9D8B030D-6E8A-4147-A177-3AD203B41FA5}">
                      <a16:colId xmlns:a16="http://schemas.microsoft.com/office/drawing/2014/main" val="2127561871"/>
                    </a:ext>
                  </a:extLst>
                </a:gridCol>
                <a:gridCol w="7725994">
                  <a:extLst>
                    <a:ext uri="{9D8B030D-6E8A-4147-A177-3AD203B41FA5}">
                      <a16:colId xmlns:a16="http://schemas.microsoft.com/office/drawing/2014/main" val="302357082"/>
                    </a:ext>
                  </a:extLst>
                </a:gridCol>
              </a:tblGrid>
              <a:tr h="873246"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 প্রযুক্তি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যেভাবে খাদ্য উৎপাদনে সাহায্য করে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10851759"/>
                  </a:ext>
                </a:extLst>
              </a:tr>
              <a:tr h="1501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b="1" u="sng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 ১ </a:t>
                      </a:r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প্রযুক্তি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ট্রাক্টর,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সেচ পাম্প বা ফসল মাড়াইয়ের যন্ত্র ইত্যাদি </a:t>
                      </a:r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প্রযুক্তি </a:t>
                      </a:r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স্বল্প সময়ে অধিক খাদ্য উৎপাদনে সাহায্য করে।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694129"/>
                  </a:ext>
                </a:extLst>
              </a:tr>
              <a:tr h="1984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b="1" u="sng" dirty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 ২ </a:t>
                      </a:r>
                      <a:r>
                        <a:rPr lang="bn-IN" sz="3600" b="1" dirty="0">
                          <a:solidFill>
                            <a:schemeClr val="accent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 প্রযুক্তি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ফসলের উর্বরতা বৃদ্ধি করে এবং ফসলের ক্ষতিকারক পোকা আগাছা দমন করে খাদ্য উৎপাদনে সাহায্য করে।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04150911"/>
                  </a:ext>
                </a:extLst>
              </a:tr>
              <a:tr h="1222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b="1" u="sng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 ৩ </a:t>
                      </a:r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জৈব প্রযুক্তি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  <a:p>
                      <a:pPr algn="l"/>
                      <a:endParaRPr lang="en-US" dirty="0"/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অধিক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পুষ্টিসমৃদ্ধ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পোকামাকড় প্রতিরোধী এবং অধিক ফলনশীল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উৎপাদনে সহায়তা করে। </a:t>
                      </a:r>
                      <a:endParaRPr lang="en-US" sz="3200" b="1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4055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9EE09-DBE6-4419-A367-FF7147AC83C1}"/>
              </a:ext>
            </a:extLst>
          </p:cNvPr>
          <p:cNvSpPr/>
          <p:nvPr/>
        </p:nvSpPr>
        <p:spPr>
          <a:xfrm>
            <a:off x="504920" y="1149260"/>
            <a:ext cx="592776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৩টি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8A510-7097-478A-9FC7-6047638830D7}"/>
              </a:ext>
            </a:extLst>
          </p:cNvPr>
          <p:cNvSpPr/>
          <p:nvPr/>
        </p:nvSpPr>
        <p:spPr>
          <a:xfrm>
            <a:off x="492886" y="1809621"/>
            <a:ext cx="1012501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৩টি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ট্রাক্টর,সেচ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C0BE2-82A5-45E1-8730-3EA1B398C9AE}"/>
              </a:ext>
            </a:extLst>
          </p:cNvPr>
          <p:cNvSpPr/>
          <p:nvPr/>
        </p:nvSpPr>
        <p:spPr>
          <a:xfrm>
            <a:off x="492886" y="2478493"/>
            <a:ext cx="380238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DA3D9-83CC-4469-AB5F-5CD9234C4342}"/>
              </a:ext>
            </a:extLst>
          </p:cNvPr>
          <p:cNvSpPr/>
          <p:nvPr/>
        </p:nvSpPr>
        <p:spPr>
          <a:xfrm>
            <a:off x="468824" y="3234375"/>
            <a:ext cx="9643754" cy="5539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9D809-2C29-43AF-BB2F-B3620BB6813D}"/>
              </a:ext>
            </a:extLst>
          </p:cNvPr>
          <p:cNvSpPr/>
          <p:nvPr/>
        </p:nvSpPr>
        <p:spPr>
          <a:xfrm>
            <a:off x="2935703" y="252671"/>
            <a:ext cx="427121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150" dirty="0">
              <a:ln w="11430"/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B863F-66DA-4FC6-9F35-B312B2BBAAB2}"/>
              </a:ext>
            </a:extLst>
          </p:cNvPr>
          <p:cNvSpPr txBox="1"/>
          <p:nvPr/>
        </p:nvSpPr>
        <p:spPr>
          <a:xfrm>
            <a:off x="441718" y="3918718"/>
            <a:ext cx="791040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সাহয্য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97848-8B80-411A-9E70-0CEC9E9171E9}"/>
              </a:ext>
            </a:extLst>
          </p:cNvPr>
          <p:cNvSpPr txBox="1"/>
          <p:nvPr/>
        </p:nvSpPr>
        <p:spPr>
          <a:xfrm>
            <a:off x="441718" y="4673995"/>
            <a:ext cx="1017618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(২)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পুষ্টিসমৃদ্ধ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PH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1D371B-4133-47F7-87C8-590BBFA83564}"/>
              </a:ext>
            </a:extLst>
          </p:cNvPr>
          <p:cNvSpPr txBox="1"/>
          <p:nvPr/>
        </p:nvSpPr>
        <p:spPr>
          <a:xfrm>
            <a:off x="660400" y="1341665"/>
            <a:ext cx="818750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তিনটি যুগ কী 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BD90F-5295-4E59-977D-6CC798264D64}"/>
              </a:ext>
            </a:extLst>
          </p:cNvPr>
          <p:cNvSpPr txBox="1"/>
          <p:nvPr/>
        </p:nvSpPr>
        <p:spPr>
          <a:xfrm>
            <a:off x="393700" y="2200546"/>
            <a:ext cx="101346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অগ্রগতিকে তিনটি যুগে ভাগ করা হয়ে থাকে। যথাঃ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১-উন্নত যন্ত্র ব্যবহারের যুগ</a:t>
            </a: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ট্রাক্ট্রর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চাষ,ফসল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যন্ত্রের ব্যবহার ইত্যাদি।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২-রাসায়নিক সার ব্যবহারের যুগ</a:t>
            </a:r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জমিতে রাসায়নিক সার ব্যবহার করে অনেক অনুর্বর জমিকে উর্বর করা সম্ভব হয়।                                                    </a:t>
            </a:r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৩-কৃষিতে জৈবপ্রযুক্তি ব্যবহারের যুগ।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প্রযুক্তির একটি দিক হলো জেনেটিক ইজ্ঞিনিয়ারিং।এর মাধ্যমে কৃষি উৎপাদন বিপুলভাবে বৃদ্ধি করা সম্ভব হয়েছে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ACB1B-3CF7-4A57-831B-272F775F37AA}"/>
              </a:ext>
            </a:extLst>
          </p:cNvPr>
          <p:cNvSpPr/>
          <p:nvPr/>
        </p:nvSpPr>
        <p:spPr>
          <a:xfrm>
            <a:off x="3955696" y="216575"/>
            <a:ext cx="305431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9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1FE520-207B-487A-B22F-D711F336BA59}"/>
              </a:ext>
            </a:extLst>
          </p:cNvPr>
          <p:cNvSpPr txBox="1"/>
          <p:nvPr/>
        </p:nvSpPr>
        <p:spPr>
          <a:xfrm>
            <a:off x="318653" y="623007"/>
            <a:ext cx="612255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B94F9-CA36-4CAA-A22A-257442091B44}"/>
              </a:ext>
            </a:extLst>
          </p:cNvPr>
          <p:cNvSpPr txBox="1"/>
          <p:nvPr/>
        </p:nvSpPr>
        <p:spPr>
          <a:xfrm>
            <a:off x="318652" y="2693918"/>
            <a:ext cx="5579871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জীবনমান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05C99F-73BC-4B8C-8129-BD2D46654AF7}"/>
              </a:ext>
            </a:extLst>
          </p:cNvPr>
          <p:cNvGrpSpPr/>
          <p:nvPr/>
        </p:nvGrpSpPr>
        <p:grpSpPr>
          <a:xfrm>
            <a:off x="6019900" y="207819"/>
            <a:ext cx="6122555" cy="5597236"/>
            <a:chOff x="5929747" y="207819"/>
            <a:chExt cx="6122555" cy="5597236"/>
          </a:xfrm>
          <a:blipFill>
            <a:blip r:embed="rId4"/>
            <a:tile tx="0" ty="0" sx="100000" sy="100000" flip="none" algn="tl"/>
          </a:blip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A09113-797E-4B41-8FAC-1094B5343A0D}"/>
                </a:ext>
              </a:extLst>
            </p:cNvPr>
            <p:cNvGrpSpPr/>
            <p:nvPr/>
          </p:nvGrpSpPr>
          <p:grpSpPr>
            <a:xfrm>
              <a:off x="5929747" y="207819"/>
              <a:ext cx="6122555" cy="5597236"/>
              <a:chOff x="3241963" y="263237"/>
              <a:chExt cx="6511637" cy="4584686"/>
            </a:xfrm>
            <a:grpFill/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7F9FDC3-C862-4369-BE1C-03733C85D548}"/>
                  </a:ext>
                </a:extLst>
              </p:cNvPr>
              <p:cNvSpPr/>
              <p:nvPr/>
            </p:nvSpPr>
            <p:spPr>
              <a:xfrm>
                <a:off x="3241963" y="263237"/>
                <a:ext cx="6511637" cy="2008914"/>
              </a:xfrm>
              <a:prstGeom prst="triangle">
                <a:avLst/>
              </a:prstGeom>
              <a:grpFill/>
              <a:ln w="571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ame 12">
                <a:extLst>
                  <a:ext uri="{FF2B5EF4-FFF2-40B4-BE49-F238E27FC236}">
                    <a16:creationId xmlns:a16="http://schemas.microsoft.com/office/drawing/2014/main" id="{EC2BB7AF-77E6-4A4C-855D-CC8C9809B444}"/>
                  </a:ext>
                </a:extLst>
              </p:cNvPr>
              <p:cNvSpPr/>
              <p:nvPr/>
            </p:nvSpPr>
            <p:spPr>
              <a:xfrm>
                <a:off x="4372240" y="2299596"/>
                <a:ext cx="4218710" cy="2548327"/>
              </a:xfrm>
              <a:prstGeom prst="fram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7D761EC-9F21-453F-AED4-C30ACE34425A}"/>
                </a:ext>
              </a:extLst>
            </p:cNvPr>
            <p:cNvSpPr/>
            <p:nvPr/>
          </p:nvSpPr>
          <p:spPr>
            <a:xfrm>
              <a:off x="7523015" y="3228109"/>
              <a:ext cx="443345" cy="872836"/>
            </a:xfrm>
            <a:prstGeom prst="fram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95E17AE6-E411-4830-B9FB-881B3E0FD0D2}"/>
                </a:ext>
              </a:extLst>
            </p:cNvPr>
            <p:cNvSpPr/>
            <p:nvPr/>
          </p:nvSpPr>
          <p:spPr>
            <a:xfrm>
              <a:off x="10002986" y="3228104"/>
              <a:ext cx="443345" cy="872836"/>
            </a:xfrm>
            <a:prstGeom prst="fram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159F1ECC-99D7-41D6-BBC8-21AB3BFDF12A}"/>
                </a:ext>
              </a:extLst>
            </p:cNvPr>
            <p:cNvSpPr/>
            <p:nvPr/>
          </p:nvSpPr>
          <p:spPr>
            <a:xfrm>
              <a:off x="8471488" y="3228104"/>
              <a:ext cx="1076436" cy="1911932"/>
            </a:xfrm>
            <a:prstGeom prst="frame">
              <a:avLst>
                <a:gd name="adj1" fmla="val 17219"/>
              </a:avLst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76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7B8657-FC16-4009-99FC-85F09ECE1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5" y="329597"/>
            <a:ext cx="5900056" cy="5439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45367-1FE6-4A64-9800-8F979ED2C079}"/>
              </a:ext>
            </a:extLst>
          </p:cNvPr>
          <p:cNvSpPr txBox="1"/>
          <p:nvPr/>
        </p:nvSpPr>
        <p:spPr>
          <a:xfrm>
            <a:off x="1" y="922868"/>
            <a:ext cx="6291944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875D3-2A7B-4126-A15B-AE33DF2E0093}"/>
              </a:ext>
            </a:extLst>
          </p:cNvPr>
          <p:cNvSpPr txBox="1"/>
          <p:nvPr/>
        </p:nvSpPr>
        <p:spPr>
          <a:xfrm>
            <a:off x="43555" y="4504996"/>
            <a:ext cx="624839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আবারো ধন্যবাদ সবাইকে।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4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4824-2E8F-45D0-8AA0-A7F5FC8DEF2F}"/>
              </a:ext>
            </a:extLst>
          </p:cNvPr>
          <p:cNvSpPr txBox="1"/>
          <p:nvPr/>
        </p:nvSpPr>
        <p:spPr>
          <a:xfrm>
            <a:off x="1257943" y="438599"/>
            <a:ext cx="352881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9FE59-FDE5-4BCE-9A62-18FA7184C459}"/>
              </a:ext>
            </a:extLst>
          </p:cNvPr>
          <p:cNvSpPr txBox="1"/>
          <p:nvPr/>
        </p:nvSpPr>
        <p:spPr>
          <a:xfrm>
            <a:off x="502275" y="2356639"/>
            <a:ext cx="5212725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, শাখা-ক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শিক্ষার্থী-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উপস্থিত শিক্ষার্থী-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86501-BF53-4BA4-9044-544B7A673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203200"/>
            <a:ext cx="6043527" cy="6465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04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8B594-6C1A-49CF-8A9C-445E55CDC599}"/>
              </a:ext>
            </a:extLst>
          </p:cNvPr>
          <p:cNvSpPr txBox="1"/>
          <p:nvPr/>
        </p:nvSpPr>
        <p:spPr>
          <a:xfrm>
            <a:off x="927100" y="159734"/>
            <a:ext cx="4025900" cy="923330"/>
          </a:xfrm>
          <a:prstGeom prst="rect">
            <a:avLst/>
          </a:prstGeom>
          <a:blipFill dpi="0" rotWithShape="1">
            <a:blip r:embed="rId2">
              <a:alphaModFix amt="93000"/>
            </a:blip>
            <a:srcRect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A533B-7C8C-42BF-8DC3-BDD874C81D91}"/>
              </a:ext>
            </a:extLst>
          </p:cNvPr>
          <p:cNvSpPr/>
          <p:nvPr/>
        </p:nvSpPr>
        <p:spPr>
          <a:xfrm>
            <a:off x="292100" y="1595735"/>
            <a:ext cx="51943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পাঠঃ আমাদের জীবনে প্রযুক্তি ।                          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                          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                        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3D8D4-7296-4187-B5E2-02B30628C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7" t="1752" b="1684"/>
          <a:stretch/>
        </p:blipFill>
        <p:spPr>
          <a:xfrm>
            <a:off x="6096000" y="273050"/>
            <a:ext cx="5930900" cy="631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29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290A7642-650C-40ED-86A1-8E1D7318CC1D}"/>
              </a:ext>
            </a:extLst>
          </p:cNvPr>
          <p:cNvSpPr txBox="1"/>
          <p:nvPr/>
        </p:nvSpPr>
        <p:spPr>
          <a:xfrm>
            <a:off x="1104900" y="214624"/>
            <a:ext cx="100203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C7B1B-4D31-411C-843F-9EB0D8B6E2F5}"/>
              </a:ext>
            </a:extLst>
          </p:cNvPr>
          <p:cNvSpPr/>
          <p:nvPr/>
        </p:nvSpPr>
        <p:spPr>
          <a:xfrm>
            <a:off x="596900" y="2660134"/>
            <a:ext cx="110617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১০.২.1 প্রযুক্তির বিকাশ ও ব্যবহারের মাধ্যমে জীবনযাপনের মান উন্নয়নের বর্ণনা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7888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A1D13326-6ED6-41D9-B834-061F3F1A4E64}"/>
              </a:ext>
            </a:extLst>
          </p:cNvPr>
          <p:cNvSpPr txBox="1"/>
          <p:nvPr/>
        </p:nvSpPr>
        <p:spPr>
          <a:xfrm rot="19293681">
            <a:off x="88900" y="703590"/>
            <a:ext cx="206756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CF1E4-DC19-4AD4-8620-138638A511AC}"/>
              </a:ext>
            </a:extLst>
          </p:cNvPr>
          <p:cNvSpPr txBox="1"/>
          <p:nvPr/>
        </p:nvSpPr>
        <p:spPr>
          <a:xfrm>
            <a:off x="2814683" y="344715"/>
            <a:ext cx="779852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তিনটি যুগ কী কী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B8481-57FA-49F5-B3BC-A224BA7BE0BD}"/>
              </a:ext>
            </a:extLst>
          </p:cNvPr>
          <p:cNvSpPr txBox="1"/>
          <p:nvPr/>
        </p:nvSpPr>
        <p:spPr>
          <a:xfrm>
            <a:off x="1460500" y="2270396"/>
            <a:ext cx="10134600" cy="42473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অগ্রগতিকে তিনটি যুগে ভাগ করা হয়ে থাকে। যথাঃ 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১-উন্নত যন্ত্র ব্যবহারের যুগ।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২-রাসায়নিক সার ব্যবহারের যুগ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৩-কৃষিতে জৈবপ্রযুক্তি ব্যবহারের যুগ।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4EB5B0-D172-4D74-89F9-4CA6487C6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3750" l="10000" r="90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14406"/>
          <a:stretch/>
        </p:blipFill>
        <p:spPr>
          <a:xfrm>
            <a:off x="384275" y="1237342"/>
            <a:ext cx="5664200" cy="4567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5917D-B0F2-478A-B01B-37E04F3F3A48}"/>
              </a:ext>
            </a:extLst>
          </p:cNvPr>
          <p:cNvSpPr txBox="1"/>
          <p:nvPr/>
        </p:nvSpPr>
        <p:spPr>
          <a:xfrm>
            <a:off x="3969577" y="190032"/>
            <a:ext cx="448862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44979-8252-46A7-9E21-B780C7E7E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237342"/>
            <a:ext cx="5461000" cy="4567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DD515F-3999-4B21-92F7-B4A112FFDE27}"/>
              </a:ext>
            </a:extLst>
          </p:cNvPr>
          <p:cNvSpPr/>
          <p:nvPr/>
        </p:nvSpPr>
        <p:spPr>
          <a:xfrm>
            <a:off x="1190725" y="5957165"/>
            <a:ext cx="4254499" cy="7878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14771-D00A-4A25-9B45-C84548B96A0D}"/>
              </a:ext>
            </a:extLst>
          </p:cNvPr>
          <p:cNvSpPr/>
          <p:nvPr/>
        </p:nvSpPr>
        <p:spPr>
          <a:xfrm>
            <a:off x="7301752" y="5941184"/>
            <a:ext cx="4096871" cy="84958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যন্ত্র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C4122-2B7C-4E64-9DB7-9EC74811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8300"/>
            <a:ext cx="5969000" cy="553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দিনমজুর না পেয়ে যন্ত্রপাতি কিনছে ...">
            <a:extLst>
              <a:ext uri="{FF2B5EF4-FFF2-40B4-BE49-F238E27FC236}">
                <a16:creationId xmlns:a16="http://schemas.microsoft.com/office/drawing/2014/main" id="{FB4BD499-F984-4F26-B0F6-9FE4E415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86" y="218297"/>
            <a:ext cx="5475514" cy="5534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418952A-3FA0-41FE-B366-0A2B093AFD4D}"/>
              </a:ext>
            </a:extLst>
          </p:cNvPr>
          <p:cNvSpPr/>
          <p:nvPr/>
        </p:nvSpPr>
        <p:spPr>
          <a:xfrm>
            <a:off x="1397000" y="6011054"/>
            <a:ext cx="3352800" cy="656446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নিড়ানী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2462E8A-2E56-4225-98C1-36D11EDC2207}"/>
              </a:ext>
            </a:extLst>
          </p:cNvPr>
          <p:cNvSpPr/>
          <p:nvPr/>
        </p:nvSpPr>
        <p:spPr>
          <a:xfrm>
            <a:off x="7975600" y="5998354"/>
            <a:ext cx="3200400" cy="694546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0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9422B-DE21-4830-A22E-4CA3A180E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66700"/>
            <a:ext cx="5783262" cy="523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0" descr="জকিগঞ্জ থেকে হারিয়ে যাচ্ছে গ্রাম ...">
            <a:extLst>
              <a:ext uri="{FF2B5EF4-FFF2-40B4-BE49-F238E27FC236}">
                <a16:creationId xmlns:a16="http://schemas.microsoft.com/office/drawing/2014/main" id="{C4837EE5-E8B2-49D6-BB8D-4AC0EA81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66700"/>
            <a:ext cx="5605462" cy="5260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C1F9971B-70CE-4469-928C-4989C98E2274}"/>
              </a:ext>
            </a:extLst>
          </p:cNvPr>
          <p:cNvSpPr/>
          <p:nvPr/>
        </p:nvSpPr>
        <p:spPr>
          <a:xfrm>
            <a:off x="927100" y="5692140"/>
            <a:ext cx="4267200" cy="1064260"/>
          </a:xfrm>
          <a:prstGeom prst="leftRightArrow">
            <a:avLst>
              <a:gd name="adj1" fmla="val 77397"/>
              <a:gd name="adj2" fmla="val 21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3C08DBB-3615-4CB4-8327-B0DC3D935011}"/>
              </a:ext>
            </a:extLst>
          </p:cNvPr>
          <p:cNvSpPr/>
          <p:nvPr/>
        </p:nvSpPr>
        <p:spPr>
          <a:xfrm>
            <a:off x="7086600" y="5717540"/>
            <a:ext cx="4267200" cy="1064260"/>
          </a:xfrm>
          <a:prstGeom prst="leftRightArrow">
            <a:avLst>
              <a:gd name="adj1" fmla="val 77397"/>
              <a:gd name="adj2" fmla="val 21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 মাড়াই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601</Words>
  <Application>Microsoft Office PowerPoint</Application>
  <PresentationFormat>Widescreen</PresentationFormat>
  <Paragraphs>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147</cp:revision>
  <dcterms:created xsi:type="dcterms:W3CDTF">2020-04-11T13:18:53Z</dcterms:created>
  <dcterms:modified xsi:type="dcterms:W3CDTF">2020-04-21T05:25:02Z</dcterms:modified>
</cp:coreProperties>
</file>