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BF3C1-3A7C-42D4-9A4D-7B7EF7F7C9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042BB-40CB-4278-B0C0-559E6D178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042BB-40CB-4278-B0C0-559E6D178E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0219-0808-42AA-BD0C-1D7B752535C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77F-0DD8-4846-8D2A-D2C58BA0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0219-0808-42AA-BD0C-1D7B752535C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77F-0DD8-4846-8D2A-D2C58BA0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0219-0808-42AA-BD0C-1D7B752535C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77F-0DD8-4846-8D2A-D2C58BA0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0219-0808-42AA-BD0C-1D7B752535C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77F-0DD8-4846-8D2A-D2C58BA0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0219-0808-42AA-BD0C-1D7B752535C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77F-0DD8-4846-8D2A-D2C58BA0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0219-0808-42AA-BD0C-1D7B752535C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77F-0DD8-4846-8D2A-D2C58BA0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0219-0808-42AA-BD0C-1D7B752535C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77F-0DD8-4846-8D2A-D2C58BA0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0219-0808-42AA-BD0C-1D7B752535C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77F-0DD8-4846-8D2A-D2C58BA0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0219-0808-42AA-BD0C-1D7B752535C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77F-0DD8-4846-8D2A-D2C58BA0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0219-0808-42AA-BD0C-1D7B752535C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77F-0DD8-4846-8D2A-D2C58BA0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0219-0808-42AA-BD0C-1D7B752535C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77F-0DD8-4846-8D2A-D2C58BA0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40219-0808-42AA-BD0C-1D7B752535C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3677F-0DD8-4846-8D2A-D2C58BA0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5.jpeg"/><Relationship Id="rId7" Type="http://schemas.openxmlformats.org/officeDocument/2006/relationships/image" Target="../media/image1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1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AriA%20Computer%20Zone\Desktop\World's%20top%20Green%20garment%20factories%20in%20Bangladesh.mp4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সকল প্রসংসা আল্লাহতায়ালার</a:t>
            </a:r>
            <a:br>
              <a:rPr lang="bn-IN" dirty="0" smtClean="0"/>
            </a:br>
            <a:r>
              <a:rPr lang="bn-IN" dirty="0" smtClean="0"/>
              <a:t>স্বাগতম</a:t>
            </a:r>
            <a:br>
              <a:rPr lang="bn-IN" dirty="0" smtClean="0"/>
            </a:br>
            <a:endParaRPr lang="en-US" dirty="0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00200"/>
            <a:ext cx="6934200" cy="4648200"/>
          </a:xfrm>
          <a:prstGeom prst="rect">
            <a:avLst/>
          </a:prstGeom>
        </p:spPr>
      </p:pic>
      <p:pic>
        <p:nvPicPr>
          <p:cNvPr id="5" name="Picture 4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838200" cy="914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Capital-</a:t>
            </a:r>
            <a:r>
              <a:rPr lang="bn-IN" dirty="0" smtClean="0"/>
              <a:t>মূলধন </a:t>
            </a:r>
            <a:br>
              <a:rPr lang="bn-IN" dirty="0" smtClean="0"/>
            </a:br>
            <a:r>
              <a:rPr lang="bn-IN" sz="3600" dirty="0" smtClean="0"/>
              <a:t>মূলধন হল ব্যবসায়ের প্রাণ ।</a:t>
            </a:r>
            <a:r>
              <a:rPr lang="bn-IN" sz="3100" dirty="0" smtClean="0"/>
              <a:t>তবে টাকা পয়সাই শুধু মূলধন নয়,ভূমি আর শ্রম ছাড়া ব্যবসায় নিয়োজিত সব কিছুই মূলধন ।</a:t>
            </a:r>
            <a:endParaRPr lang="en-US" sz="3100" dirty="0"/>
          </a:p>
        </p:txBody>
      </p:sp>
      <p:pic>
        <p:nvPicPr>
          <p:cNvPr id="3" name="Picture 2" descr="t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200400"/>
            <a:ext cx="3352800" cy="3124200"/>
          </a:xfrm>
          <a:prstGeom prst="rect">
            <a:avLst/>
          </a:prstGeom>
        </p:spPr>
      </p:pic>
      <p:pic>
        <p:nvPicPr>
          <p:cNvPr id="4" name="Picture 3" descr="capital tk.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276600"/>
            <a:ext cx="3200400" cy="2971800"/>
          </a:xfrm>
          <a:prstGeom prst="rect">
            <a:avLst/>
          </a:prstGeom>
        </p:spPr>
      </p:pic>
      <p:pic>
        <p:nvPicPr>
          <p:cNvPr id="5" name="Picture 4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Organization-</a:t>
            </a:r>
            <a:r>
              <a:rPr lang="bn-IN" dirty="0" smtClean="0"/>
              <a:t>সংগঠন</a:t>
            </a:r>
            <a:br>
              <a:rPr lang="bn-IN" dirty="0" smtClean="0"/>
            </a:br>
            <a:r>
              <a:rPr lang="bn-IN" sz="3100" dirty="0" smtClean="0"/>
              <a:t>উৎপাদনের শেষ </a:t>
            </a:r>
            <a:r>
              <a:rPr lang="bn-IN" sz="3100" dirty="0" smtClean="0"/>
              <a:t>উপকরণ </a:t>
            </a:r>
            <a:r>
              <a:rPr lang="bn-IN" sz="3100" dirty="0" smtClean="0"/>
              <a:t>হল সংগঠন । যা অন্যান্য </a:t>
            </a:r>
            <a:r>
              <a:rPr lang="bn-IN" sz="3100" dirty="0" smtClean="0"/>
              <a:t>উপকরণ কে </a:t>
            </a:r>
            <a:r>
              <a:rPr lang="bn-IN" sz="3100" dirty="0" smtClean="0"/>
              <a:t>একত্রিত করে ।এই </a:t>
            </a:r>
            <a:r>
              <a:rPr lang="bn-IN" sz="3100" dirty="0" smtClean="0"/>
              <a:t>উপকরণই </a:t>
            </a:r>
            <a:r>
              <a:rPr lang="bn-IN" sz="3100" dirty="0" smtClean="0"/>
              <a:t>ব্যবসায়ের </a:t>
            </a:r>
            <a:r>
              <a:rPr lang="bn-IN" sz="3100" dirty="0" smtClean="0"/>
              <a:t>উদ্যোগতা ।</a:t>
            </a: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pic>
        <p:nvPicPr>
          <p:cNvPr id="3" name="Picture 2" descr="Organiz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628900"/>
            <a:ext cx="7239000" cy="3771900"/>
          </a:xfrm>
          <a:prstGeom prst="rect">
            <a:avLst/>
          </a:prstGeom>
        </p:spPr>
      </p:pic>
      <p:pic>
        <p:nvPicPr>
          <p:cNvPr id="4" name="Picture 3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533399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87562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ব্যবস্থাপনার দৃস্টিকোণ থেকে উৎপাদনের </a:t>
            </a:r>
            <a:r>
              <a:rPr lang="bn-IN" dirty="0" smtClean="0"/>
              <a:t>উপকরণ ৬টি-যাকে </a:t>
            </a:r>
            <a:r>
              <a:rPr lang="en-US" dirty="0" smtClean="0"/>
              <a:t>6M </a:t>
            </a:r>
            <a:r>
              <a:rPr lang="bn-IN" dirty="0" smtClean="0"/>
              <a:t>বলা হয় ।</a:t>
            </a:r>
            <a:br>
              <a:rPr lang="bn-IN" dirty="0" smtClean="0"/>
            </a:br>
            <a:endParaRPr lang="en-US" dirty="0"/>
          </a:p>
        </p:txBody>
      </p:sp>
      <p:pic>
        <p:nvPicPr>
          <p:cNvPr id="3" name="Picture 2" descr="garments lab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38400"/>
            <a:ext cx="1752600" cy="1657350"/>
          </a:xfrm>
          <a:prstGeom prst="rect">
            <a:avLst/>
          </a:prstGeom>
        </p:spPr>
      </p:pic>
      <p:pic>
        <p:nvPicPr>
          <p:cNvPr id="4" name="Picture 3" descr="mach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590800"/>
            <a:ext cx="2600325" cy="1600200"/>
          </a:xfrm>
          <a:prstGeom prst="rect">
            <a:avLst/>
          </a:prstGeom>
        </p:spPr>
      </p:pic>
      <p:pic>
        <p:nvPicPr>
          <p:cNvPr id="5" name="Picture 4" descr="R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2667000"/>
            <a:ext cx="2819400" cy="1600200"/>
          </a:xfrm>
          <a:prstGeom prst="rect">
            <a:avLst/>
          </a:prstGeom>
        </p:spPr>
      </p:pic>
      <p:pic>
        <p:nvPicPr>
          <p:cNvPr id="6" name="Picture 5" descr="t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4572000"/>
            <a:ext cx="1752600" cy="1676400"/>
          </a:xfrm>
          <a:prstGeom prst="rect">
            <a:avLst/>
          </a:prstGeom>
        </p:spPr>
      </p:pic>
      <p:pic>
        <p:nvPicPr>
          <p:cNvPr id="7" name="Picture 6" descr="Marke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4572000"/>
            <a:ext cx="2514600" cy="1676400"/>
          </a:xfrm>
          <a:prstGeom prst="rect">
            <a:avLst/>
          </a:prstGeom>
        </p:spPr>
      </p:pic>
      <p:pic>
        <p:nvPicPr>
          <p:cNvPr id="8" name="Picture 7" descr="metho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1200" y="4648200"/>
            <a:ext cx="2743200" cy="1676400"/>
          </a:xfrm>
          <a:prstGeom prst="rect">
            <a:avLst/>
          </a:prstGeom>
        </p:spPr>
      </p:pic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" y="3810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914400" y="152400"/>
            <a:ext cx="5111750" cy="1479550"/>
          </a:xfrm>
        </p:spPr>
        <p:txBody>
          <a:bodyPr/>
          <a:lstStyle/>
          <a:p>
            <a:pPr algn="ctr">
              <a:buNone/>
            </a:pPr>
            <a:r>
              <a:rPr lang="bn-IN" dirty="0" smtClean="0"/>
              <a:t>একক কাজ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685800" y="1752600"/>
            <a:ext cx="3429000" cy="4691063"/>
          </a:xfrm>
        </p:spPr>
        <p:txBody>
          <a:bodyPr>
            <a:normAutofit/>
          </a:bodyPr>
          <a:lstStyle/>
          <a:p>
            <a:r>
              <a:rPr lang="bn-IN" sz="3200" dirty="0" smtClean="0"/>
              <a:t>ডানপাশে উল্লেখিত উৎপাদনের কোন উপকরণটি ব্যবসায়ের জীবনীশক্তি,ব্যাখা কর</a:t>
            </a:r>
            <a:endParaRPr lang="en-US" sz="3200" dirty="0"/>
          </a:p>
        </p:txBody>
      </p:sp>
      <p:pic>
        <p:nvPicPr>
          <p:cNvPr id="3" name="Picture 2" descr="fac 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295400"/>
            <a:ext cx="3307373" cy="4648200"/>
          </a:xfrm>
          <a:prstGeom prst="rect">
            <a:avLst/>
          </a:prstGeom>
        </p:spPr>
      </p:pic>
      <p:sp>
        <p:nvSpPr>
          <p:cNvPr id="5" name="Notched Right Arrow 4"/>
          <p:cNvSpPr/>
          <p:nvPr/>
        </p:nvSpPr>
        <p:spPr>
          <a:xfrm>
            <a:off x="4495800" y="3200400"/>
            <a:ext cx="762000" cy="914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"/>
            <a:ext cx="990600" cy="10667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3886200" cy="4419600"/>
          </a:xfrm>
        </p:spPr>
        <p:txBody>
          <a:bodyPr>
            <a:normAutofit/>
          </a:bodyPr>
          <a:lstStyle/>
          <a:p>
            <a:pPr algn="ctr"/>
            <a:r>
              <a:rPr lang="bn-IN" sz="3200" b="0" dirty="0" smtClean="0"/>
              <a:t>শ্রম উৎপাদনের গুরুত্বপূর্ণ উপকরন বর্ণনা কর</a:t>
            </a:r>
            <a:br>
              <a:rPr lang="bn-IN" sz="3200" b="0" dirty="0" smtClean="0"/>
            </a:br>
            <a:endParaRPr lang="en-US" sz="3200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600200" y="228600"/>
            <a:ext cx="3544887" cy="1066800"/>
          </a:xfrm>
        </p:spPr>
        <p:txBody>
          <a:bodyPr>
            <a:noAutofit/>
          </a:bodyPr>
          <a:lstStyle/>
          <a:p>
            <a:pPr algn="ctr"/>
            <a:r>
              <a:rPr lang="bn-IN" sz="3600" dirty="0" smtClean="0"/>
              <a:t>দলীয় কাজ</a:t>
            </a:r>
            <a:endParaRPr lang="en-US" sz="3600" dirty="0"/>
          </a:p>
        </p:txBody>
      </p:sp>
      <p:pic>
        <p:nvPicPr>
          <p:cNvPr id="3" name="Picture 2" descr="LABOUR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295400"/>
            <a:ext cx="2876550" cy="2286000"/>
          </a:xfrm>
          <a:prstGeom prst="rect">
            <a:avLst/>
          </a:prstGeom>
        </p:spPr>
      </p:pic>
      <p:pic>
        <p:nvPicPr>
          <p:cNvPr id="4" name="Picture 3" descr="doc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4191000"/>
            <a:ext cx="2867025" cy="2057400"/>
          </a:xfrm>
          <a:prstGeom prst="rect">
            <a:avLst/>
          </a:prstGeom>
        </p:spPr>
      </p:pic>
      <p:sp>
        <p:nvSpPr>
          <p:cNvPr id="5" name="Notched Right Arrow 4"/>
          <p:cNvSpPr/>
          <p:nvPr/>
        </p:nvSpPr>
        <p:spPr>
          <a:xfrm>
            <a:off x="3733800" y="3200400"/>
            <a:ext cx="1524000" cy="1066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1" y="1524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bn-IN" dirty="0" smtClean="0"/>
              <a:t>মূল্যায়ন</a:t>
            </a:r>
            <a:br>
              <a:rPr lang="bn-IN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343400"/>
          </a:xfrm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bn-IN" dirty="0" smtClean="0"/>
              <a:t>উৎপাদন বলতে কি বুঝ?</a:t>
            </a:r>
          </a:p>
          <a:p>
            <a:pPr algn="l">
              <a:buFont typeface="Wingdings" pitchFamily="2" charset="2"/>
              <a:buChar char="q"/>
            </a:pPr>
            <a:r>
              <a:rPr lang="bn-IN" dirty="0" smtClean="0"/>
              <a:t>২.উৎপাদনের উপকরণ সমূহ বর্ণনা কর।</a:t>
            </a:r>
          </a:p>
          <a:p>
            <a:pPr algn="l">
              <a:buFont typeface="Wingdings" pitchFamily="2" charset="2"/>
              <a:buChar char="q"/>
            </a:pPr>
            <a:r>
              <a:rPr lang="bn-IN" dirty="0" smtClean="0"/>
              <a:t>.”শ্রম একটি জীবন্ত </a:t>
            </a:r>
            <a:r>
              <a:rPr lang="bn-IN" dirty="0" smtClean="0"/>
              <a:t>উপকরণ ” </a:t>
            </a:r>
            <a:r>
              <a:rPr lang="bn-IN" dirty="0" smtClean="0"/>
              <a:t>–ব্যাখ্যা 	কর।</a:t>
            </a:r>
          </a:p>
          <a:p>
            <a:pPr algn="l">
              <a:buFont typeface="Wingdings" pitchFamily="2" charset="2"/>
              <a:buChar char="q"/>
            </a:pPr>
            <a:endParaRPr lang="bn-IN" dirty="0" smtClean="0"/>
          </a:p>
        </p:txBody>
      </p:sp>
      <p:pic>
        <p:nvPicPr>
          <p:cNvPr id="3" name="Picture 2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1"/>
            <a:ext cx="1066800" cy="114299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bn-IN" dirty="0" smtClean="0"/>
              <a:t>বাড়ীর কাজ</a:t>
            </a:r>
            <a:br>
              <a:rPr lang="bn-IN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3886200" cy="4038600"/>
          </a:xfrm>
        </p:spPr>
        <p:txBody>
          <a:bodyPr/>
          <a:lstStyle/>
          <a:p>
            <a:pPr algn="l"/>
            <a:r>
              <a:rPr lang="bn-IN" dirty="0" smtClean="0"/>
              <a:t>উৎপাদনের উপকরণ হিসেবে সংগঠনের গুরুত্ব বিশ্লেষণ কর </a:t>
            </a:r>
            <a:endParaRPr lang="en-US" dirty="0"/>
          </a:p>
        </p:txBody>
      </p:sp>
      <p:pic>
        <p:nvPicPr>
          <p:cNvPr id="3" name="Picture 2" descr="home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752600"/>
            <a:ext cx="3048000" cy="4419600"/>
          </a:xfrm>
          <a:prstGeom prst="rect">
            <a:avLst/>
          </a:prstGeom>
        </p:spPr>
      </p:pic>
      <p:sp>
        <p:nvSpPr>
          <p:cNvPr id="4" name="Notched Right Arrow 3"/>
          <p:cNvSpPr/>
          <p:nvPr/>
        </p:nvSpPr>
        <p:spPr>
          <a:xfrm>
            <a:off x="4648200" y="3581400"/>
            <a:ext cx="1143000" cy="1066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ক্লাসে সহযোগিতার জন্য ধন্যবাদ</a:t>
            </a:r>
            <a:br>
              <a:rPr lang="bn-IN" dirty="0" smtClean="0"/>
            </a:b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3" name="Picture 2" descr="pexels-photo-46211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676400"/>
            <a:ext cx="6019800" cy="4876800"/>
          </a:xfrm>
          <a:prstGeom prst="rect">
            <a:avLst/>
          </a:prstGeom>
        </p:spPr>
      </p:pic>
      <p:pic>
        <p:nvPicPr>
          <p:cNvPr id="4" name="Picture 3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04800"/>
            <a:ext cx="9144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pPr algn="ctr"/>
            <a:r>
              <a:rPr lang="bn-IN" dirty="0" smtClean="0"/>
              <a:t>শিক্ষক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মোহাম্মদ মজিবুর রহমান</a:t>
            </a:r>
          </a:p>
          <a:p>
            <a:pPr>
              <a:buNone/>
            </a:pPr>
            <a:r>
              <a:rPr lang="bn-IN" dirty="0" smtClean="0"/>
              <a:t>প্রভাষক,ব্যবস্থাপনা</a:t>
            </a:r>
          </a:p>
          <a:p>
            <a:pPr>
              <a:buNone/>
            </a:pPr>
            <a:r>
              <a:rPr lang="bn-IN" dirty="0" smtClean="0"/>
              <a:t>সরকারি আদর্শ মহাবিদ্যালয়</a:t>
            </a:r>
          </a:p>
          <a:p>
            <a:pPr>
              <a:buNone/>
            </a:pPr>
            <a:r>
              <a:rPr lang="bn-IN" dirty="0" smtClean="0"/>
              <a:t>ঝিনাইগাতি,শেরপুর ।</a:t>
            </a:r>
          </a:p>
          <a:p>
            <a:pPr>
              <a:buNone/>
            </a:pPr>
            <a:r>
              <a:rPr lang="bn-IN" dirty="0" smtClean="0"/>
              <a:t>মোবাইল-০১৭১২৮৫৮৩৪৯</a:t>
            </a:r>
          </a:p>
          <a:p>
            <a:pPr>
              <a:buNone/>
            </a:pPr>
            <a:r>
              <a:rPr lang="en-US" dirty="0" smtClean="0"/>
              <a:t>Email-moziburrahman600@gmail.com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bn-IN" dirty="0" smtClean="0"/>
              <a:t>শ্রেণি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n-IN" dirty="0" smtClean="0"/>
              <a:t>শ্রেণিঃ একাদশ</a:t>
            </a:r>
          </a:p>
          <a:p>
            <a:r>
              <a:rPr lang="bn-IN" dirty="0" smtClean="0"/>
              <a:t>শাখাঃ ব্যবসায় শিক্ষা</a:t>
            </a:r>
          </a:p>
          <a:p>
            <a:r>
              <a:rPr lang="bn-IN" dirty="0" smtClean="0"/>
              <a:t>বিষয়ঃ উৎপাদন ব্যবস্থাপনা ও বিপণন</a:t>
            </a:r>
          </a:p>
          <a:p>
            <a:r>
              <a:rPr lang="bn-IN" dirty="0" smtClean="0"/>
              <a:t>অধ্যায়ঃ দ্বিতীয়</a:t>
            </a:r>
          </a:p>
          <a:p>
            <a:r>
              <a:rPr lang="bn-IN" dirty="0" smtClean="0"/>
              <a:t>সময়ঃ ৫০ মিনিট</a:t>
            </a:r>
            <a:endParaRPr lang="en-US" dirty="0"/>
          </a:p>
        </p:txBody>
      </p:sp>
      <p:pic>
        <p:nvPicPr>
          <p:cNvPr id="7" name="Picture 6" descr="mozibor s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715000"/>
            <a:ext cx="914400" cy="1143000"/>
          </a:xfrm>
          <a:prstGeom prst="rect">
            <a:avLst/>
          </a:prstGeom>
        </p:spPr>
      </p:pic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10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এসো একটি ভিডিও দেখি</a:t>
            </a:r>
            <a:endParaRPr lang="en-US" dirty="0"/>
          </a:p>
        </p:txBody>
      </p:sp>
      <p:pic>
        <p:nvPicPr>
          <p:cNvPr id="3" name="Picture 2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1219200" cy="990600"/>
          </a:xfrm>
          <a:prstGeom prst="rect">
            <a:avLst/>
          </a:prstGeom>
        </p:spPr>
      </p:pic>
      <p:pic>
        <p:nvPicPr>
          <p:cNvPr id="4" name="World's top Green garment factories in Bangladesh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95400" y="1524000"/>
            <a:ext cx="6781800" cy="496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আজকের পাঠের বিষয়--</a:t>
            </a:r>
            <a:endParaRPr lang="en-US" dirty="0"/>
          </a:p>
        </p:txBody>
      </p:sp>
      <p:pic>
        <p:nvPicPr>
          <p:cNvPr id="3" name="Picture 2" descr="utpadonbyb  bo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981200"/>
            <a:ext cx="2362200" cy="3657600"/>
          </a:xfrm>
          <a:prstGeom prst="rect">
            <a:avLst/>
          </a:prstGeom>
        </p:spPr>
      </p:pic>
      <p:pic>
        <p:nvPicPr>
          <p:cNvPr id="4" name="Picture 3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9906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উৎপাদনের </a:t>
            </a:r>
            <a:r>
              <a:rPr lang="bn-IN" dirty="0" smtClean="0"/>
              <a:t>উপ</a:t>
            </a:r>
            <a:r>
              <a:rPr lang="bn-IN" dirty="0" smtClean="0"/>
              <a:t>করণ</a:t>
            </a:r>
            <a:endParaRPr lang="en-US" dirty="0"/>
          </a:p>
        </p:txBody>
      </p:sp>
      <p:pic>
        <p:nvPicPr>
          <p:cNvPr id="3" name="Picture 2" descr="four factors of produ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24000"/>
            <a:ext cx="7315200" cy="5029200"/>
          </a:xfrm>
          <a:prstGeom prst="rect">
            <a:avLst/>
          </a:prstGeom>
        </p:spPr>
      </p:pic>
      <p:pic>
        <p:nvPicPr>
          <p:cNvPr id="4" name="Picture 3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8725" cy="12144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bn-IN" sz="3200" dirty="0" smtClean="0"/>
              <a:t>উৎপাদনের উপকরণের</a:t>
            </a:r>
            <a:r>
              <a:rPr lang="en-US" sz="3200" dirty="0" smtClean="0"/>
              <a:t> </a:t>
            </a:r>
            <a:r>
              <a:rPr lang="bn-IN" sz="3200" dirty="0" smtClean="0"/>
              <a:t>আরও কিছু চিত্র</a:t>
            </a:r>
            <a:endParaRPr lang="en-US" sz="3200" dirty="0"/>
          </a:p>
        </p:txBody>
      </p:sp>
      <p:pic>
        <p:nvPicPr>
          <p:cNvPr id="3" name="Picture 2" descr="fac 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76400"/>
            <a:ext cx="3124200" cy="4038600"/>
          </a:xfrm>
          <a:prstGeom prst="rect">
            <a:avLst/>
          </a:prstGeom>
        </p:spPr>
      </p:pic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676400"/>
            <a:ext cx="3124200" cy="4191000"/>
          </a:xfrm>
          <a:prstGeom prst="rect">
            <a:avLst/>
          </a:prstGeom>
        </p:spPr>
      </p:pic>
      <p:pic>
        <p:nvPicPr>
          <p:cNvPr id="5" name="Picture 4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28600"/>
            <a:ext cx="923925" cy="10620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7772400" cy="40386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q"/>
            </a:pPr>
            <a:r>
              <a:rPr lang="bn-IN" b="0" dirty="0" smtClean="0"/>
              <a:t>পাঠ শেষে শিক্ষার্থীরা ----- </a:t>
            </a:r>
            <a:br>
              <a:rPr lang="bn-IN" b="0" dirty="0" smtClean="0"/>
            </a:br>
            <a:r>
              <a:rPr lang="bn-IN" b="0" dirty="0" smtClean="0"/>
              <a:t/>
            </a:r>
            <a:br>
              <a:rPr lang="bn-IN" b="0" dirty="0" smtClean="0"/>
            </a:br>
            <a:r>
              <a:rPr lang="bn-IN" b="0" dirty="0" smtClean="0"/>
              <a:t> ১.উৎপাদন কি তা বলতে পারবে </a:t>
            </a:r>
            <a:br>
              <a:rPr lang="bn-IN" b="0" dirty="0" smtClean="0"/>
            </a:br>
            <a:r>
              <a:rPr lang="bn-IN" b="0" dirty="0" smtClean="0"/>
              <a:t> ২.উৎপাদনের উপকরণ সমূহ বর্ণনা   	করতে পারবে </a:t>
            </a:r>
            <a:br>
              <a:rPr lang="bn-IN" b="0" dirty="0" smtClean="0"/>
            </a:br>
            <a:r>
              <a:rPr lang="bn-IN" b="0" dirty="0" smtClean="0"/>
              <a:t> ৩.”শ্রম একটি জীবন্ত </a:t>
            </a:r>
            <a:r>
              <a:rPr lang="bn-IN" b="0" dirty="0" smtClean="0"/>
              <a:t>উপকরণ” </a:t>
            </a:r>
            <a:r>
              <a:rPr lang="bn-IN" b="0" dirty="0" smtClean="0"/>
              <a:t>–ব্যাখ্যা 	করতে পারবে </a:t>
            </a:r>
            <a:br>
              <a:rPr lang="bn-IN" b="0" dirty="0" smtClean="0"/>
            </a:br>
            <a:r>
              <a:rPr lang="bn-IN" b="0" dirty="0" smtClean="0"/>
              <a:t/>
            </a:r>
            <a:br>
              <a:rPr lang="bn-IN" b="0" dirty="0" smtClean="0"/>
            </a:br>
            <a:r>
              <a:rPr lang="bn-IN" b="0" dirty="0" smtClean="0"/>
              <a:t/>
            </a:r>
            <a:br>
              <a:rPr lang="bn-IN" b="0" dirty="0" smtClean="0"/>
            </a:br>
            <a:r>
              <a:rPr lang="bn-IN" b="0" dirty="0" smtClean="0"/>
              <a:t/>
            </a:r>
            <a:br>
              <a:rPr lang="bn-IN" b="0" dirty="0" smtClean="0"/>
            </a:br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762000"/>
            <a:ext cx="7772400" cy="903287"/>
          </a:xfrm>
        </p:spPr>
        <p:txBody>
          <a:bodyPr>
            <a:normAutofit/>
          </a:bodyPr>
          <a:lstStyle/>
          <a:p>
            <a:pPr algn="ctr"/>
            <a:r>
              <a:rPr lang="bn-IN" sz="4000" dirty="0" smtClean="0"/>
              <a:t>শিখনফল</a:t>
            </a:r>
            <a:endParaRPr lang="en-US" sz="4000" dirty="0"/>
          </a:p>
        </p:txBody>
      </p:sp>
      <p:sp>
        <p:nvSpPr>
          <p:cNvPr id="3" name="5-Point Star 2"/>
          <p:cNvSpPr/>
          <p:nvPr/>
        </p:nvSpPr>
        <p:spPr>
          <a:xfrm>
            <a:off x="762000" y="-457200"/>
            <a:ext cx="457200" cy="45720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1000125" cy="98684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05800" cy="2286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Land-</a:t>
            </a:r>
            <a:r>
              <a:rPr lang="bn-IN" dirty="0" smtClean="0"/>
              <a:t>ভূমি</a:t>
            </a:r>
            <a:br>
              <a:rPr lang="bn-IN" dirty="0" smtClean="0"/>
            </a:br>
            <a:r>
              <a:rPr lang="bn-IN" sz="3100" dirty="0" smtClean="0"/>
              <a:t>সৃ্ষ্টিকর্তার সৃষ্টি যেমন-আলো,বাতাস,পানি,তাপ,খনিজ সম্পদ,বনজ সম্পদ,মৎস্য সম্পদ,নদনদী জলরাশি,আবহাওয়া ইত্যাদি ভূমি ‘ </a:t>
            </a: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pic>
        <p:nvPicPr>
          <p:cNvPr id="3" name="Picture 2" descr="land farm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743200"/>
            <a:ext cx="6248400" cy="3733800"/>
          </a:xfrm>
          <a:prstGeom prst="rect">
            <a:avLst/>
          </a:prstGeom>
        </p:spPr>
      </p:pic>
      <p:pic>
        <p:nvPicPr>
          <p:cNvPr id="4" name="Picture 3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923925" cy="9858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/>
              <a:t>Labor-</a:t>
            </a:r>
            <a:r>
              <a:rPr lang="bn-IN" dirty="0" smtClean="0"/>
              <a:t>শ্রম</a:t>
            </a:r>
            <a:br>
              <a:rPr lang="bn-IN" dirty="0" smtClean="0"/>
            </a:br>
            <a:r>
              <a:rPr lang="bn-IN" sz="2800" dirty="0" smtClean="0"/>
              <a:t>শ্রম হল উৎপাদনের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দ্বিতীয়</a:t>
            </a:r>
            <a:r>
              <a:rPr lang="en-US" sz="2800" dirty="0" smtClean="0"/>
              <a:t> </a:t>
            </a:r>
            <a:r>
              <a:rPr lang="bn-IN" sz="2800" dirty="0" smtClean="0"/>
              <a:t>গুরুত্বপূর্ণ উপাদান ।মানুষের শারীরিক ও মানসিক যে কোন প্রকার পরিশ্রমই হল শ্রম ।তবে শ্রম অর্থ উপার্জন বা লাভের উদ্দেশ্যে হতে হবে । </a:t>
            </a:r>
            <a:r>
              <a:rPr lang="bn-IN" sz="1100" dirty="0" smtClean="0"/>
              <a:t/>
            </a:r>
            <a:br>
              <a:rPr lang="bn-IN" sz="1100" dirty="0" smtClean="0"/>
            </a:br>
            <a:endParaRPr lang="en-US" sz="1100" dirty="0"/>
          </a:p>
        </p:txBody>
      </p:sp>
      <p:pic>
        <p:nvPicPr>
          <p:cNvPr id="3" name="Picture 2" descr="জদেোকজজজজজ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08514"/>
            <a:ext cx="7086600" cy="4049486"/>
          </a:xfrm>
          <a:prstGeom prst="rect">
            <a:avLst/>
          </a:prstGeom>
        </p:spPr>
      </p:pic>
      <p:pic>
        <p:nvPicPr>
          <p:cNvPr id="5" name="Picture 4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52400"/>
            <a:ext cx="783771" cy="914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122</Words>
  <Application>Microsoft Office PowerPoint</Application>
  <PresentationFormat>On-screen Show (4:3)</PresentationFormat>
  <Paragraphs>39</Paragraphs>
  <Slides>17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সকল প্রসংসা আল্লাহতায়ালার স্বাগতম </vt:lpstr>
      <vt:lpstr>পরিচিতি</vt:lpstr>
      <vt:lpstr>এসো একটি ভিডিও দেখি</vt:lpstr>
      <vt:lpstr>আজকের পাঠের বিষয়--</vt:lpstr>
      <vt:lpstr>উৎপাদনের উপকরণ</vt:lpstr>
      <vt:lpstr>উৎপাদনের উপকরণের আরও কিছু চিত্র</vt:lpstr>
      <vt:lpstr>পাঠ শেষে শিক্ষার্থীরা -----    ১.উৎপাদন কি তা বলতে পারবে   ২.উৎপাদনের উপকরণ সমূহ বর্ণনা    করতে পারবে   ৩.”শ্রম একটি জীবন্ত উপকরণ” –ব্যাখ্যা  করতে পারবে     </vt:lpstr>
      <vt:lpstr>Land-ভূমি সৃ্ষ্টিকর্তার সৃষ্টি যেমন-আলো,বাতাস,পানি,তাপ,খনিজ সম্পদ,বনজ সম্পদ,মৎস্য সম্পদ,নদনদী জলরাশি,আবহাওয়া ইত্যাদি ভূমি ‘  </vt:lpstr>
      <vt:lpstr>Labor-শ্রম শ্রম হল উৎপাদনের দ্বিতীয় গুরুত্বপূর্ণ উপাদান ।মানুষের শারীরিক ও মানসিক যে কোন প্রকার পরিশ্রমই হল শ্রম ।তবে শ্রম অর্থ উপার্জন বা লাভের উদ্দেশ্যে হতে হবে ।  </vt:lpstr>
      <vt:lpstr>Capital-মূলধন  মূলধন হল ব্যবসায়ের প্রাণ ।তবে টাকা পয়সাই শুধু মূলধন নয়,ভূমি আর শ্রম ছাড়া ব্যবসায় নিয়োজিত সব কিছুই মূলধন ।</vt:lpstr>
      <vt:lpstr>Organization-সংগঠন উৎপাদনের শেষ উপকরণ হল সংগঠন । যা অন্যান্য উপকরণ কে একত্রিত করে ।এই উপকরণই ব্যবসায়ের উদ্যোগতা । </vt:lpstr>
      <vt:lpstr>ব্যবস্থাপনার দৃস্টিকোণ থেকে উৎপাদনের উপকরণ ৬টি-যাকে 6M বলা হয় । </vt:lpstr>
      <vt:lpstr> </vt:lpstr>
      <vt:lpstr>শ্রম উৎপাদনের গুরুত্বপূর্ণ উপকরন বর্ণনা কর </vt:lpstr>
      <vt:lpstr>মূল্যায়ন </vt:lpstr>
      <vt:lpstr>বাড়ীর কাজ </vt:lpstr>
      <vt:lpstr>ক্লাসে সহযোগিতার জন্য ধন্যবাদ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সকল প্রশংসা আল্লাহতায়ালার</dc:title>
  <dc:creator>AriA Computer Zone</dc:creator>
  <cp:lastModifiedBy>AriA Computer Zone</cp:lastModifiedBy>
  <cp:revision>86</cp:revision>
  <dcterms:created xsi:type="dcterms:W3CDTF">2020-04-20T02:34:35Z</dcterms:created>
  <dcterms:modified xsi:type="dcterms:W3CDTF">2020-04-21T12:19:19Z</dcterms:modified>
</cp:coreProperties>
</file>