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2.wav" ContentType="audio/wav"/>
  <Override PartName="/ppt/media/audio4.wav" ContentType="audio/wav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audio8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9144000" cy="6858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EC9BE8-5E3A-4378-B1E0-58CE4C775A4E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en-US"/>
        </a:p>
      </dgm:t>
    </dgm:pt>
    <dgm:pt modelId="{363CE858-0372-4708-95AC-3AEB83701777}">
      <dgm:prSet phldrT="[Text]" custT="1"/>
      <dgm:spPr>
        <a:solidFill>
          <a:srgbClr val="FF00F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১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30D31A0C-E383-42CD-9019-3C890C1914C7}" type="parTrans" cxnId="{52034005-69E5-495D-8A81-3B2094F0AC30}">
      <dgm:prSet/>
      <dgm:spPr/>
      <dgm:t>
        <a:bodyPr/>
        <a:lstStyle/>
        <a:p>
          <a:endParaRPr lang="en-US"/>
        </a:p>
      </dgm:t>
    </dgm:pt>
    <dgm:pt modelId="{39D69DA1-E78D-4CDB-9180-A20570C318F5}" type="sibTrans" cxnId="{52034005-69E5-495D-8A81-3B2094F0AC30}">
      <dgm:prSet/>
      <dgm:spPr/>
      <dgm:t>
        <a:bodyPr/>
        <a:lstStyle/>
        <a:p>
          <a:endParaRPr lang="en-US"/>
        </a:p>
      </dgm:t>
    </dgm:pt>
    <dgm:pt modelId="{C70AC9E2-BBDA-4CA4-BA3E-E43C958F0803}">
      <dgm:prSet phldrT="[Text]" custT="1"/>
      <dgm:spPr>
        <a:solidFill>
          <a:srgbClr val="33CC33">
            <a:alpha val="89804"/>
          </a:srgb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n-BD" sz="4400" b="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  <a:sym typeface="Wingdings 3"/>
            </a:rPr>
            <a:t>সমান্তর ধারা কি  তা বলতে পারবে।</a:t>
          </a:r>
          <a:endParaRPr lang="en-US" sz="4400" b="0" dirty="0">
            <a:solidFill>
              <a:srgbClr val="FFFF00"/>
            </a:solidFill>
          </a:endParaRPr>
        </a:p>
      </dgm:t>
    </dgm:pt>
    <dgm:pt modelId="{4B41237C-C934-4DD9-B561-76F689EB7F05}" type="parTrans" cxnId="{B04F7E6F-FA7D-4C9E-B548-8C75858D2AA1}">
      <dgm:prSet/>
      <dgm:spPr/>
      <dgm:t>
        <a:bodyPr/>
        <a:lstStyle/>
        <a:p>
          <a:endParaRPr lang="en-US"/>
        </a:p>
      </dgm:t>
    </dgm:pt>
    <dgm:pt modelId="{33B8C3DF-46FA-4C9E-B9F4-41A56EF911A4}" type="sibTrans" cxnId="{B04F7E6F-FA7D-4C9E-B548-8C75858D2AA1}">
      <dgm:prSet/>
      <dgm:spPr/>
      <dgm:t>
        <a:bodyPr/>
        <a:lstStyle/>
        <a:p>
          <a:endParaRPr lang="en-US"/>
        </a:p>
      </dgm:t>
    </dgm:pt>
    <dgm:pt modelId="{0C613DC1-0AEB-4EBA-8244-71B3385736DC}">
      <dgm:prSet phldrT="[Text]" custT="1"/>
      <dgm:spPr>
        <a:solidFill>
          <a:srgbClr val="FF00F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২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3FFF5831-E82E-4195-922D-911B0066AB21}" type="parTrans" cxnId="{AA29BA13-68CA-45CB-B453-58CABD5BA406}">
      <dgm:prSet/>
      <dgm:spPr/>
      <dgm:t>
        <a:bodyPr/>
        <a:lstStyle/>
        <a:p>
          <a:endParaRPr lang="en-US"/>
        </a:p>
      </dgm:t>
    </dgm:pt>
    <dgm:pt modelId="{0A262A4B-58D5-4575-85CF-3712533ADC7F}" type="sibTrans" cxnId="{AA29BA13-68CA-45CB-B453-58CABD5BA406}">
      <dgm:prSet/>
      <dgm:spPr/>
      <dgm:t>
        <a:bodyPr/>
        <a:lstStyle/>
        <a:p>
          <a:endParaRPr lang="en-US"/>
        </a:p>
      </dgm:t>
    </dgm:pt>
    <dgm:pt modelId="{C5885511-A8F6-4A68-BD1D-B375B85E78B9}">
      <dgm:prSet phldrT="[Text]" custT="1"/>
      <dgm:spPr>
        <a:solidFill>
          <a:srgbClr val="FFC000">
            <a:alpha val="89804"/>
          </a:srgb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n-BD" sz="3500" b="0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  <a:sym typeface="Wingdings 3"/>
            </a:rPr>
            <a:t>সমান্তর ধারার সাধারণ অন্তর  নির্ণয় করতে পারবে।</a:t>
          </a:r>
          <a:endParaRPr lang="en-US" sz="3500" b="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3333FF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9F99BB1F-E6CB-4AB5-81E3-5C365BA44F57}" type="parTrans" cxnId="{DE968A3E-45DB-473E-B8E6-0D0409DB80BD}">
      <dgm:prSet/>
      <dgm:spPr/>
      <dgm:t>
        <a:bodyPr/>
        <a:lstStyle/>
        <a:p>
          <a:endParaRPr lang="en-US"/>
        </a:p>
      </dgm:t>
    </dgm:pt>
    <dgm:pt modelId="{9733286D-385F-45C3-A8C8-C10B6ECE3DEB}" type="sibTrans" cxnId="{DE968A3E-45DB-473E-B8E6-0D0409DB80BD}">
      <dgm:prSet/>
      <dgm:spPr/>
      <dgm:t>
        <a:bodyPr/>
        <a:lstStyle/>
        <a:p>
          <a:endParaRPr lang="en-US"/>
        </a:p>
      </dgm:t>
    </dgm:pt>
    <dgm:pt modelId="{95B80066-E2F8-4BA4-AE31-06CFB5587A32}">
      <dgm:prSet phldrT="[Text]" custT="1"/>
      <dgm:spPr>
        <a:solidFill>
          <a:srgbClr val="FF00F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৩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B85FCD39-31B3-43A6-9BB5-148F153ABFD2}" type="parTrans" cxnId="{BF3BEF24-EE2C-408A-92AC-7F7EB5CA3DA9}">
      <dgm:prSet/>
      <dgm:spPr/>
      <dgm:t>
        <a:bodyPr/>
        <a:lstStyle/>
        <a:p>
          <a:endParaRPr lang="en-US"/>
        </a:p>
      </dgm:t>
    </dgm:pt>
    <dgm:pt modelId="{22970C20-55B4-4486-94C3-98E48E762A48}" type="sibTrans" cxnId="{BF3BEF24-EE2C-408A-92AC-7F7EB5CA3DA9}">
      <dgm:prSet/>
      <dgm:spPr/>
      <dgm:t>
        <a:bodyPr/>
        <a:lstStyle/>
        <a:p>
          <a:endParaRPr lang="en-US"/>
        </a:p>
      </dgm:t>
    </dgm:pt>
    <dgm:pt modelId="{96BD1A62-B25E-440D-99C3-550F1D4E1732}">
      <dgm:prSet phldrT="[Text]" custT="1"/>
      <dgm:spPr>
        <a:solidFill>
          <a:srgbClr val="7030A0">
            <a:alpha val="90000"/>
          </a:srgb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n-BD" sz="4000" b="0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  <a:sym typeface="Wingdings 3"/>
            </a:rPr>
            <a:t>সমান্তর ধারার  সমষ্টি নির্ণয় করতে পারবে।</a:t>
          </a:r>
          <a:endParaRPr lang="en-US" sz="4000" b="0" dirty="0">
            <a:solidFill>
              <a:schemeClr val="accent6"/>
            </a:solidFill>
          </a:endParaRPr>
        </a:p>
      </dgm:t>
    </dgm:pt>
    <dgm:pt modelId="{1C78946A-7BB3-4FBF-B0A1-609D46FBD2CB}" type="parTrans" cxnId="{1F1E5BD4-B67E-4156-80F6-68A1BBD36B42}">
      <dgm:prSet/>
      <dgm:spPr/>
      <dgm:t>
        <a:bodyPr/>
        <a:lstStyle/>
        <a:p>
          <a:endParaRPr lang="en-US"/>
        </a:p>
      </dgm:t>
    </dgm:pt>
    <dgm:pt modelId="{02FD3F58-108E-4638-8056-0A9409A96833}" type="sibTrans" cxnId="{1F1E5BD4-B67E-4156-80F6-68A1BBD36B42}">
      <dgm:prSet/>
      <dgm:spPr/>
      <dgm:t>
        <a:bodyPr/>
        <a:lstStyle/>
        <a:p>
          <a:endParaRPr lang="en-US"/>
        </a:p>
      </dgm:t>
    </dgm:pt>
    <dgm:pt modelId="{6F0F23B3-4FE8-4C86-913B-0CD32670DB5C}" type="pres">
      <dgm:prSet presAssocID="{97EC9BE8-5E3A-4378-B1E0-58CE4C775A4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5D779B-57E0-4AB6-A303-799442987F26}" type="pres">
      <dgm:prSet presAssocID="{363CE858-0372-4708-95AC-3AEB83701777}" presName="composit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9F8C1786-4B13-4D82-95CC-AC7D9D19E217}" type="pres">
      <dgm:prSet presAssocID="{363CE858-0372-4708-95AC-3AEB83701777}" presName="parentText" presStyleLbl="alignNode1" presStyleIdx="0" presStyleCnt="3" custLinFactNeighborY="131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D0B50-2CDF-4B49-A799-9C7CD921BAF6}" type="pres">
      <dgm:prSet presAssocID="{363CE858-0372-4708-95AC-3AEB83701777}" presName="descendantText" presStyleLbl="alignAcc1" presStyleIdx="0" presStyleCnt="3" custLinFactNeighborY="18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BFCBC-A2EE-41D4-BE9F-FC5C18068FD2}" type="pres">
      <dgm:prSet presAssocID="{39D69DA1-E78D-4CDB-9180-A20570C318F5}" presName="sp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822252A-86A2-4BEB-B9C3-E46AAA1866A0}" type="pres">
      <dgm:prSet presAssocID="{0C613DC1-0AEB-4EBA-8244-71B3385736DC}" presName="composit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46C80CE3-2A5B-4144-88C4-CB3CDEE89C23}" type="pres">
      <dgm:prSet presAssocID="{0C613DC1-0AEB-4EBA-8244-71B3385736DC}" presName="parentText" presStyleLbl="alignNode1" presStyleIdx="1" presStyleCnt="3" custLinFactNeighborY="70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74B0E-3D53-46AA-A235-13816F5D9CF8}" type="pres">
      <dgm:prSet presAssocID="{0C613DC1-0AEB-4EBA-8244-71B3385736DC}" presName="descendantText" presStyleLbl="alignAcc1" presStyleIdx="1" presStyleCnt="3" custLinFactNeighborY="10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BC20B-7388-406B-8730-B9F64DB7634B}" type="pres">
      <dgm:prSet presAssocID="{0A262A4B-58D5-4575-85CF-3712533ADC7F}" presName="sp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4A4010C4-B195-4524-9662-5E5C29275A65}" type="pres">
      <dgm:prSet presAssocID="{95B80066-E2F8-4BA4-AE31-06CFB5587A32}" presName="composit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D65C2AB6-AA99-41EE-91A4-EB14C749DA8D}" type="pres">
      <dgm:prSet presAssocID="{95B80066-E2F8-4BA4-AE31-06CFB5587A3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66611-59AC-4BFB-95C4-763614E9C566}" type="pres">
      <dgm:prSet presAssocID="{95B80066-E2F8-4BA4-AE31-06CFB5587A3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034005-69E5-495D-8A81-3B2094F0AC30}" srcId="{97EC9BE8-5E3A-4378-B1E0-58CE4C775A4E}" destId="{363CE858-0372-4708-95AC-3AEB83701777}" srcOrd="0" destOrd="0" parTransId="{30D31A0C-E383-42CD-9019-3C890C1914C7}" sibTransId="{39D69DA1-E78D-4CDB-9180-A20570C318F5}"/>
    <dgm:cxn modelId="{F0EDD6F8-D68C-4B8C-9777-F8284F032F20}" type="presOf" srcId="{0C613DC1-0AEB-4EBA-8244-71B3385736DC}" destId="{46C80CE3-2A5B-4144-88C4-CB3CDEE89C23}" srcOrd="0" destOrd="0" presId="urn:microsoft.com/office/officeart/2005/8/layout/chevron2"/>
    <dgm:cxn modelId="{7E8D50B7-40C9-495C-B3C5-D2C91F7D25E1}" type="presOf" srcId="{97EC9BE8-5E3A-4378-B1E0-58CE4C775A4E}" destId="{6F0F23B3-4FE8-4C86-913B-0CD32670DB5C}" srcOrd="0" destOrd="0" presId="urn:microsoft.com/office/officeart/2005/8/layout/chevron2"/>
    <dgm:cxn modelId="{B04F7E6F-FA7D-4C9E-B548-8C75858D2AA1}" srcId="{363CE858-0372-4708-95AC-3AEB83701777}" destId="{C70AC9E2-BBDA-4CA4-BA3E-E43C958F0803}" srcOrd="0" destOrd="0" parTransId="{4B41237C-C934-4DD9-B561-76F689EB7F05}" sibTransId="{33B8C3DF-46FA-4C9E-B9F4-41A56EF911A4}"/>
    <dgm:cxn modelId="{D1D339E1-3DD6-4845-AD3D-87CE1AF26C83}" type="presOf" srcId="{96BD1A62-B25E-440D-99C3-550F1D4E1732}" destId="{2A966611-59AC-4BFB-95C4-763614E9C566}" srcOrd="0" destOrd="0" presId="urn:microsoft.com/office/officeart/2005/8/layout/chevron2"/>
    <dgm:cxn modelId="{0E1803A8-1E49-41DC-96E2-30703694248E}" type="presOf" srcId="{C5885511-A8F6-4A68-BD1D-B375B85E78B9}" destId="{51274B0E-3D53-46AA-A235-13816F5D9CF8}" srcOrd="0" destOrd="0" presId="urn:microsoft.com/office/officeart/2005/8/layout/chevron2"/>
    <dgm:cxn modelId="{BF3BEF24-EE2C-408A-92AC-7F7EB5CA3DA9}" srcId="{97EC9BE8-5E3A-4378-B1E0-58CE4C775A4E}" destId="{95B80066-E2F8-4BA4-AE31-06CFB5587A32}" srcOrd="2" destOrd="0" parTransId="{B85FCD39-31B3-43A6-9BB5-148F153ABFD2}" sibTransId="{22970C20-55B4-4486-94C3-98E48E762A48}"/>
    <dgm:cxn modelId="{B6ED9D78-F39B-474B-9093-50F0CA5E961B}" type="presOf" srcId="{C70AC9E2-BBDA-4CA4-BA3E-E43C958F0803}" destId="{EADD0B50-2CDF-4B49-A799-9C7CD921BAF6}" srcOrd="0" destOrd="0" presId="urn:microsoft.com/office/officeart/2005/8/layout/chevron2"/>
    <dgm:cxn modelId="{DE968A3E-45DB-473E-B8E6-0D0409DB80BD}" srcId="{0C613DC1-0AEB-4EBA-8244-71B3385736DC}" destId="{C5885511-A8F6-4A68-BD1D-B375B85E78B9}" srcOrd="0" destOrd="0" parTransId="{9F99BB1F-E6CB-4AB5-81E3-5C365BA44F57}" sibTransId="{9733286D-385F-45C3-A8C8-C10B6ECE3DEB}"/>
    <dgm:cxn modelId="{1F1E5BD4-B67E-4156-80F6-68A1BBD36B42}" srcId="{95B80066-E2F8-4BA4-AE31-06CFB5587A32}" destId="{96BD1A62-B25E-440D-99C3-550F1D4E1732}" srcOrd="0" destOrd="0" parTransId="{1C78946A-7BB3-4FBF-B0A1-609D46FBD2CB}" sibTransId="{02FD3F58-108E-4638-8056-0A9409A96833}"/>
    <dgm:cxn modelId="{DA77FF85-F6AC-4F95-96B9-7B83E6FC6DF0}" type="presOf" srcId="{95B80066-E2F8-4BA4-AE31-06CFB5587A32}" destId="{D65C2AB6-AA99-41EE-91A4-EB14C749DA8D}" srcOrd="0" destOrd="0" presId="urn:microsoft.com/office/officeart/2005/8/layout/chevron2"/>
    <dgm:cxn modelId="{2C7C6F1C-6E6A-400F-AE7F-A5B87E625F37}" type="presOf" srcId="{363CE858-0372-4708-95AC-3AEB83701777}" destId="{9F8C1786-4B13-4D82-95CC-AC7D9D19E217}" srcOrd="0" destOrd="0" presId="urn:microsoft.com/office/officeart/2005/8/layout/chevron2"/>
    <dgm:cxn modelId="{AA29BA13-68CA-45CB-B453-58CABD5BA406}" srcId="{97EC9BE8-5E3A-4378-B1E0-58CE4C775A4E}" destId="{0C613DC1-0AEB-4EBA-8244-71B3385736DC}" srcOrd="1" destOrd="0" parTransId="{3FFF5831-E82E-4195-922D-911B0066AB21}" sibTransId="{0A262A4B-58D5-4575-85CF-3712533ADC7F}"/>
    <dgm:cxn modelId="{A2DAE5C4-0ED3-400D-8917-B4614BA81013}" type="presParOf" srcId="{6F0F23B3-4FE8-4C86-913B-0CD32670DB5C}" destId="{DB5D779B-57E0-4AB6-A303-799442987F26}" srcOrd="0" destOrd="0" presId="urn:microsoft.com/office/officeart/2005/8/layout/chevron2"/>
    <dgm:cxn modelId="{64B19834-1118-4809-A222-1E1E790826B8}" type="presParOf" srcId="{DB5D779B-57E0-4AB6-A303-799442987F26}" destId="{9F8C1786-4B13-4D82-95CC-AC7D9D19E217}" srcOrd="0" destOrd="0" presId="urn:microsoft.com/office/officeart/2005/8/layout/chevron2"/>
    <dgm:cxn modelId="{182D9442-4C5E-44A2-99FF-D990EE391E26}" type="presParOf" srcId="{DB5D779B-57E0-4AB6-A303-799442987F26}" destId="{EADD0B50-2CDF-4B49-A799-9C7CD921BAF6}" srcOrd="1" destOrd="0" presId="urn:microsoft.com/office/officeart/2005/8/layout/chevron2"/>
    <dgm:cxn modelId="{B3710362-2964-4C57-956D-2118F41225A7}" type="presParOf" srcId="{6F0F23B3-4FE8-4C86-913B-0CD32670DB5C}" destId="{87CBFCBC-A2EE-41D4-BE9F-FC5C18068FD2}" srcOrd="1" destOrd="0" presId="urn:microsoft.com/office/officeart/2005/8/layout/chevron2"/>
    <dgm:cxn modelId="{426D43DD-B8E3-4597-A74F-7B40A093953F}" type="presParOf" srcId="{6F0F23B3-4FE8-4C86-913B-0CD32670DB5C}" destId="{2822252A-86A2-4BEB-B9C3-E46AAA1866A0}" srcOrd="2" destOrd="0" presId="urn:microsoft.com/office/officeart/2005/8/layout/chevron2"/>
    <dgm:cxn modelId="{09BD0A74-73D2-4DF5-8E11-6685A1E58855}" type="presParOf" srcId="{2822252A-86A2-4BEB-B9C3-E46AAA1866A0}" destId="{46C80CE3-2A5B-4144-88C4-CB3CDEE89C23}" srcOrd="0" destOrd="0" presId="urn:microsoft.com/office/officeart/2005/8/layout/chevron2"/>
    <dgm:cxn modelId="{C4066F42-030E-4486-AAE0-3D4A02BCA5D3}" type="presParOf" srcId="{2822252A-86A2-4BEB-B9C3-E46AAA1866A0}" destId="{51274B0E-3D53-46AA-A235-13816F5D9CF8}" srcOrd="1" destOrd="0" presId="urn:microsoft.com/office/officeart/2005/8/layout/chevron2"/>
    <dgm:cxn modelId="{25AD55B1-5839-423E-B08C-8D35E6171D89}" type="presParOf" srcId="{6F0F23B3-4FE8-4C86-913B-0CD32670DB5C}" destId="{4ECBC20B-7388-406B-8730-B9F64DB7634B}" srcOrd="3" destOrd="0" presId="urn:microsoft.com/office/officeart/2005/8/layout/chevron2"/>
    <dgm:cxn modelId="{5322B838-F973-4441-9C36-8406A5928EF9}" type="presParOf" srcId="{6F0F23B3-4FE8-4C86-913B-0CD32670DB5C}" destId="{4A4010C4-B195-4524-9662-5E5C29275A65}" srcOrd="4" destOrd="0" presId="urn:microsoft.com/office/officeart/2005/8/layout/chevron2"/>
    <dgm:cxn modelId="{ED73FDEB-67A9-4107-9FC3-AAABEEF0D4B9}" type="presParOf" srcId="{4A4010C4-B195-4524-9662-5E5C29275A65}" destId="{D65C2AB6-AA99-41EE-91A4-EB14C749DA8D}" srcOrd="0" destOrd="0" presId="urn:microsoft.com/office/officeart/2005/8/layout/chevron2"/>
    <dgm:cxn modelId="{B89DCF3B-E378-4B0A-814B-D8379E9B45E8}" type="presParOf" srcId="{4A4010C4-B195-4524-9662-5E5C29275A65}" destId="{2A966611-59AC-4BFB-95C4-763614E9C5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C1786-4B13-4D82-95CC-AC7D9D19E217}">
      <dsp:nvSpPr>
        <dsp:cNvPr id="0" name=""/>
        <dsp:cNvSpPr/>
      </dsp:nvSpPr>
      <dsp:spPr>
        <a:xfrm rot="5400000">
          <a:off x="-222429" y="420485"/>
          <a:ext cx="1482862" cy="1038004"/>
        </a:xfrm>
        <a:prstGeom prst="chevron">
          <a:avLst/>
        </a:prstGeom>
        <a:solidFill>
          <a:srgbClr val="FF00FF"/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১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0" y="717058"/>
        <a:ext cx="1038004" cy="444858"/>
      </dsp:txXfrm>
    </dsp:sp>
    <dsp:sp modelId="{EADD0B50-2CDF-4B49-A799-9C7CD921BAF6}">
      <dsp:nvSpPr>
        <dsp:cNvPr id="0" name=""/>
        <dsp:cNvSpPr/>
      </dsp:nvSpPr>
      <dsp:spPr>
        <a:xfrm rot="5400000">
          <a:off x="4265918" y="-3044443"/>
          <a:ext cx="964367" cy="7420195"/>
        </a:xfrm>
        <a:prstGeom prst="round2SameRect">
          <a:avLst/>
        </a:prstGeom>
        <a:solidFill>
          <a:srgbClr val="33CC33">
            <a:alpha val="89804"/>
          </a:srgb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400" b="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  <a:sym typeface="Wingdings 3"/>
            </a:rPr>
            <a:t>সমান্তর ধারা কি  তা বলতে পারবে।</a:t>
          </a:r>
          <a:endParaRPr lang="en-US" sz="4400" b="0" kern="1200" dirty="0">
            <a:solidFill>
              <a:srgbClr val="FFFF00"/>
            </a:solidFill>
          </a:endParaRPr>
        </a:p>
      </dsp:txBody>
      <dsp:txXfrm rot="-5400000">
        <a:off x="1038005" y="230547"/>
        <a:ext cx="7373118" cy="870213"/>
      </dsp:txXfrm>
    </dsp:sp>
    <dsp:sp modelId="{46C80CE3-2A5B-4144-88C4-CB3CDEE89C23}">
      <dsp:nvSpPr>
        <dsp:cNvPr id="0" name=""/>
        <dsp:cNvSpPr/>
      </dsp:nvSpPr>
      <dsp:spPr>
        <a:xfrm rot="5400000">
          <a:off x="-222429" y="1617940"/>
          <a:ext cx="1482862" cy="1038004"/>
        </a:xfrm>
        <a:prstGeom prst="chevron">
          <a:avLst/>
        </a:prstGeom>
        <a:solidFill>
          <a:srgbClr val="FF00FF"/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২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0" y="1914513"/>
        <a:ext cx="1038004" cy="444858"/>
      </dsp:txXfrm>
    </dsp:sp>
    <dsp:sp modelId="{51274B0E-3D53-46AA-A235-13816F5D9CF8}">
      <dsp:nvSpPr>
        <dsp:cNvPr id="0" name=""/>
        <dsp:cNvSpPr/>
      </dsp:nvSpPr>
      <dsp:spPr>
        <a:xfrm rot="5400000">
          <a:off x="4266171" y="-1832682"/>
          <a:ext cx="963860" cy="7420195"/>
        </a:xfrm>
        <a:prstGeom prst="round2SameRect">
          <a:avLst/>
        </a:prstGeom>
        <a:solidFill>
          <a:srgbClr val="FFC000">
            <a:alpha val="89804"/>
          </a:srgb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3500" b="0" kern="1200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  <a:sym typeface="Wingdings 3"/>
            </a:rPr>
            <a:t>সমান্তর ধারার সাধারণ অন্তর  নির্ণয় করতে পারবে।</a:t>
          </a:r>
          <a:endParaRPr lang="en-US" sz="3500" b="0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3333FF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 rot="-5400000">
        <a:off x="1038004" y="1442537"/>
        <a:ext cx="7373143" cy="869756"/>
      </dsp:txXfrm>
    </dsp:sp>
    <dsp:sp modelId="{D65C2AB6-AA99-41EE-91A4-EB14C749DA8D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rgbClr val="FF00FF"/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৩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0" y="3096976"/>
        <a:ext cx="1038004" cy="444858"/>
      </dsp:txXfrm>
    </dsp:sp>
    <dsp:sp modelId="{2A966611-59AC-4BFB-95C4-763614E9C566}">
      <dsp:nvSpPr>
        <dsp:cNvPr id="0" name=""/>
        <dsp:cNvSpPr/>
      </dsp:nvSpPr>
      <dsp:spPr>
        <a:xfrm rot="5400000">
          <a:off x="4266171" y="-650193"/>
          <a:ext cx="963860" cy="7420195"/>
        </a:xfrm>
        <a:prstGeom prst="round2SameRect">
          <a:avLst/>
        </a:prstGeom>
        <a:solidFill>
          <a:srgbClr val="7030A0">
            <a:alpha val="90000"/>
          </a:srgb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4000" b="0" kern="1200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  <a:sym typeface="Wingdings 3"/>
            </a:rPr>
            <a:t>সমান্তর ধারার  সমষ্টি নির্ণয় করতে পারবে।</a:t>
          </a:r>
          <a:endParaRPr lang="en-US" sz="4000" b="0" kern="1200" dirty="0">
            <a:solidFill>
              <a:schemeClr val="accent6"/>
            </a:solidFill>
          </a:endParaRPr>
        </a:p>
      </dsp:txBody>
      <dsp:txXfrm rot="-5400000">
        <a:off x="1038004" y="2625026"/>
        <a:ext cx="7373143" cy="869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644F-E223-4D3E-949A-646D2986DB7F}" type="datetimeFigureOut">
              <a:rPr lang="en-US" smtClean="0"/>
              <a:t>21-04-20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083-F9E5-486C-A5A7-DA126973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2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644F-E223-4D3E-949A-646D2986DB7F}" type="datetimeFigureOut">
              <a:rPr lang="en-US" smtClean="0"/>
              <a:t>21-04-20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083-F9E5-486C-A5A7-DA126973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9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644F-E223-4D3E-949A-646D2986DB7F}" type="datetimeFigureOut">
              <a:rPr lang="en-US" smtClean="0"/>
              <a:t>21-04-20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083-F9E5-486C-A5A7-DA126973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1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644F-E223-4D3E-949A-646D2986DB7F}" type="datetimeFigureOut">
              <a:rPr lang="en-US" smtClean="0"/>
              <a:t>21-04-20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083-F9E5-486C-A5A7-DA126973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1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644F-E223-4D3E-949A-646D2986DB7F}" type="datetimeFigureOut">
              <a:rPr lang="en-US" smtClean="0"/>
              <a:t>21-04-20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083-F9E5-486C-A5A7-DA126973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0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644F-E223-4D3E-949A-646D2986DB7F}" type="datetimeFigureOut">
              <a:rPr lang="en-US" smtClean="0"/>
              <a:t>21-04-20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083-F9E5-486C-A5A7-DA126973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1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644F-E223-4D3E-949A-646D2986DB7F}" type="datetimeFigureOut">
              <a:rPr lang="en-US" smtClean="0"/>
              <a:t>21-04-20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083-F9E5-486C-A5A7-DA126973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6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644F-E223-4D3E-949A-646D2986DB7F}" type="datetimeFigureOut">
              <a:rPr lang="en-US" smtClean="0"/>
              <a:t>21-04-20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083-F9E5-486C-A5A7-DA126973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2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644F-E223-4D3E-949A-646D2986DB7F}" type="datetimeFigureOut">
              <a:rPr lang="en-US" smtClean="0"/>
              <a:t>21-04-20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083-F9E5-486C-A5A7-DA126973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644F-E223-4D3E-949A-646D2986DB7F}" type="datetimeFigureOut">
              <a:rPr lang="en-US" smtClean="0"/>
              <a:t>21-04-20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083-F9E5-486C-A5A7-DA126973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7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644F-E223-4D3E-949A-646D2986DB7F}" type="datetimeFigureOut">
              <a:rPr lang="en-US" smtClean="0"/>
              <a:t>21-04-20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9083-F9E5-486C-A5A7-DA126973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4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D644F-E223-4D3E-949A-646D2986DB7F}" type="datetimeFigureOut">
              <a:rPr lang="en-US" smtClean="0"/>
              <a:t>21-04-20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9083-F9E5-486C-A5A7-DA126973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8.wav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9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1"/>
          <p:cNvSpPr txBox="1">
            <a:spLocks/>
          </p:cNvSpPr>
          <p:nvPr/>
        </p:nvSpPr>
        <p:spPr>
          <a:xfrm>
            <a:off x="457200" y="1905000"/>
            <a:ext cx="8229600" cy="990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ক্লাসে </a:t>
            </a:r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486678" y="2743200"/>
            <a:ext cx="45237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1500" b="1" dirty="0" smtClean="0">
                <a:solidFill>
                  <a:srgbClr val="00B050"/>
                </a:solidFill>
              </a:rPr>
              <a:t> </a:t>
            </a:r>
            <a:endParaRPr lang="bn-BD" sz="8800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7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5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" y="1457325"/>
            <a:ext cx="7029450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74364" y="1336960"/>
            <a:ext cx="7855276" cy="4987640"/>
          </a:xfrm>
          <a:prstGeom prst="rect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4364" y="410889"/>
            <a:ext cx="78552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BAN" pitchFamily="2" charset="0"/>
                <a:cs typeface="NikoshBAN" pitchFamily="2" charset="0"/>
              </a:rPr>
              <a:t>একক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কাজের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7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7968" y="1845064"/>
            <a:ext cx="8300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sym typeface="Wingdings 3"/>
              </a:rPr>
              <a:t></a:t>
            </a:r>
            <a:r>
              <a:rPr lang="bn-BD" sz="28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২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sym typeface="Wingdings 3"/>
              </a:rPr>
              <a:t>&gt;</a:t>
            </a:r>
            <a:r>
              <a:rPr lang="bn-BD" sz="2800" b="1" dirty="0" smtClean="0">
                <a:solidFill>
                  <a:schemeClr val="accent2">
                    <a:lumMod val="75000"/>
                  </a:schemeClr>
                </a:solidFill>
                <a:sym typeface="Wingdings 3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সমস্যা 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 + 7 + 10 + 13 +</a:t>
            </a:r>
            <a:r>
              <a:rPr lang="bn-BD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.......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ধারাটির কোন পদ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301</a:t>
            </a:r>
            <a:r>
              <a:rPr lang="bn-BD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325" y="3766530"/>
            <a:ext cx="832076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sym typeface="Wingdings 3"/>
              </a:rPr>
              <a:t> </a:t>
            </a:r>
            <a:r>
              <a:rPr lang="bn-BD" sz="3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৩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sym typeface="Wingdings 3"/>
              </a:rPr>
              <a:t>&gt;</a:t>
            </a: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সমস্যা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: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5 + 11 +</a:t>
            </a:r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23 + </a:t>
            </a:r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........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NikoshBAN" pitchFamily="2" charset="0"/>
              </a:rPr>
              <a:t>+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59 = ?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169400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15323" y="357678"/>
            <a:ext cx="250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20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1480" y="1447800"/>
                <a:ext cx="4419600" cy="4955203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b="1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  <a:sym typeface="Wingdings 3"/>
                  </a:rPr>
                  <a:t>২</a:t>
                </a:r>
                <a:r>
                  <a:rPr lang="en-US" sz="2400" b="1" dirty="0" smtClean="0">
                    <a:solidFill>
                      <a:schemeClr val="accent2">
                        <a:lumMod val="75000"/>
                      </a:schemeClr>
                    </a:solidFill>
                    <a:sym typeface="Wingdings 3"/>
                  </a:rPr>
                  <a:t>&gt;</a:t>
                </a:r>
                <a:r>
                  <a:rPr lang="bn-BD" sz="24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Wingdings 2"/>
                  </a:rPr>
                  <a:t>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সমাধান :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4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+ 7 + 10 + 13 +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…</a:t>
                </a:r>
                <a:r>
                  <a:rPr lang="bn-BD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bn-BD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   ইহা একটি সমান্তর ধারা, যার – </a:t>
                </a:r>
              </a:p>
              <a:p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  প্রথম পদ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 = 4</a:t>
                </a:r>
                <a:endParaRPr lang="bn-BD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   সাধারণ  অন্তর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d=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7 – 4 = 3</a:t>
                </a:r>
                <a:endParaRPr lang="bn-BD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   মনেকরি, ধারাটির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তম পদ =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301.</a:t>
                </a:r>
                <a:endParaRPr lang="bn-BD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  এখন,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bn-BD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তম পদ 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a + (n-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bn-BD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         বা,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301 = 4+(n – 1 ) 3</a:t>
                </a: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         বা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301 = 4 + 3n – 3</a:t>
                </a: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         বা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301 = 3n + 1</a:t>
                </a: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         বা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3n + 1 = 301</a:t>
                </a:r>
              </a:p>
              <a:p>
                <a:r>
                  <a:rPr lang="bn-BD" sz="2400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3n = 301 – 1</a:t>
                </a: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BD" sz="2400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3n = 300</a:t>
                </a: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BD" sz="2400" dirty="0" smtClean="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     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n = 100.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80" y="1447800"/>
                <a:ext cx="4419600" cy="4955203"/>
              </a:xfrm>
              <a:prstGeom prst="rect">
                <a:avLst/>
              </a:prstGeom>
              <a:blipFill rotWithShape="1">
                <a:blip r:embed="rId3"/>
                <a:stretch>
                  <a:fillRect l="-1778" t="-978"/>
                </a:stretch>
              </a:blipFill>
              <a:ln w="38100">
                <a:solidFill>
                  <a:srgbClr val="0099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319466" y="5797168"/>
            <a:ext cx="138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Ans. 100.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53000" y="1447800"/>
                <a:ext cx="3810000" cy="4957383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b="1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  <a:sym typeface="Wingdings 3"/>
                  </a:rPr>
                  <a:t>৩</a:t>
                </a:r>
                <a:r>
                  <a:rPr lang="en-US" sz="2000" b="1" dirty="0" smtClean="0">
                    <a:solidFill>
                      <a:schemeClr val="accent2">
                        <a:lumMod val="75000"/>
                      </a:schemeClr>
                    </a:solidFill>
                    <a:sym typeface="Wingdings 3"/>
                  </a:rPr>
                  <a:t>&gt;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  <a:sym typeface="Wingdings 2"/>
                  </a:rPr>
                  <a:t>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সমাধান :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5 +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11</a:t>
                </a:r>
                <a:r>
                  <a:rPr lang="bn-BD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+17</a:t>
                </a:r>
                <a:r>
                  <a:rPr lang="bn-BD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+ 23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bn-BD" sz="2000" dirty="0">
                    <a:latin typeface="Times New Roman" pitchFamily="18" charset="0"/>
                    <a:cs typeface="Times New Roman" pitchFamily="18" charset="0"/>
                  </a:rPr>
                  <a:t>........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bn-BD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BD" sz="2000" dirty="0" smtClean="0">
                    <a:latin typeface="Times New Roman" pitchFamily="18" charset="0"/>
                    <a:cs typeface="Times New Roman" pitchFamily="18" charset="0"/>
                  </a:rPr>
                  <a:t>                </a:t>
                </a:r>
                <a:r>
                  <a:rPr lang="en-US" sz="2000" dirty="0" smtClean="0">
                    <a:latin typeface="Times New Roman" pitchFamily="18" charset="0"/>
                    <a:cs typeface="NikoshBAN" pitchFamily="2" charset="0"/>
                  </a:rPr>
                  <a:t>+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59. </a:t>
                </a:r>
                <a:endParaRPr lang="bn-BD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  ইহা একটি সমান্তর ধারা, যার – </a:t>
                </a: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 প্রথম পদ 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 = 5</a:t>
                </a:r>
                <a:endParaRPr lang="bn-BD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  সাধারণ  অন্তর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d=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11 – 5 = 6</a:t>
                </a:r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শেষ পদ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p = 59.</a:t>
                </a:r>
                <a:endParaRPr lang="bn-BD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পদ সংখ্যা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 −</m:t>
                        </m:r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1</m:t>
                    </m:r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.</a:t>
                </a:r>
              </a:p>
              <a:p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              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59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 −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10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endParaRPr lang="bn-BD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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সমষ্টি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 {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 −</m:t>
                        </m:r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}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𝑑</m:t>
                    </m:r>
                  </m:oMath>
                </a14:m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 {</m:t>
                    </m:r>
                  </m:oMath>
                </a14:m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NikoshBAN" pitchFamily="2" charset="0"/>
                      </a:rPr>
                      <m:t>2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5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+(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10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1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)} 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6</m:t>
                    </m:r>
                  </m:oMath>
                </a14:m>
                <a:endParaRPr lang="en-US" sz="20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= 5  ( 10 + 54 )</a:t>
                </a:r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bn-BD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=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64</m:t>
                    </m:r>
                  </m:oMath>
                </a14:m>
                <a:endParaRPr lang="en-US" sz="20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= 320.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447800"/>
                <a:ext cx="3810000" cy="4957383"/>
              </a:xfrm>
              <a:prstGeom prst="rect">
                <a:avLst/>
              </a:prstGeom>
              <a:blipFill rotWithShape="1">
                <a:blip r:embed="rId4"/>
                <a:stretch>
                  <a:fillRect l="-1268" t="-488" b="-855"/>
                </a:stretch>
              </a:blipFill>
              <a:ln w="38100">
                <a:solidFill>
                  <a:srgbClr val="0099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264135" y="5872411"/>
            <a:ext cx="142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Ans. 320.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41869" y="343653"/>
            <a:ext cx="42033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কাজের </a:t>
            </a:r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78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6183255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489365"/>
            <a:ext cx="8077200" cy="87283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bn-IN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ebdings"/>
              </a:rPr>
              <a:t>◊</a:t>
            </a:r>
            <a:r>
              <a:rPr lang="bn-BD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bn-IN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ebdings"/>
              </a:rPr>
              <a:t>উঃ </a:t>
            </a:r>
            <a:r>
              <a:rPr lang="bn-BD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সমান্তর ধারা</a:t>
            </a:r>
            <a:r>
              <a:rPr lang="bn-BD" sz="24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:- </a:t>
            </a:r>
            <a:r>
              <a:rPr lang="bn-BD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যদি একটি ধারার কোনো পদকে তার পরবর্তী পদ থেকে বিয়োগ  করলে প্রতিক্ষেত্রে একই বিয়োগফল পা</a:t>
            </a:r>
            <a:r>
              <a:rPr lang="en-US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BD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য়া যায়, তাহলে তাকে সমান্তর ধারা বলে।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7157" y="2168225"/>
            <a:ext cx="5893643" cy="6096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ebdings"/>
              </a:rPr>
              <a:t>২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ebdings"/>
              </a:rPr>
              <a:t>&gt;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প্রশ্ন: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সমান্তর ধারার পদ সংখ্যা নির্ণয়ের সূত্রটি কী?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464" y="1149930"/>
            <a:ext cx="3626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১&gt;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প্রশ্ন: সমান্তর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ধারা কাকে বলে?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5249" y="2626271"/>
            <a:ext cx="7465461" cy="936786"/>
            <a:chOff x="525249" y="2626271"/>
            <a:chExt cx="7465461" cy="936786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3518" y="2632356"/>
              <a:ext cx="6707192" cy="930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525249" y="2626271"/>
              <a:ext cx="984896" cy="46328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74320" indent="-27432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9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4688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46888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210312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210312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210312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bn-IN" sz="2400" dirty="0" smtClean="0">
                  <a:solidFill>
                    <a:srgbClr val="00990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◊ </a:t>
              </a:r>
              <a:r>
                <a:rPr lang="bn-IN" sz="2400" dirty="0">
                  <a:solidFill>
                    <a:srgbClr val="00990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উঃ </a:t>
              </a:r>
              <a:r>
                <a:rPr lang="bn-IN" sz="2400" dirty="0" smtClean="0">
                  <a:solidFill>
                    <a:srgbClr val="00990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endParaRPr lang="en-US" sz="2400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339435" y="1143000"/>
            <a:ext cx="8435064" cy="4756985"/>
          </a:xfrm>
          <a:prstGeom prst="rect">
            <a:avLst/>
          </a:prstGeom>
          <a:ln w="38100">
            <a:solidFill>
              <a:srgbClr val="CC00FF"/>
            </a:solidFill>
            <a:prstDash val="sysDash"/>
          </a:ln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bn-IN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8765" y="3480461"/>
            <a:ext cx="80564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bn-BD" sz="3200" dirty="0">
                <a:solidFill>
                  <a:srgbClr val="3333FF"/>
                </a:solidFill>
                <a:latin typeface="TonnyBanglaOMJ" pitchFamily="2" charset="0"/>
                <a:cs typeface="TonnyBanglaOMJ" pitchFamily="2" charset="0"/>
              </a:rPr>
              <a:t> </a:t>
            </a:r>
            <a:r>
              <a:rPr lang="bn-IN" sz="32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32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bn-BD" sz="2800" b="1" dirty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প্রশ্ন: 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+ 20 + 30 + 40 + ......... </a:t>
            </a:r>
            <a:r>
              <a:rPr lang="bn-BD" sz="28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ধারাটির ষষ্ঠ পদ কত</a:t>
            </a:r>
            <a:r>
              <a:rPr lang="bn-BD" sz="2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(খ) 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(ঘ)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80.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70914" y="3985018"/>
            <a:ext cx="1385455" cy="48339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2565" y="4454695"/>
            <a:ext cx="80026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en-US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4&gt; </a:t>
            </a:r>
            <a:r>
              <a:rPr lang="bn-BD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প্রশ্ন:  নিচের কোনটি  সমান্তর ধারা? </a:t>
            </a:r>
            <a:endParaRPr lang="en-US" sz="2800" b="1" dirty="0" smtClean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 + 6 + 8 + 11 +….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+ 8 + 12 + 16 +….</a:t>
            </a:r>
          </a:p>
          <a:p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+ 8 + 11 + 14 +….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ঘ)</a:t>
            </a:r>
            <a:r>
              <a:rPr lang="en-US" sz="2800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+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30 +….</a:t>
            </a:r>
            <a:endParaRPr lang="en-US" sz="2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7386" y="5382347"/>
            <a:ext cx="3544389" cy="381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31262" y="293405"/>
            <a:ext cx="17924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9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3" grpId="0"/>
      <p:bldP spid="14" grpId="0" animBg="1"/>
      <p:bldP spid="14" grpId="1" animBg="1"/>
      <p:bldP spid="15" grpId="0"/>
      <p:bldP spid="16" grpId="0" animBg="1"/>
      <p:bldP spid="1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6169400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338162" y="386676"/>
            <a:ext cx="2529238" cy="1334069"/>
            <a:chOff x="1572491" y="339436"/>
            <a:chExt cx="6019800" cy="3366655"/>
          </a:xfrm>
        </p:grpSpPr>
        <p:sp>
          <p:nvSpPr>
            <p:cNvPr id="7" name="Snip Same Side Corner Rectangle 6"/>
            <p:cNvSpPr/>
            <p:nvPr/>
          </p:nvSpPr>
          <p:spPr>
            <a:xfrm>
              <a:off x="1572491" y="339436"/>
              <a:ext cx="6019800" cy="3366655"/>
            </a:xfrm>
            <a:prstGeom prst="snip2SameRect">
              <a:avLst>
                <a:gd name="adj1" fmla="val 33292"/>
                <a:gd name="adj2" fmla="val 0"/>
              </a:avLst>
            </a:prstGeom>
            <a:gradFill>
              <a:gsLst>
                <a:gs pos="0">
                  <a:srgbClr val="A603AB"/>
                </a:gs>
                <a:gs pos="0">
                  <a:srgbClr val="0819FB"/>
                </a:gs>
                <a:gs pos="35000">
                  <a:srgbClr val="1A8D48"/>
                </a:gs>
                <a:gs pos="37000">
                  <a:srgbClr val="FFFF00"/>
                </a:gs>
                <a:gs pos="73000">
                  <a:srgbClr val="EE3F17"/>
                </a:gs>
                <a:gs pos="99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ln w="571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7400" y="2001981"/>
              <a:ext cx="762000" cy="1136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400800" y="2001981"/>
              <a:ext cx="762000" cy="1136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50473" y="2001981"/>
              <a:ext cx="762000" cy="1136073"/>
            </a:xfrm>
            <a:prstGeom prst="rect">
              <a:avLst/>
            </a:prstGeom>
            <a:pattFill prst="narVert">
              <a:fgClr>
                <a:srgbClr val="CC00FF"/>
              </a:fgClr>
              <a:bgClr>
                <a:schemeClr val="bg1"/>
              </a:bgClr>
            </a:pattFill>
            <a:ln w="57150"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93874" y="2001981"/>
              <a:ext cx="762001" cy="1136074"/>
            </a:xfrm>
            <a:prstGeom prst="rect">
              <a:avLst/>
            </a:prstGeom>
            <a:pattFill prst="narVert">
              <a:fgClr>
                <a:srgbClr val="CC00FF"/>
              </a:fgClr>
              <a:bgClr>
                <a:schemeClr val="bg1"/>
              </a:bgClr>
            </a:pattFill>
            <a:ln w="57150"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62400" y="1704111"/>
              <a:ext cx="1371600" cy="1905000"/>
            </a:xfrm>
            <a:prstGeom prst="rect">
              <a:avLst/>
            </a:prstGeom>
            <a:pattFill prst="narVert">
              <a:fgClr>
                <a:srgbClr val="CC00FF"/>
              </a:fgClr>
              <a:bgClr>
                <a:schemeClr val="bg1"/>
              </a:bgClr>
            </a:pattFill>
            <a:ln w="57150"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0490" y="1704111"/>
              <a:ext cx="45719" cy="1905000"/>
            </a:xfrm>
            <a:prstGeom prst="rect">
              <a:avLst/>
            </a:prstGeom>
            <a:solidFill>
              <a:srgbClr val="CC00FF"/>
            </a:solidFill>
            <a:ln w="57150"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06536" y="2022763"/>
              <a:ext cx="45719" cy="1136073"/>
            </a:xfrm>
            <a:prstGeom prst="rect">
              <a:avLst/>
            </a:prstGeom>
            <a:solidFill>
              <a:srgbClr val="CC00FF"/>
            </a:solidFill>
            <a:ln w="57150"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81800" y="2001981"/>
              <a:ext cx="45719" cy="1136073"/>
            </a:xfrm>
            <a:prstGeom prst="rect">
              <a:avLst/>
            </a:prstGeom>
            <a:pattFill prst="narVert">
              <a:fgClr>
                <a:srgbClr val="CC00FF"/>
              </a:fgClr>
              <a:bgClr>
                <a:schemeClr val="bg1"/>
              </a:bgClr>
            </a:pattFill>
            <a:ln w="57150"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689" y="2541492"/>
            <a:ext cx="3559911" cy="1095375"/>
          </a:xfrm>
          <a:prstGeom prst="round2DiagRect">
            <a:avLst>
              <a:gd name="adj1" fmla="val 48287"/>
              <a:gd name="adj2" fmla="val 0"/>
            </a:avLst>
          </a:prstGeom>
          <a:solidFill>
            <a:schemeClr val="bg1"/>
          </a:solidFill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</p:pic>
      <p:sp>
        <p:nvSpPr>
          <p:cNvPr id="19" name="Rectangle 18"/>
          <p:cNvSpPr/>
          <p:nvPr/>
        </p:nvSpPr>
        <p:spPr>
          <a:xfrm>
            <a:off x="281564" y="4606365"/>
            <a:ext cx="85808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Font typeface="Georgia" pitchFamily="18" charset="0"/>
              <a:buNone/>
            </a:pPr>
            <a:r>
              <a:rPr lang="en-US" sz="4400" b="1" dirty="0">
                <a:solidFill>
                  <a:schemeClr val="accent2"/>
                </a:solidFill>
                <a:sym typeface="Wingdings 3"/>
              </a:rPr>
              <a:t> </a:t>
            </a:r>
            <a:r>
              <a:rPr lang="bn-BD" sz="44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  <a:sym typeface="Wingdings 3"/>
              </a:rPr>
              <a:t>অনুশীলনি : </a:t>
            </a:r>
            <a:r>
              <a:rPr lang="bn-IN" sz="44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  <a:sym typeface="Wingdings 3"/>
              </a:rPr>
              <a:t>১৩</a:t>
            </a:r>
            <a:r>
              <a:rPr lang="bn-BD" sz="44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  <a:sym typeface="Wingdings 3"/>
              </a:rPr>
              <a:t>.১ প্রশ্ন নং</a:t>
            </a:r>
            <a:r>
              <a:rPr lang="en-US" sz="44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  <a:sym typeface="Wingdings 3"/>
              </a:rPr>
              <a:t>  </a:t>
            </a:r>
            <a:r>
              <a:rPr lang="bn-BD" sz="44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  <a:sym typeface="Wingdings 3"/>
              </a:rPr>
              <a:t> </a:t>
            </a:r>
            <a:r>
              <a:rPr lang="en-US" sz="44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  <a:sym typeface="Wingdings 3"/>
              </a:rPr>
              <a:t>10, </a:t>
            </a:r>
            <a:r>
              <a:rPr lang="bn-BD" sz="44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44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  <a:sym typeface="Wingdings 3"/>
              </a:rPr>
              <a:t>12.</a:t>
            </a:r>
            <a:endParaRPr lang="en-US" sz="44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2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1831"/>
            <a:ext cx="9144000" cy="49861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82388"/>
            <a:ext cx="9143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করোনা</a:t>
            </a:r>
            <a:r>
              <a:rPr lang="en-US" sz="4400" b="1" dirty="0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4400" b="1" dirty="0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মোকাবেলায়</a:t>
            </a:r>
            <a:r>
              <a:rPr lang="en-US" sz="4400" b="1" dirty="0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</a:t>
            </a:r>
            <a:r>
              <a:rPr lang="en-US" sz="4400" b="1" dirty="0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4400" b="1" dirty="0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4400" b="1" dirty="0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4400" b="1" dirty="0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4400" b="1" dirty="0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4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05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75B1F7B4-7EB0-46D5-8412-C5779419184D}"/>
              </a:ext>
            </a:extLst>
          </p:cNvPr>
          <p:cNvSpPr txBox="1"/>
          <p:nvPr/>
        </p:nvSpPr>
        <p:spPr>
          <a:xfrm>
            <a:off x="-23481" y="3524638"/>
            <a:ext cx="53384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সরোজিত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চাড়াখালী এম এল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মাধ্যমিক বিদ্যালয়</a:t>
            </a: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রাজাপুর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ঝালকাঠী</a:t>
            </a:r>
            <a:endParaRPr lang="en-S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০১৭২৫০৭৪২১৯ 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ই-মেইল: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sarojitray80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xmlns:lc="http://schemas.openxmlformats.org/drawingml/2006/lockedCanvas" id="{048F0FD1-16C4-4993-BAE5-3E197A62C8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45014" y="3838227"/>
            <a:ext cx="4113883" cy="1114807"/>
          </a:xfrm>
          <a:prstGeom prst="rect">
            <a:avLst/>
          </a:prstGeom>
        </p:spPr>
      </p:pic>
      <p:sp>
        <p:nvSpPr>
          <p:cNvPr id="21" name="TextBox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63E7DEE2-F231-4728-9062-394C9F542E96}"/>
              </a:ext>
            </a:extLst>
          </p:cNvPr>
          <p:cNvSpPr txBox="1"/>
          <p:nvPr/>
        </p:nvSpPr>
        <p:spPr>
          <a:xfrm>
            <a:off x="3661146" y="325387"/>
            <a:ext cx="2070588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SG" sz="56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xmlns:lc="http://schemas.openxmlformats.org/drawingml/2006/lockedCanvas" id="{66DBC0F2-D3C7-4139-BC53-2580A7E68CBB}"/>
              </a:ext>
            </a:extLst>
          </p:cNvPr>
          <p:cNvSpPr txBox="1"/>
          <p:nvPr/>
        </p:nvSpPr>
        <p:spPr>
          <a:xfrm>
            <a:off x="5633463" y="3842152"/>
            <a:ext cx="35105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(১৩.১)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5০ মিনিট</a:t>
            </a: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43" y="151334"/>
            <a:ext cx="3108837" cy="310883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281" y="116881"/>
            <a:ext cx="2613290" cy="337352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3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6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awin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594" y="1926608"/>
            <a:ext cx="7201168" cy="187042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880885" y="1929447"/>
            <a:ext cx="6377635" cy="1804353"/>
            <a:chOff x="880885" y="1929447"/>
            <a:chExt cx="6377635" cy="1804353"/>
          </a:xfrm>
        </p:grpSpPr>
        <p:grpSp>
          <p:nvGrpSpPr>
            <p:cNvPr id="16" name="Group 15"/>
            <p:cNvGrpSpPr/>
            <p:nvPr/>
          </p:nvGrpSpPr>
          <p:grpSpPr>
            <a:xfrm>
              <a:off x="880885" y="2384292"/>
              <a:ext cx="1135420" cy="649598"/>
              <a:chOff x="381000" y="3337246"/>
              <a:chExt cx="1135420" cy="649598"/>
            </a:xfrm>
          </p:grpSpPr>
          <p:pic>
            <p:nvPicPr>
              <p:cNvPr id="50" name="Picture 49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81000" y="3492889"/>
                <a:ext cx="896978" cy="493955"/>
              </a:xfrm>
              <a:prstGeom prst="rect">
                <a:avLst/>
              </a:prstGeom>
            </p:spPr>
          </p:pic>
          <p:pic>
            <p:nvPicPr>
              <p:cNvPr id="51" name="Picture 50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9442" y="3337246"/>
                <a:ext cx="896978" cy="493955"/>
              </a:xfrm>
              <a:prstGeom prst="rect">
                <a:avLst/>
              </a:prstGeom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1835350" y="2282010"/>
              <a:ext cx="1420018" cy="1248534"/>
              <a:chOff x="718784" y="3389875"/>
              <a:chExt cx="1420018" cy="1248534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838200" y="3389875"/>
                <a:ext cx="1300602" cy="987910"/>
                <a:chOff x="891776" y="3389875"/>
                <a:chExt cx="1300602" cy="987910"/>
              </a:xfrm>
            </p:grpSpPr>
            <p:pic>
              <p:nvPicPr>
                <p:cNvPr id="47" name="Picture 46" descr="bird-graphics-ducks-427993.gif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891776" y="3883830"/>
                  <a:ext cx="896978" cy="493955"/>
                </a:xfrm>
                <a:prstGeom prst="rect">
                  <a:avLst/>
                </a:prstGeom>
              </p:spPr>
            </p:pic>
            <p:pic>
              <p:nvPicPr>
                <p:cNvPr id="48" name="Picture 47" descr="bird-graphics-ducks-427993.gif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1025610" y="3609773"/>
                  <a:ext cx="896978" cy="493955"/>
                </a:xfrm>
                <a:prstGeom prst="rect">
                  <a:avLst/>
                </a:prstGeom>
              </p:spPr>
            </p:pic>
            <p:pic>
              <p:nvPicPr>
                <p:cNvPr id="49" name="Picture 48" descr="bird-graphics-ducks-427993.gif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1295400" y="3389875"/>
                  <a:ext cx="896978" cy="493955"/>
                </a:xfrm>
                <a:prstGeom prst="rect">
                  <a:avLst/>
                </a:prstGeom>
              </p:spPr>
            </p:pic>
          </p:grpSp>
          <p:pic>
            <p:nvPicPr>
              <p:cNvPr id="46" name="Picture 45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18784" y="4144454"/>
                <a:ext cx="896978" cy="493955"/>
              </a:xfrm>
              <a:prstGeom prst="rect">
                <a:avLst/>
              </a:prstGeom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3177479" y="1932853"/>
              <a:ext cx="1598698" cy="1728842"/>
              <a:chOff x="2041480" y="3142898"/>
              <a:chExt cx="1598698" cy="1728842"/>
            </a:xfrm>
          </p:grpSpPr>
          <p:pic>
            <p:nvPicPr>
              <p:cNvPr id="39" name="Picture 38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041480" y="4377785"/>
                <a:ext cx="896978" cy="493955"/>
              </a:xfrm>
              <a:prstGeom prst="rect">
                <a:avLst/>
              </a:prstGeom>
            </p:spPr>
          </p:pic>
          <p:pic>
            <p:nvPicPr>
              <p:cNvPr id="40" name="Picture 39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318223" y="3933399"/>
                <a:ext cx="896978" cy="493955"/>
              </a:xfrm>
              <a:prstGeom prst="rect">
                <a:avLst/>
              </a:prstGeom>
            </p:spPr>
          </p:pic>
          <p:pic>
            <p:nvPicPr>
              <p:cNvPr id="41" name="Picture 40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180316" y="4153187"/>
                <a:ext cx="896978" cy="493955"/>
              </a:xfrm>
              <a:prstGeom prst="rect">
                <a:avLst/>
              </a:prstGeom>
            </p:spPr>
          </p:pic>
          <p:pic>
            <p:nvPicPr>
              <p:cNvPr id="42" name="Picture 41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427973" y="3594337"/>
                <a:ext cx="896978" cy="493955"/>
              </a:xfrm>
              <a:prstGeom prst="rect">
                <a:avLst/>
              </a:prstGeom>
            </p:spPr>
          </p:pic>
          <p:pic>
            <p:nvPicPr>
              <p:cNvPr id="43" name="Picture 42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551889" y="3303628"/>
                <a:ext cx="896978" cy="493955"/>
              </a:xfrm>
              <a:prstGeom prst="rect">
                <a:avLst/>
              </a:prstGeom>
            </p:spPr>
          </p:pic>
          <p:pic>
            <p:nvPicPr>
              <p:cNvPr id="44" name="Picture 43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743200" y="3142898"/>
                <a:ext cx="896978" cy="493955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548888" y="1929447"/>
              <a:ext cx="1624013" cy="1804353"/>
              <a:chOff x="4533940" y="3166197"/>
              <a:chExt cx="1624013" cy="1804353"/>
            </a:xfrm>
          </p:grpSpPr>
          <p:pic>
            <p:nvPicPr>
              <p:cNvPr id="31" name="Picture 30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574474" y="4476595"/>
                <a:ext cx="896978" cy="493955"/>
              </a:xfrm>
              <a:prstGeom prst="rect">
                <a:avLst/>
              </a:prstGeom>
            </p:spPr>
          </p:pic>
          <p:pic>
            <p:nvPicPr>
              <p:cNvPr id="32" name="Picture 31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533940" y="4180376"/>
                <a:ext cx="896978" cy="465978"/>
              </a:xfrm>
              <a:prstGeom prst="rect">
                <a:avLst/>
              </a:prstGeom>
            </p:spPr>
          </p:pic>
          <p:pic>
            <p:nvPicPr>
              <p:cNvPr id="33" name="Picture 32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725802" y="3872949"/>
                <a:ext cx="896978" cy="493955"/>
              </a:xfrm>
              <a:prstGeom prst="rect">
                <a:avLst/>
              </a:prstGeom>
            </p:spPr>
          </p:pic>
          <p:pic>
            <p:nvPicPr>
              <p:cNvPr id="34" name="Picture 33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866417" y="3660151"/>
                <a:ext cx="896978" cy="493955"/>
              </a:xfrm>
              <a:prstGeom prst="rect">
                <a:avLst/>
              </a:prstGeom>
            </p:spPr>
          </p:pic>
          <p:pic>
            <p:nvPicPr>
              <p:cNvPr id="35" name="Picture 34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968781" y="3499232"/>
                <a:ext cx="896978" cy="493955"/>
              </a:xfrm>
              <a:prstGeom prst="rect">
                <a:avLst/>
              </a:prstGeom>
            </p:spPr>
          </p:pic>
          <p:pic>
            <p:nvPicPr>
              <p:cNvPr id="36" name="Picture 35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146795" y="3336278"/>
                <a:ext cx="896978" cy="493955"/>
              </a:xfrm>
              <a:prstGeom prst="rect">
                <a:avLst/>
              </a:prstGeom>
            </p:spPr>
          </p:pic>
          <p:pic>
            <p:nvPicPr>
              <p:cNvPr id="37" name="Picture 36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260975" y="3166197"/>
                <a:ext cx="896978" cy="493955"/>
              </a:xfrm>
              <a:prstGeom prst="rect">
                <a:avLst/>
              </a:prstGeom>
            </p:spPr>
          </p:pic>
          <p:pic>
            <p:nvPicPr>
              <p:cNvPr id="38" name="Picture 37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726874" y="4290704"/>
                <a:ext cx="896978" cy="493955"/>
              </a:xfrm>
              <a:prstGeom prst="rect">
                <a:avLst/>
              </a:prstGeom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5762821" y="2010672"/>
              <a:ext cx="1495699" cy="1702614"/>
              <a:chOff x="5364060" y="3962400"/>
              <a:chExt cx="1495699" cy="1702614"/>
            </a:xfrm>
          </p:grpSpPr>
          <p:pic>
            <p:nvPicPr>
              <p:cNvPr id="21" name="Picture 20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364060" y="5204991"/>
                <a:ext cx="896978" cy="460023"/>
              </a:xfrm>
              <a:prstGeom prst="rect">
                <a:avLst/>
              </a:prstGeom>
            </p:spPr>
          </p:pic>
          <p:pic>
            <p:nvPicPr>
              <p:cNvPr id="22" name="Picture 21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516460" y="5001037"/>
                <a:ext cx="896978" cy="433967"/>
              </a:xfrm>
              <a:prstGeom prst="rect">
                <a:avLst/>
              </a:prstGeom>
            </p:spPr>
          </p:pic>
          <p:pic>
            <p:nvPicPr>
              <p:cNvPr id="23" name="Picture 22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668860" y="4714728"/>
                <a:ext cx="896978" cy="460023"/>
              </a:xfrm>
              <a:prstGeom prst="rect">
                <a:avLst/>
              </a:prstGeom>
            </p:spPr>
          </p:pic>
          <p:pic>
            <p:nvPicPr>
              <p:cNvPr id="24" name="Picture 23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600620" y="4516549"/>
                <a:ext cx="896978" cy="460023"/>
              </a:xfrm>
              <a:prstGeom prst="rect">
                <a:avLst/>
              </a:prstGeom>
            </p:spPr>
          </p:pic>
          <p:pic>
            <p:nvPicPr>
              <p:cNvPr id="25" name="Picture 24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745060" y="4366684"/>
                <a:ext cx="896978" cy="460023"/>
              </a:xfrm>
              <a:prstGeom prst="rect">
                <a:avLst/>
              </a:prstGeom>
            </p:spPr>
          </p:pic>
          <p:pic>
            <p:nvPicPr>
              <p:cNvPr id="26" name="Picture 25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848601" y="4214924"/>
                <a:ext cx="896978" cy="460023"/>
              </a:xfrm>
              <a:prstGeom prst="rect">
                <a:avLst/>
              </a:prstGeom>
            </p:spPr>
          </p:pic>
          <p:pic>
            <p:nvPicPr>
              <p:cNvPr id="27" name="Picture 26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962781" y="3962400"/>
                <a:ext cx="896978" cy="460023"/>
              </a:xfrm>
              <a:prstGeom prst="rect">
                <a:avLst/>
              </a:prstGeom>
            </p:spPr>
          </p:pic>
          <p:pic>
            <p:nvPicPr>
              <p:cNvPr id="28" name="Picture 27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732422" y="4950177"/>
                <a:ext cx="896978" cy="460023"/>
              </a:xfrm>
              <a:prstGeom prst="rect">
                <a:avLst/>
              </a:prstGeom>
            </p:spPr>
          </p:pic>
          <p:pic>
            <p:nvPicPr>
              <p:cNvPr id="29" name="Picture 28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583198" y="4670505"/>
                <a:ext cx="896978" cy="460023"/>
              </a:xfrm>
              <a:prstGeom prst="rect">
                <a:avLst/>
              </a:prstGeom>
            </p:spPr>
          </p:pic>
          <p:pic>
            <p:nvPicPr>
              <p:cNvPr id="30" name="Picture 29" descr="bird-graphics-ducks-427993.g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832139" y="4645377"/>
                <a:ext cx="896978" cy="460023"/>
              </a:xfrm>
              <a:prstGeom prst="rect">
                <a:avLst/>
              </a:prstGeom>
            </p:spPr>
          </p:pic>
        </p:grpSp>
      </p:grpSp>
      <p:grpSp>
        <p:nvGrpSpPr>
          <p:cNvPr id="52" name="Group 51"/>
          <p:cNvGrpSpPr/>
          <p:nvPr/>
        </p:nvGrpSpPr>
        <p:grpSpPr>
          <a:xfrm>
            <a:off x="2519242" y="1000352"/>
            <a:ext cx="1444956" cy="831848"/>
            <a:chOff x="506674" y="2781093"/>
            <a:chExt cx="1448092" cy="955810"/>
          </a:xfrm>
        </p:grpSpPr>
        <p:sp>
          <p:nvSpPr>
            <p:cNvPr id="53" name="Oval Callout 52"/>
            <p:cNvSpPr/>
            <p:nvPr/>
          </p:nvSpPr>
          <p:spPr>
            <a:xfrm>
              <a:off x="506674" y="2781093"/>
              <a:ext cx="1448092" cy="955810"/>
            </a:xfrm>
            <a:prstGeom prst="wedgeEllipseCallout">
              <a:avLst>
                <a:gd name="adj1" fmla="val -48204"/>
                <a:gd name="adj2" fmla="val 123933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72823" y="2905055"/>
              <a:ext cx="915794" cy="813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</a:rPr>
                <a:t>আমাদের দলে </a:t>
              </a:r>
              <a:r>
                <a:rPr lang="bn-BD" sz="2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৪ </a:t>
              </a:r>
              <a:r>
                <a:rPr lang="bn-BD" sz="2000" dirty="0" smtClean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</a:rPr>
                <a:t>টি</a:t>
              </a:r>
              <a:endParaRPr lang="en-US" sz="2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79591" y="998985"/>
            <a:ext cx="1444956" cy="831848"/>
            <a:chOff x="506674" y="2781092"/>
            <a:chExt cx="1448092" cy="955810"/>
          </a:xfrm>
        </p:grpSpPr>
        <p:sp>
          <p:nvSpPr>
            <p:cNvPr id="56" name="Oval Callout 55"/>
            <p:cNvSpPr/>
            <p:nvPr/>
          </p:nvSpPr>
          <p:spPr>
            <a:xfrm>
              <a:off x="506674" y="2781092"/>
              <a:ext cx="1448092" cy="955810"/>
            </a:xfrm>
            <a:prstGeom prst="wedgeEllipseCallout">
              <a:avLst>
                <a:gd name="adj1" fmla="val -31203"/>
                <a:gd name="adj2" fmla="val 133777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72823" y="2905055"/>
              <a:ext cx="915794" cy="813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</a:rPr>
                <a:t>আমাদের দলে </a:t>
              </a:r>
              <a:r>
                <a:rPr lang="bn-BD" sz="2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২</a:t>
              </a:r>
              <a:r>
                <a:rPr lang="bn-BD" sz="2000" dirty="0" smtClean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</a:rPr>
                <a:t> টি</a:t>
              </a:r>
              <a:endParaRPr lang="en-US" sz="2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637728" y="1017594"/>
            <a:ext cx="1444956" cy="831848"/>
            <a:chOff x="506674" y="2781093"/>
            <a:chExt cx="1448092" cy="955810"/>
          </a:xfrm>
        </p:grpSpPr>
        <p:sp>
          <p:nvSpPr>
            <p:cNvPr id="59" name="Oval Callout 58"/>
            <p:cNvSpPr/>
            <p:nvPr/>
          </p:nvSpPr>
          <p:spPr>
            <a:xfrm>
              <a:off x="506674" y="2781093"/>
              <a:ext cx="1448092" cy="955810"/>
            </a:xfrm>
            <a:prstGeom prst="wedgeEllipseCallout">
              <a:avLst>
                <a:gd name="adj1" fmla="val -64260"/>
                <a:gd name="adj2" fmla="val 77996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72823" y="2905055"/>
              <a:ext cx="915794" cy="813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</a:rPr>
                <a:t>আমাদের দলে </a:t>
              </a:r>
              <a:r>
                <a:rPr lang="bn-BD" sz="2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৮ </a:t>
              </a:r>
              <a:r>
                <a:rPr lang="bn-BD" sz="2000" dirty="0" smtClean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</a:rPr>
                <a:t>টি</a:t>
              </a:r>
              <a:endParaRPr lang="en-US" sz="2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053699" y="1003072"/>
            <a:ext cx="1444956" cy="831848"/>
            <a:chOff x="506674" y="2781093"/>
            <a:chExt cx="1448092" cy="955810"/>
          </a:xfrm>
        </p:grpSpPr>
        <p:sp>
          <p:nvSpPr>
            <p:cNvPr id="62" name="Oval Callout 61"/>
            <p:cNvSpPr/>
            <p:nvPr/>
          </p:nvSpPr>
          <p:spPr>
            <a:xfrm>
              <a:off x="506674" y="2781093"/>
              <a:ext cx="1448092" cy="955810"/>
            </a:xfrm>
            <a:prstGeom prst="wedgeEllipseCallout">
              <a:avLst>
                <a:gd name="adj1" fmla="val -48203"/>
                <a:gd name="adj2" fmla="val 74713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72823" y="2905055"/>
              <a:ext cx="915794" cy="813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</a:rPr>
                <a:t>আমাদের দলে </a:t>
              </a:r>
              <a:r>
                <a:rPr lang="bn-BD" sz="20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৬</a:t>
              </a:r>
              <a:r>
                <a:rPr lang="bn-BD" sz="2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000" dirty="0" smtClean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</a:rPr>
                <a:t>টি</a:t>
              </a:r>
              <a:endParaRPr lang="en-US" sz="2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189594" y="945760"/>
            <a:ext cx="1444956" cy="831848"/>
            <a:chOff x="506674" y="2781093"/>
            <a:chExt cx="1448092" cy="955810"/>
          </a:xfrm>
        </p:grpSpPr>
        <p:sp>
          <p:nvSpPr>
            <p:cNvPr id="65" name="Oval Callout 64"/>
            <p:cNvSpPr/>
            <p:nvPr/>
          </p:nvSpPr>
          <p:spPr>
            <a:xfrm>
              <a:off x="506674" y="2781093"/>
              <a:ext cx="1448092" cy="955810"/>
            </a:xfrm>
            <a:prstGeom prst="wedgeEllipseCallout">
              <a:avLst>
                <a:gd name="adj1" fmla="val -90706"/>
                <a:gd name="adj2" fmla="val 100965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72823" y="2905055"/>
              <a:ext cx="1112912" cy="813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</a:rPr>
                <a:t>আমাদের দলে </a:t>
              </a:r>
              <a:r>
                <a:rPr lang="bn-BD" sz="2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১০ </a:t>
              </a:r>
              <a:r>
                <a:rPr lang="bn-BD" sz="2000" dirty="0" smtClean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</a:rPr>
                <a:t>টি</a:t>
              </a:r>
              <a:endParaRPr lang="en-US" sz="2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680367" y="3786131"/>
            <a:ext cx="1323118" cy="1376630"/>
            <a:chOff x="3653071" y="3786131"/>
            <a:chExt cx="1323118" cy="1376630"/>
          </a:xfrm>
        </p:grpSpPr>
        <p:grpSp>
          <p:nvGrpSpPr>
            <p:cNvPr id="68" name="Group 67"/>
            <p:cNvGrpSpPr/>
            <p:nvPr/>
          </p:nvGrpSpPr>
          <p:grpSpPr>
            <a:xfrm>
              <a:off x="3653071" y="3786131"/>
              <a:ext cx="1268359" cy="859369"/>
              <a:chOff x="-2149491" y="4131092"/>
              <a:chExt cx="1457523" cy="859369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-1945875" y="4131092"/>
                <a:ext cx="1185668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5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অন্তরফল</a:t>
                </a:r>
              </a:p>
            </p:txBody>
          </p:sp>
          <p:sp>
            <p:nvSpPr>
              <p:cNvPr id="71" name="Right Brace 70"/>
              <p:cNvSpPr/>
              <p:nvPr/>
            </p:nvSpPr>
            <p:spPr>
              <a:xfrm rot="5400000">
                <a:off x="-1847667" y="3834761"/>
                <a:ext cx="853876" cy="1457523"/>
              </a:xfrm>
              <a:prstGeom prst="rightBrace">
                <a:avLst>
                  <a:gd name="adj1" fmla="val 16009"/>
                  <a:gd name="adj2" fmla="val 47443"/>
                </a:avLst>
              </a:prstGeom>
              <a:ln w="5715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3821" y="4543636"/>
              <a:ext cx="992368" cy="61912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2" name="Group 71"/>
          <p:cNvGrpSpPr/>
          <p:nvPr/>
        </p:nvGrpSpPr>
        <p:grpSpPr>
          <a:xfrm>
            <a:off x="2256545" y="3783386"/>
            <a:ext cx="1389284" cy="1418682"/>
            <a:chOff x="2256545" y="3783386"/>
            <a:chExt cx="1389284" cy="1418682"/>
          </a:xfrm>
        </p:grpSpPr>
        <p:grpSp>
          <p:nvGrpSpPr>
            <p:cNvPr id="73" name="Group 72"/>
            <p:cNvGrpSpPr/>
            <p:nvPr/>
          </p:nvGrpSpPr>
          <p:grpSpPr>
            <a:xfrm>
              <a:off x="2256545" y="3783386"/>
              <a:ext cx="1389284" cy="934598"/>
              <a:chOff x="-2149491" y="4131092"/>
              <a:chExt cx="1457523" cy="859369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-1945875" y="4131092"/>
                <a:ext cx="11856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অন্তরফল</a:t>
                </a:r>
              </a:p>
            </p:txBody>
          </p:sp>
          <p:sp>
            <p:nvSpPr>
              <p:cNvPr id="76" name="Right Brace 75"/>
              <p:cNvSpPr/>
              <p:nvPr/>
            </p:nvSpPr>
            <p:spPr>
              <a:xfrm rot="5400000">
                <a:off x="-1847667" y="3834761"/>
                <a:ext cx="853876" cy="1457523"/>
              </a:xfrm>
              <a:prstGeom prst="rightBrace">
                <a:avLst>
                  <a:gd name="adj1" fmla="val 16009"/>
                  <a:gd name="adj2" fmla="val 47443"/>
                </a:avLst>
              </a:prstGeom>
              <a:ln w="5715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7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2095" y="4528745"/>
              <a:ext cx="992368" cy="673323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7" name="Group 76"/>
          <p:cNvGrpSpPr/>
          <p:nvPr/>
        </p:nvGrpSpPr>
        <p:grpSpPr>
          <a:xfrm>
            <a:off x="826968" y="3777149"/>
            <a:ext cx="1388632" cy="1410561"/>
            <a:chOff x="826968" y="3777149"/>
            <a:chExt cx="1388632" cy="1410561"/>
          </a:xfrm>
        </p:grpSpPr>
        <p:grpSp>
          <p:nvGrpSpPr>
            <p:cNvPr id="78" name="Group 77"/>
            <p:cNvGrpSpPr/>
            <p:nvPr/>
          </p:nvGrpSpPr>
          <p:grpSpPr>
            <a:xfrm>
              <a:off x="826968" y="3777149"/>
              <a:ext cx="1388631" cy="859369"/>
              <a:chOff x="-2149491" y="4131092"/>
              <a:chExt cx="1457523" cy="859369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-1945875" y="4131092"/>
                <a:ext cx="11856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অন্তরফল</a:t>
                </a:r>
              </a:p>
            </p:txBody>
          </p:sp>
          <p:sp>
            <p:nvSpPr>
              <p:cNvPr id="81" name="Right Brace 80"/>
              <p:cNvSpPr/>
              <p:nvPr/>
            </p:nvSpPr>
            <p:spPr>
              <a:xfrm rot="5400000">
                <a:off x="-1847667" y="3834761"/>
                <a:ext cx="853876" cy="1457523"/>
              </a:xfrm>
              <a:prstGeom prst="rightBrace">
                <a:avLst>
                  <a:gd name="adj1" fmla="val 16009"/>
                  <a:gd name="adj2" fmla="val 47443"/>
                </a:avLst>
              </a:prstGeom>
              <a:ln w="5715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7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3232" y="4568585"/>
              <a:ext cx="992368" cy="61912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" name="Group 81"/>
          <p:cNvGrpSpPr/>
          <p:nvPr/>
        </p:nvGrpSpPr>
        <p:grpSpPr>
          <a:xfrm>
            <a:off x="4989837" y="3786131"/>
            <a:ext cx="1346033" cy="1380427"/>
            <a:chOff x="4976189" y="3786131"/>
            <a:chExt cx="1346033" cy="1380427"/>
          </a:xfrm>
        </p:grpSpPr>
        <p:grpSp>
          <p:nvGrpSpPr>
            <p:cNvPr id="83" name="Group 82"/>
            <p:cNvGrpSpPr/>
            <p:nvPr/>
          </p:nvGrpSpPr>
          <p:grpSpPr>
            <a:xfrm>
              <a:off x="4976189" y="3786131"/>
              <a:ext cx="1268359" cy="859369"/>
              <a:chOff x="-2149491" y="4131092"/>
              <a:chExt cx="1457523" cy="859369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-1945875" y="4131092"/>
                <a:ext cx="1185668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5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অন্তরফল</a:t>
                </a:r>
              </a:p>
            </p:txBody>
          </p:sp>
          <p:sp>
            <p:nvSpPr>
              <p:cNvPr id="86" name="Right Brace 85"/>
              <p:cNvSpPr/>
              <p:nvPr/>
            </p:nvSpPr>
            <p:spPr>
              <a:xfrm rot="5400000">
                <a:off x="-1847667" y="3834761"/>
                <a:ext cx="853876" cy="1457523"/>
              </a:xfrm>
              <a:prstGeom prst="rightBrace">
                <a:avLst>
                  <a:gd name="adj1" fmla="val 16009"/>
                  <a:gd name="adj2" fmla="val 47443"/>
                </a:avLst>
              </a:prstGeom>
              <a:ln w="5715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9854" y="4547433"/>
              <a:ext cx="992368" cy="61912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7" name="Group 86"/>
          <p:cNvGrpSpPr/>
          <p:nvPr/>
        </p:nvGrpSpPr>
        <p:grpSpPr>
          <a:xfrm>
            <a:off x="1153236" y="3096311"/>
            <a:ext cx="6130558" cy="781929"/>
            <a:chOff x="1153236" y="-89848"/>
            <a:chExt cx="6130558" cy="781929"/>
          </a:xfrm>
        </p:grpSpPr>
        <p:sp>
          <p:nvSpPr>
            <p:cNvPr id="88" name="Plus 87"/>
            <p:cNvSpPr/>
            <p:nvPr/>
          </p:nvSpPr>
          <p:spPr>
            <a:xfrm>
              <a:off x="5335144" y="-76200"/>
              <a:ext cx="740826" cy="762000"/>
            </a:xfrm>
            <a:prstGeom prst="mathPlus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Plus 89"/>
            <p:cNvSpPr/>
            <p:nvPr/>
          </p:nvSpPr>
          <p:spPr>
            <a:xfrm>
              <a:off x="6542968" y="-76200"/>
              <a:ext cx="740826" cy="762000"/>
            </a:xfrm>
            <a:prstGeom prst="mathPlus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Plus 90"/>
            <p:cNvSpPr/>
            <p:nvPr/>
          </p:nvSpPr>
          <p:spPr>
            <a:xfrm>
              <a:off x="1153236" y="-89848"/>
              <a:ext cx="726198" cy="762000"/>
            </a:xfrm>
            <a:prstGeom prst="mathPlus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Plus 91"/>
            <p:cNvSpPr/>
            <p:nvPr/>
          </p:nvSpPr>
          <p:spPr>
            <a:xfrm>
              <a:off x="2539637" y="-69919"/>
              <a:ext cx="701946" cy="762000"/>
            </a:xfrm>
            <a:prstGeom prst="mathPlus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Plus 92"/>
            <p:cNvSpPr/>
            <p:nvPr/>
          </p:nvSpPr>
          <p:spPr>
            <a:xfrm>
              <a:off x="3969540" y="-76200"/>
              <a:ext cx="716697" cy="762000"/>
            </a:xfrm>
            <a:prstGeom prst="mathPlus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200577" y="-5047"/>
            <a:ext cx="3611622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ক্ষ্য</a:t>
            </a:r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393164" y="5119688"/>
            <a:ext cx="8497284" cy="672971"/>
            <a:chOff x="369563" y="5249021"/>
            <a:chExt cx="8497284" cy="672971"/>
          </a:xfrm>
        </p:grpSpPr>
        <p:sp>
          <p:nvSpPr>
            <p:cNvPr id="99" name="Rounded Rectangle 98"/>
            <p:cNvSpPr/>
            <p:nvPr/>
          </p:nvSpPr>
          <p:spPr>
            <a:xfrm>
              <a:off x="407737" y="5336274"/>
              <a:ext cx="8355386" cy="531125"/>
            </a:xfrm>
            <a:prstGeom prst="roundRect">
              <a:avLst>
                <a:gd name="adj" fmla="val 12854"/>
              </a:avLst>
            </a:prstGeom>
            <a:pattFill prst="zigZag">
              <a:fgClr>
                <a:srgbClr val="FF9900"/>
              </a:fgClr>
              <a:bgClr>
                <a:schemeClr val="bg1"/>
              </a:bgClr>
            </a:pattFill>
            <a:ln w="6350">
              <a:solidFill>
                <a:schemeClr val="accent4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247532" y="5249021"/>
              <a:ext cx="761931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 smtClean="0">
                  <a:ln w="1905"/>
                  <a:solidFill>
                    <a:srgbClr val="008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sym typeface="Wingdings 2"/>
                </a:rPr>
                <a:t>2+(2+</a:t>
              </a:r>
              <a:r>
                <a:rPr lang="en-US" sz="34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sym typeface="Wingdings 2"/>
                </a:rPr>
                <a:t>2</a:t>
              </a:r>
              <a:r>
                <a:rPr lang="en-US" sz="3400" b="1" dirty="0" smtClean="0">
                  <a:ln w="1905"/>
                  <a:solidFill>
                    <a:srgbClr val="008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sym typeface="Wingdings 2"/>
                </a:rPr>
                <a:t>=)4+(4+</a:t>
              </a:r>
              <a:r>
                <a:rPr lang="en-US" sz="34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sym typeface="Wingdings 2"/>
                </a:rPr>
                <a:t>2</a:t>
              </a:r>
              <a:r>
                <a:rPr lang="en-US" sz="3400" b="1" dirty="0" smtClean="0">
                  <a:ln w="1905"/>
                  <a:solidFill>
                    <a:srgbClr val="008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sym typeface="Wingdings 2"/>
                </a:rPr>
                <a:t>=)6+ (6+</a:t>
              </a:r>
              <a:r>
                <a:rPr lang="en-US" sz="34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sym typeface="Wingdings 2"/>
                </a:rPr>
                <a:t>2</a:t>
              </a:r>
              <a:r>
                <a:rPr lang="en-US" sz="3400" b="1" dirty="0" smtClean="0">
                  <a:ln w="1905"/>
                  <a:solidFill>
                    <a:srgbClr val="008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sym typeface="Wingdings 2"/>
                </a:rPr>
                <a:t>=)8+(8+</a:t>
              </a:r>
              <a:r>
                <a:rPr lang="en-US" sz="34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sym typeface="Wingdings 2"/>
                </a:rPr>
                <a:t>2</a:t>
              </a:r>
              <a:r>
                <a:rPr lang="en-US" sz="3400" b="1" dirty="0" smtClean="0">
                  <a:ln w="1905"/>
                  <a:solidFill>
                    <a:srgbClr val="008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sym typeface="Wingdings 2"/>
                </a:rPr>
                <a:t>=)10+ …</a:t>
              </a:r>
              <a:endParaRPr lang="en-US" sz="34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69563" y="5337217"/>
              <a:ext cx="954437" cy="58477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bn-BD" sz="32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অর্থাৎ</a:t>
              </a:r>
              <a:endPara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607243" y="5702428"/>
            <a:ext cx="7964808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  <a:sym typeface="Wingdings 2"/>
              </a:rPr>
              <a:t></a:t>
            </a:r>
            <a:r>
              <a:rPr lang="bn-BD" sz="28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উপরের তথ্য থেকে তোমরা কী বোঝেছ? ছাত্রছাত্রীরা উত্তর দিবে .....।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07900" y="6124124"/>
            <a:ext cx="8095171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ingdings 2"/>
              </a:rPr>
              <a:t>তাহলে আজ আমরা সমান্তর ধারা ও এর সমাধান নিয়ে আলোচনা করব।</a:t>
            </a:r>
          </a:p>
        </p:txBody>
      </p:sp>
      <p:sp>
        <p:nvSpPr>
          <p:cNvPr id="105" name="Slide Number Placeholder 1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909C0A4-91B2-470C-9B3C-EAD5E83C5AE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0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7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2" presetClass="entr" presetSubtype="4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2" presetClass="entr" presetSubtype="4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500"/>
                            </p:stCondLst>
                            <p:childTnLst>
                              <p:par>
                                <p:cTn id="22" presetID="22" presetClass="entr" presetSubtype="4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0"/>
                            </p:stCondLst>
                            <p:childTnLst>
                              <p:par>
                                <p:cTn id="26" presetID="22" presetClass="entr" presetSubtype="4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500"/>
                            </p:stCondLst>
                            <p:childTnLst>
                              <p:par>
                                <p:cTn id="30" presetID="19" presetClass="entr" presetSubtype="5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0"/>
                            </p:stCondLst>
                            <p:childTnLst>
                              <p:par>
                                <p:cTn id="35" presetID="2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500"/>
                            </p:stCondLst>
                            <p:childTnLst>
                              <p:par>
                                <p:cTn id="40" presetID="2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500"/>
                            </p:stCondLst>
                            <p:childTnLst>
                              <p:par>
                                <p:cTn id="45" presetID="2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6500"/>
                            </p:stCondLst>
                            <p:childTnLst>
                              <p:par>
                                <p:cTn id="50" presetID="2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9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/>
          <p:cNvSpPr/>
          <p:nvPr/>
        </p:nvSpPr>
        <p:spPr>
          <a:xfrm>
            <a:off x="2209800" y="376240"/>
            <a:ext cx="4709967" cy="926288"/>
          </a:xfrm>
          <a:prstGeom prst="hexagon">
            <a:avLst>
              <a:gd name="adj" fmla="val 32722"/>
              <a:gd name="vf" fmla="val 115470"/>
            </a:avLst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শিরোনাম</a:t>
            </a:r>
            <a:endParaRPr lang="en-US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4779" y="3240742"/>
            <a:ext cx="7960659" cy="101566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 ধারার সমস্যা ও সমাধান </a:t>
            </a:r>
            <a:endParaRPr lang="en-US" sz="6000" dirty="0">
              <a:solidFill>
                <a:srgbClr val="00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23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28878401"/>
              </p:ext>
            </p:extLst>
          </p:nvPr>
        </p:nvGraphicFramePr>
        <p:xfrm>
          <a:off x="366010" y="1870449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2339012" y="1322174"/>
            <a:ext cx="4595188" cy="70788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bn-BD" sz="4000" b="1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  <a:sym typeface="Wingdings 3"/>
              </a:rPr>
              <a:t>এই পাঠ শেষে শিক্ষার্থীরা </a:t>
            </a:r>
            <a:r>
              <a:rPr lang="bn-BD" sz="40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  <a:sym typeface="Wingdings 3"/>
              </a:rPr>
              <a:t> </a:t>
            </a:r>
            <a:endParaRPr lang="en-US" sz="4000" dirty="0">
              <a:solidFill>
                <a:srgbClr val="FF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2453" y="101607"/>
            <a:ext cx="234391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69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8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8545" y="6155545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8330" y="876595"/>
            <a:ext cx="856342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        </a:t>
            </a:r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সমান্তর </a:t>
            </a:r>
            <a:r>
              <a:rPr lang="bn-BD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ধারা</a:t>
            </a:r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:-</a:t>
            </a:r>
            <a:endParaRPr lang="en-US" sz="4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যদি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ধারার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কোনো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পদকে তার পরবর্তী পদ থেকে বিয়োগ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করলে প্রতিক্ষেত্রে বিয়োগফল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একই সংখ্যা   পা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য়া যায়,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তাকে সমান্তর ধারা বলে।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OMJ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: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3 +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6 + 9 +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12 +………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একটি সমান্তর ধারা। কারণ-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এখানে,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NikoshBAN" pitchFamily="2" charset="0"/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     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২য় পদ – ১ম পদ =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 – 3 = 3,</a:t>
            </a: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     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৩য় পদ – ২য় পদ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=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9 – 6 = 3,</a:t>
            </a:r>
          </a:p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     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৪র্থ পদ – ৩য় পদ =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12 - 9 =3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অর্থাৎ প্রতিক্ষেত্রে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বিয়োগফল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সাধারণ অন্তর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, তাই এটি একটি সমান্তর ধারা।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94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20" y="2614967"/>
            <a:ext cx="8325522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20" y="3120606"/>
            <a:ext cx="46005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33" y="4894156"/>
            <a:ext cx="7820025" cy="996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6183255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1729" y="1230494"/>
            <a:ext cx="8492835" cy="474740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73182" y="1280652"/>
            <a:ext cx="7934325" cy="1419225"/>
            <a:chOff x="828675" y="1280652"/>
            <a:chExt cx="7934325" cy="1419225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675" y="1280652"/>
              <a:ext cx="7934325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1990264"/>
              <a:ext cx="1436375" cy="380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21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8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15" y="2624136"/>
            <a:ext cx="807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38" y="3254511"/>
            <a:ext cx="8133719" cy="66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968" y="4065006"/>
            <a:ext cx="6829425" cy="845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90093" y="4910136"/>
            <a:ext cx="8437419" cy="1385450"/>
            <a:chOff x="390093" y="4869870"/>
            <a:chExt cx="8437419" cy="1544780"/>
          </a:xfrm>
        </p:grpSpPr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093" y="4869870"/>
              <a:ext cx="8391525" cy="1544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127297" y="5858448"/>
              <a:ext cx="17002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Ans.  275.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11729" y="1295400"/>
            <a:ext cx="8492835" cy="5043050"/>
          </a:xfrm>
          <a:prstGeom prst="rect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66725" y="1376361"/>
            <a:ext cx="8210550" cy="1247775"/>
            <a:chOff x="466725" y="990600"/>
            <a:chExt cx="8210550" cy="1400175"/>
          </a:xfrm>
        </p:grpSpPr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725" y="990600"/>
              <a:ext cx="8210550" cy="140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660" y="1662535"/>
              <a:ext cx="184785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9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3349" y="3250526"/>
            <a:ext cx="8149695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3333FF"/>
                </a:solidFill>
                <a:sym typeface="Wingdings 3"/>
              </a:rPr>
              <a:t></a:t>
            </a:r>
            <a:r>
              <a:rPr lang="en-US" sz="3600" b="1" dirty="0" smtClean="0">
                <a:solidFill>
                  <a:srgbClr val="CC00FF"/>
                </a:solidFill>
                <a:sym typeface="Wingdings 3"/>
              </a:rPr>
              <a:t> </a:t>
            </a:r>
            <a:r>
              <a:rPr lang="bn-BD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 3"/>
              </a:rPr>
              <a:t>১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 3"/>
              </a:rPr>
              <a:t>&gt;</a:t>
            </a:r>
            <a:r>
              <a:rPr lang="bn-BD" sz="36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সমস্যা </a:t>
            </a:r>
            <a:r>
              <a:rPr lang="bn-BD" sz="36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:  </a:t>
            </a:r>
            <a: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bn-BD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bn-BD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bn-BD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22</a:t>
            </a:r>
            <a:r>
              <a:rPr lang="bn-BD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+…..</a:t>
            </a:r>
            <a:r>
              <a:rPr lang="bn-BD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NikoshBAN" pitchFamily="2" charset="0"/>
              </a:rPr>
              <a:t>+</a:t>
            </a:r>
            <a:r>
              <a:rPr lang="bn-BD" sz="36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37.  </a:t>
            </a:r>
            <a:r>
              <a:rPr lang="bn-BD" sz="36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ধারাটির  পদ সংখ্যা  নির্ণয়  কর।  </a:t>
            </a:r>
            <a:endParaRPr lang="en-US" sz="36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22172" y="322729"/>
            <a:ext cx="28911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564" y="0"/>
            <a:ext cx="9019201" cy="6858000"/>
          </a:xfrm>
          <a:prstGeom prst="rect">
            <a:avLst/>
          </a:prstGeom>
          <a:noFill/>
          <a:ln w="142875">
            <a:solidFill>
              <a:srgbClr val="00B0F0"/>
            </a:solidFill>
          </a:ln>
          <a:effectLst>
            <a:reflection endPos="0" dist="508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11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691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Georgia</vt:lpstr>
      <vt:lpstr>NikoshBAN</vt:lpstr>
      <vt:lpstr>Symbol</vt:lpstr>
      <vt:lpstr>Times New Roman</vt:lpstr>
      <vt:lpstr>TonnyBanglaOMJ</vt:lpstr>
      <vt:lpstr>Vrinda</vt:lpstr>
      <vt:lpstr>Webdings</vt:lpstr>
      <vt:lpstr>Wingdings</vt:lpstr>
      <vt:lpstr>Wingdings 2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SCS</dc:creator>
  <cp:lastModifiedBy>SCS</cp:lastModifiedBy>
  <cp:revision>16</cp:revision>
  <dcterms:created xsi:type="dcterms:W3CDTF">2020-04-20T10:26:57Z</dcterms:created>
  <dcterms:modified xsi:type="dcterms:W3CDTF">2020-04-21T01:02:42Z</dcterms:modified>
</cp:coreProperties>
</file>