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9" r:id="rId3"/>
    <p:sldId id="260" r:id="rId4"/>
    <p:sldId id="256" r:id="rId5"/>
    <p:sldId id="261" r:id="rId6"/>
    <p:sldId id="290" r:id="rId7"/>
    <p:sldId id="263" r:id="rId8"/>
    <p:sldId id="274" r:id="rId9"/>
    <p:sldId id="275" r:id="rId10"/>
    <p:sldId id="271" r:id="rId11"/>
    <p:sldId id="265" r:id="rId12"/>
    <p:sldId id="291" r:id="rId13"/>
    <p:sldId id="264" r:id="rId14"/>
    <p:sldId id="292" r:id="rId15"/>
    <p:sldId id="266" r:id="rId16"/>
    <p:sldId id="276" r:id="rId17"/>
    <p:sldId id="267" r:id="rId18"/>
    <p:sldId id="269" r:id="rId19"/>
    <p:sldId id="28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4660"/>
  </p:normalViewPr>
  <p:slideViewPr>
    <p:cSldViewPr>
      <p:cViewPr varScale="1">
        <p:scale>
          <a:sx n="70" d="100"/>
          <a:sy n="70" d="100"/>
        </p:scale>
        <p:origin x="15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BF3AF-663D-4CF1-9EF2-DDA9B94EC636}" type="doc">
      <dgm:prSet loTypeId="urn:microsoft.com/office/officeart/2005/8/layout/vList2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B708133-1F49-4EF2-9CA7-C18FAC1D0354}">
      <dgm:prSet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bn-IN" b="1" u="none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 ফল</a:t>
          </a:r>
          <a:endParaRPr lang="en-US" b="1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3C3429-6E4C-4228-9EDC-6CE72022A0A9}" type="parTrans" cxnId="{85AE1B73-E20D-4C37-8055-22242362214C}">
      <dgm:prSet/>
      <dgm:spPr/>
      <dgm:t>
        <a:bodyPr/>
        <a:lstStyle/>
        <a:p>
          <a:endParaRPr lang="en-US" b="1" u="sng"/>
        </a:p>
      </dgm:t>
    </dgm:pt>
    <dgm:pt modelId="{A08EFB5F-39A1-419E-8E92-A9466BAEF37D}" type="sibTrans" cxnId="{85AE1B73-E20D-4C37-8055-22242362214C}">
      <dgm:prSet/>
      <dgm:spPr/>
      <dgm:t>
        <a:bodyPr/>
        <a:lstStyle/>
        <a:p>
          <a:endParaRPr lang="en-US" b="1" u="sng"/>
        </a:p>
      </dgm:t>
    </dgm:pt>
    <dgm:pt modelId="{82AB9ED3-AB97-419D-A5CA-8219CFEE3F59}" type="pres">
      <dgm:prSet presAssocID="{464BF3AF-663D-4CF1-9EF2-DDA9B94EC6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B1281-C96C-4AF6-A39F-38241FB5DA41}" type="pres">
      <dgm:prSet presAssocID="{0B708133-1F49-4EF2-9CA7-C18FAC1D0354}" presName="parentText" presStyleLbl="node1" presStyleIdx="0" presStyleCnt="1" custLinFactNeighborX="-2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8516E-A0F3-4D97-BCC9-B0B37CB74008}" type="presOf" srcId="{0B708133-1F49-4EF2-9CA7-C18FAC1D0354}" destId="{06CB1281-C96C-4AF6-A39F-38241FB5DA41}" srcOrd="0" destOrd="0" presId="urn:microsoft.com/office/officeart/2005/8/layout/vList2"/>
    <dgm:cxn modelId="{E37E16C0-860A-4C36-9510-1AAA4D65519D}" type="presOf" srcId="{464BF3AF-663D-4CF1-9EF2-DDA9B94EC636}" destId="{82AB9ED3-AB97-419D-A5CA-8219CFEE3F59}" srcOrd="0" destOrd="0" presId="urn:microsoft.com/office/officeart/2005/8/layout/vList2"/>
    <dgm:cxn modelId="{85AE1B73-E20D-4C37-8055-22242362214C}" srcId="{464BF3AF-663D-4CF1-9EF2-DDA9B94EC636}" destId="{0B708133-1F49-4EF2-9CA7-C18FAC1D0354}" srcOrd="0" destOrd="0" parTransId="{7B3C3429-6E4C-4228-9EDC-6CE72022A0A9}" sibTransId="{A08EFB5F-39A1-419E-8E92-A9466BAEF37D}"/>
    <dgm:cxn modelId="{DC3C3FC7-4C07-4762-B851-2B5869E8CB83}" type="presParOf" srcId="{82AB9ED3-AB97-419D-A5CA-8219CFEE3F59}" destId="{06CB1281-C96C-4AF6-A39F-38241FB5DA41}" srcOrd="0" destOrd="0" presId="urn:microsoft.com/office/officeart/2005/8/layout/vList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1281-C96C-4AF6-A39F-38241FB5DA41}">
      <dsp:nvSpPr>
        <dsp:cNvPr id="0" name=""/>
        <dsp:cNvSpPr/>
      </dsp:nvSpPr>
      <dsp:spPr>
        <a:xfrm>
          <a:off x="0" y="10199"/>
          <a:ext cx="3810000" cy="14274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b="1" u="non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 ফল</a:t>
          </a:r>
          <a:endParaRPr lang="en-US" sz="6100" b="1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680" y="79879"/>
        <a:ext cx="3670640" cy="1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7C3AF-B4F3-4A34-BCF2-5F8CBD77377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F7A0-F6C0-4A0D-8A1C-8BEE69BC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F7A0-F6C0-4A0D-8A1C-8BEE69BC4E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F7A0-F6C0-4A0D-8A1C-8BEE69BC4E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982" cy="701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81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19800" y="1212741"/>
            <a:ext cx="3048000" cy="24384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নিছাবের পরিমান</a:t>
            </a:r>
          </a:p>
          <a:p>
            <a:pPr algn="ctr"/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¶</a:t>
            </a:r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 তোলা স্বর্ণ 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৫২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.৫</a:t>
            </a:r>
            <a:r>
              <a:rPr lang="bn-IN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তোলা রৌ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প্য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নিসাবের অর্থ- নির্ধারিত পরিমাণ।সারা বছর  জীবন যাত্রার প্রয়োজনীয়  ব্যয়  নির্বাহের  পর বছর শেষে যার হাতে  নিসআব পরিমাণ  সম্পদ উদ্বৃত্ত  থাকে তাঁকে বলা হয় সাহিবে নিসাব।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713977"/>
            <a:ext cx="3962399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6828"/>
            <a:ext cx="441960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3339522"/>
            <a:ext cx="3505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প্রায় ৫,০০০০০/-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814990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 গ্রাম স্বর্ণ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85617" y="2842331"/>
            <a:ext cx="2512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গ্রাম রৌ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725236" y="3563895"/>
            <a:ext cx="3505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প্রায় ৬০,০০০/-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105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“সোনা, রূপা বা সম্পদের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্যের ১/৪০ বা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¶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৫% হারে যাকাত দে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য়া ফরজ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" y="211603"/>
            <a:ext cx="2845593" cy="2393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55" y="219903"/>
            <a:ext cx="3307489" cy="235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81" y="219903"/>
            <a:ext cx="2710219" cy="2412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 animBg="1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0549" y="54896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বৃষ্টির পানিতে জন্মালে ১/১০ ভাগ  আর সেচ প্রদান দ্বারা উৎপাদিত শষ্যের ১/২০ ভাগ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হারে যাকাত দে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 ফরজ । একে </a:t>
            </a:r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উশর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বলা হয়।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183" y="228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ফসলের যাকাত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1340725"/>
            <a:ext cx="2828925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00" y="1321933"/>
            <a:ext cx="2807600" cy="170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51899"/>
            <a:ext cx="3114149" cy="1786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3128498"/>
            <a:ext cx="4891088" cy="22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-55338" y="2423650"/>
            <a:ext cx="2143125" cy="205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88838" y="1215211"/>
            <a:ext cx="2143125" cy="181173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89558" y="3079265"/>
            <a:ext cx="2143125" cy="186689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00800" y="5029200"/>
            <a:ext cx="2143125" cy="18049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39822" y="4825592"/>
            <a:ext cx="2057400" cy="20574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404" y="4800600"/>
            <a:ext cx="2143125" cy="2057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257800" y="3048000"/>
            <a:ext cx="838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215797">
            <a:off x="5124606" y="2163561"/>
            <a:ext cx="1146717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39940">
            <a:off x="5033485" y="4040946"/>
            <a:ext cx="1259028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038600" y="4185140"/>
            <a:ext cx="609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2514601" y="3281546"/>
            <a:ext cx="725942" cy="3501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466638">
            <a:off x="2354721" y="4330457"/>
            <a:ext cx="1146717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0502" y="3567332"/>
            <a:ext cx="1483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7902" y="15927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মিসকীন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0302" y="60123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 জয়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3429000"/>
            <a:ext cx="205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কর্মচারী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5936159"/>
            <a:ext cx="1635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ঋণগ্রস্থ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5906869"/>
            <a:ext cx="1483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 মুক্তি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13935" y="4501"/>
            <a:ext cx="2143125" cy="20574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36" y="137650"/>
            <a:ext cx="2143125" cy="20574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2000" y="1578114"/>
            <a:ext cx="1483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5721" y="1890745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রাস্থায়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6200000">
            <a:off x="4081640" y="2186688"/>
            <a:ext cx="416487" cy="3501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3083869">
            <a:off x="2320424" y="2376216"/>
            <a:ext cx="1044937" cy="3718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3377184" y="2590800"/>
            <a:ext cx="1728216" cy="1371600"/>
          </a:xfrm>
          <a:prstGeom prst="flowChartTerminator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95810" y="137650"/>
            <a:ext cx="344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মাসারিফ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6.01295E-7 L -0.16181 0.17391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8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89824E-7 L -0.21458 -0.00393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03 0.02014 L -0.15156 -0.1296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75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84 0.01204 L -0.03594 -0.1541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831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4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5.2729E-7 L 0.18524 -0.13205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6161E-6 L 0.1875 0.00555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2.52544E-6 L 0.1474 0.16073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38668E-6 L 0 0.18964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87771"/>
            <a:ext cx="4042012" cy="268106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" y="187770"/>
            <a:ext cx="4177801" cy="2681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798624" y="1300313"/>
            <a:ext cx="3962400" cy="269130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232" y="2037546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দুস্থ মানবতায়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084" y="337158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অসহায়ের মুখে সুন্দর হাসি ফুটাতে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3412" y="4061603"/>
            <a:ext cx="4042012" cy="2796397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4061602"/>
            <a:ext cx="4331368" cy="279639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83371" y="6211669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জনকল্যাণ মূলক কাজে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32" y="6211668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বিনিয়োগ প্রদানে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4824" y="345823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অর্থনৈতিক গুরুত্ব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28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40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স্বর্ণ ও রৌপ্যে নিসাবের পরিমাণে 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তারতম্যের কয়েকটি কারণ উল্লেখ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যাকাতের খাতগুলোর সাথে অর্থনৈতিক সম্পর্ক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মুল্যায়ন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76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179" y="1600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ও অর্থনৈতিক উন্নয়নে যাকাতের ভূমিকা বিশ্লেষণ কর। 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যাকাতের খাত গুলোর সাথে সামাজিক উন্নয়নের সম্পর্ক মূল্যায়ন কর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199" y="188327"/>
            <a:ext cx="175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3318804" y="1154720"/>
            <a:ext cx="2438400" cy="2286000"/>
          </a:xfrm>
          <a:prstGeom prst="snip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262468" y="1146512"/>
            <a:ext cx="2438400" cy="2286000"/>
          </a:xfrm>
          <a:prstGeom prst="snip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810000"/>
            <a:ext cx="861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 যাকাতের নিছাব বা পরিমাণ কত?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যাকাতে কোন ধরণের ইবাদাত হয়?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উশর কাকে বলে?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যাকাত ফরজ হওয়ার শর্ত কয়টি?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2" y="1335882"/>
            <a:ext cx="2933700" cy="2160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10" y="3745824"/>
            <a:ext cx="3429000" cy="192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 animBg="1"/>
      <p:bldP spid="10" grpId="0" animBg="1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6394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4" y="20574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অর্থনৈথিক উন্নয়নে যাকাতের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খাতগুলো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যথার্থতা বিশ্লেষণ কর।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দারিদ্র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বিমোচনে যাকাতের ভূমিকা বিশ্লেষণ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	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8382000" y="6019800"/>
            <a:ext cx="7620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-1524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13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09800"/>
            <a:ext cx="6248400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খন্দকার </a:t>
            </a:r>
            <a:r>
              <a:rPr lang="bn-BD" sz="28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আব্দুল্যাহ আল মামুন</a:t>
            </a:r>
          </a:p>
          <a:p>
            <a:pPr>
              <a:defRPr/>
            </a:pPr>
            <a:r>
              <a:rPr lang="bn-BD" sz="28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defRPr/>
            </a:pP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বিন্দুবাসিনী </a:t>
            </a:r>
            <a:r>
              <a:rPr lang="bn-BD" sz="28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সরকারি বালিকা উচ্চ বিদ্যালয়</a:t>
            </a:r>
            <a:r>
              <a:rPr lang="en-AU" sz="28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টাংগাইল ।  </a:t>
            </a:r>
            <a:endParaRPr lang="bn-BD" sz="2800" dirty="0" smtClean="0">
              <a:ln w="1905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নং -০১৫৫২</a:t>
            </a:r>
            <a:r>
              <a:rPr lang="en-US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৪৩৭১৫৩</a:t>
            </a:r>
          </a:p>
          <a:p>
            <a:pPr>
              <a:defRPr/>
            </a:pP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 মেইল- al_mamun</a:t>
            </a:r>
            <a:r>
              <a:rPr lang="en-US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905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  <a:r>
              <a:rPr lang="bn-BD" sz="2800" dirty="0" smtClean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@yahoo.com</a:t>
            </a:r>
            <a:endParaRPr lang="bn-BD" sz="2800" dirty="0">
              <a:ln w="1905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i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3124200"/>
            <a:ext cx="2438400" cy="286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04800" y="5562600"/>
            <a:ext cx="746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47003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 pitchFamily="18" charset="0"/>
                <a:cs typeface="NikoshBAN" pitchFamily="2" charset="0"/>
              </a:rPr>
              <a:t>পাঠ পরিচিতি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 pitchFamily="18" charset="0"/>
              <a:cs typeface="NikoshBAN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 rot="7857485">
            <a:off x="304800" y="1544475"/>
            <a:ext cx="5410200" cy="5105400"/>
          </a:xfrm>
          <a:prstGeom prst="donut">
            <a:avLst>
              <a:gd name="adj" fmla="val 854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838200" y="2505385"/>
            <a:ext cx="4343400" cy="4169664"/>
          </a:xfrm>
          <a:prstGeom prst="flowChartDocument">
            <a:avLst/>
          </a:prstGeom>
          <a:noFill/>
          <a:ln>
            <a:noFill/>
          </a:ln>
          <a:scene3d>
            <a:camera prst="orthographicFront"/>
            <a:lightRig rig="twoPt" dir="t"/>
          </a:scene3d>
          <a:sp3d prstMaterial="soft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৮ম</a:t>
            </a:r>
          </a:p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ইসলাম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নৈতিক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শিক্ষা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ইবাদত </a:t>
            </a:r>
            <a:endParaRPr lang="bn-IN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শিরোনামঃ যাকাত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5562600"/>
            <a:ext cx="3906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bn-BD" sz="2800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যাকাত ফরজ হওয়ার শর্ত </a:t>
            </a:r>
            <a:endParaRPr lang="bn-BD" sz="2800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মাসারিফ</a:t>
            </a:r>
            <a:endParaRPr lang="en-US" sz="2800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0602584"/>
              </p:ext>
            </p:extLst>
          </p:nvPr>
        </p:nvGraphicFramePr>
        <p:xfrm>
          <a:off x="2362200" y="533400"/>
          <a:ext cx="3810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362200"/>
            <a:ext cx="8171986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যাকাতের সংঙ্গা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যাকাতের নিসাব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কখন কার উপর যাকাত ফরয বা আবশ্যক তা ব্যাখ্যা করতে পারবে।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যাকাত বন্টনের খাত বর্ণনা করতে পারবে।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দারিদ্র বিমোচনে যাকাতের ভূমিকা বিশ্লেষণ করতে পারবে।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381000" y="-76200"/>
            <a:ext cx="4191000" cy="5791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61653"/>
              </p:ext>
            </p:extLst>
          </p:nvPr>
        </p:nvGraphicFramePr>
        <p:xfrm>
          <a:off x="4038600" y="1905000"/>
          <a:ext cx="172516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5000"/>
                        <a:ext cx="1725167" cy="1347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7092" y="174486"/>
            <a:ext cx="399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শব্দের অর্থ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2" y="990600"/>
            <a:ext cx="2890838" cy="1877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72100"/>
            <a:ext cx="5181602" cy="2296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2" y="2998736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2971800"/>
            <a:ext cx="1752600" cy="175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4302" y="2971800"/>
            <a:ext cx="18288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2971800"/>
            <a:ext cx="17526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64302" y="4881211"/>
            <a:ext cx="1752600" cy="1752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7433" y="4898926"/>
            <a:ext cx="1752600" cy="1752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100602" y="578856"/>
            <a:ext cx="2679579" cy="2452976"/>
            <a:chOff x="1219200" y="119232"/>
            <a:chExt cx="2823418" cy="2895601"/>
          </a:xfrm>
        </p:grpSpPr>
        <p:sp>
          <p:nvSpPr>
            <p:cNvPr id="14" name="Oval Callout 13"/>
            <p:cNvSpPr/>
            <p:nvPr/>
          </p:nvSpPr>
          <p:spPr>
            <a:xfrm>
              <a:off x="1219200" y="149651"/>
              <a:ext cx="2819400" cy="286518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Callout 14"/>
            <p:cNvSpPr/>
            <p:nvPr/>
          </p:nvSpPr>
          <p:spPr>
            <a:xfrm rot="17216055">
              <a:off x="1185118" y="157332"/>
              <a:ext cx="2895600" cy="28194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4119" y="578856"/>
            <a:ext cx="3183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8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আল-হামদুল্লিল্লাহ, </a:t>
            </a: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সব কিছু আমার মালিকানায়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02" y="4876800"/>
            <a:ext cx="2050898" cy="1752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1787" y="111284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 ব্যক্তিদের নিসাব (নির্ধারিত) পরিমাণ সম্পদ থাকলে নির্দিষ্ট  অংশ গরিব ও অভাবী লোকদের মধ্যে বিতরণ করে যাকাত  বলে।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6534" y="107721"/>
            <a:ext cx="49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পারিভাষিক অর্থঃ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" y="3200400"/>
            <a:ext cx="2755535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1570914"/>
            <a:ext cx="2667000" cy="2057400"/>
            <a:chOff x="2667000" y="1570914"/>
            <a:chExt cx="2667000" cy="2057400"/>
          </a:xfrm>
        </p:grpSpPr>
        <p:sp>
          <p:nvSpPr>
            <p:cNvPr id="8" name="Oval Callout 7"/>
            <p:cNvSpPr/>
            <p:nvPr/>
          </p:nvSpPr>
          <p:spPr>
            <a:xfrm>
              <a:off x="2757131" y="1570914"/>
              <a:ext cx="2514600" cy="2057400"/>
            </a:xfrm>
            <a:prstGeom prst="wedgeEllipseCallout">
              <a:avLst>
                <a:gd name="adj1" fmla="val -68336"/>
                <a:gd name="adj2" fmla="val 8516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1892088"/>
              <a:ext cx="2667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ইসলামের </a:t>
              </a: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বিধান অনুসারে আমাকে অবশ্যই যাকাত </a:t>
              </a: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দিতে হবে 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667000" y="3848100"/>
            <a:ext cx="2743200" cy="990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কারণ আমি একজন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8007" y="1828800"/>
            <a:ext cx="3559793" cy="5029200"/>
            <a:chOff x="5508007" y="1828800"/>
            <a:chExt cx="3559793" cy="5029200"/>
          </a:xfrm>
        </p:grpSpPr>
        <p:sp>
          <p:nvSpPr>
            <p:cNvPr id="12" name="Flowchart: Off-page Connector 11"/>
            <p:cNvSpPr/>
            <p:nvPr/>
          </p:nvSpPr>
          <p:spPr>
            <a:xfrm rot="5400000">
              <a:off x="4746007" y="2590800"/>
              <a:ext cx="5029200" cy="3505200"/>
            </a:xfrm>
            <a:prstGeom prst="flowChartOffpageConnector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0300" y="2026860"/>
              <a:ext cx="2857500" cy="44012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মুসলিম</a:t>
              </a: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নিসাবের মালিক</a:t>
              </a: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নিসাব মালিক যা প্রয়োজনের অতিরিক্ত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সম্পদ আছে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ঋণগ্রস্থ নই</a:t>
              </a: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এ অর্থ ১ বছর যাবত আমার নিকট আছে</a:t>
              </a: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জ্ঞানী ব্যক্তি</a:t>
              </a:r>
            </a:p>
            <a:p>
              <a:pPr>
                <a:buFont typeface="Wingdings" pitchFamily="2" charset="2"/>
                <a:buChar char="q"/>
              </a:pP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পূর্ণ বয়স্ক ব্যক্তি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57008" y="101388"/>
            <a:ext cx="4213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শর্ত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3" y="3628314"/>
            <a:ext cx="2149522" cy="3450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28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70782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যাকাতের সংঙ্গা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যাকাতের কয়েকটি শর্ত 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440</Words>
  <Application>Microsoft Office PowerPoint</Application>
  <PresentationFormat>On-screen Show (4:3)</PresentationFormat>
  <Paragraphs>90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Rockwell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csl tb</cp:lastModifiedBy>
  <cp:revision>371</cp:revision>
  <dcterms:created xsi:type="dcterms:W3CDTF">2006-08-16T00:00:00Z</dcterms:created>
  <dcterms:modified xsi:type="dcterms:W3CDTF">2020-04-22T10:14:13Z</dcterms:modified>
</cp:coreProperties>
</file>