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9" r:id="rId2"/>
    <p:sldId id="279" r:id="rId3"/>
    <p:sldId id="256" r:id="rId4"/>
    <p:sldId id="274" r:id="rId5"/>
    <p:sldId id="261" r:id="rId6"/>
    <p:sldId id="264" r:id="rId7"/>
    <p:sldId id="262" r:id="rId8"/>
    <p:sldId id="263" r:id="rId9"/>
    <p:sldId id="267" r:id="rId10"/>
    <p:sldId id="265" r:id="rId11"/>
    <p:sldId id="276" r:id="rId12"/>
    <p:sldId id="258" r:id="rId13"/>
    <p:sldId id="275" r:id="rId14"/>
    <p:sldId id="277" r:id="rId15"/>
    <p:sldId id="268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232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12F23-014D-46A4-B443-AF7778C4880F}" type="datetimeFigureOut">
              <a:rPr lang="en-US" smtClean="0"/>
              <a:pPr/>
              <a:t>16/4/2020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3138D-E464-4253-A91E-87184DBFC0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2A14A-148D-467B-845F-87A3FC0E45C4}" type="slidenum">
              <a:rPr lang="en-US"/>
              <a:pPr/>
              <a:t>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A27C7-3E8D-4AE4-AA3A-3A77617FEF24}" type="slidenum">
              <a:rPr lang="en-US"/>
              <a:pPr/>
              <a:t>7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173FF-271C-4257-B8FB-6B83AB3AA686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C4F34-8700-4C91-AB04-CD3EC61C85A3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C4F34-8700-4C91-AB04-CD3EC61C85A3}" type="slidenum">
              <a:rPr lang="en-US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CAD10-52FE-4DF0-8E5C-289397B1689E}" type="slidenum">
              <a:rPr lang="en-US"/>
              <a:pPr/>
              <a:t>15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B0E9-1DDB-40EB-8607-600630580938}" type="datetimeFigureOut">
              <a:rPr lang="en-US" smtClean="0"/>
              <a:pPr/>
              <a:t>16/4/2020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DB26-8DD0-42A1-84DF-9C8ED32A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B0E9-1DDB-40EB-8607-600630580938}" type="datetimeFigureOut">
              <a:rPr lang="en-US" smtClean="0"/>
              <a:pPr/>
              <a:t>16/4/2020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DB26-8DD0-42A1-84DF-9C8ED32A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B0E9-1DDB-40EB-8607-600630580938}" type="datetimeFigureOut">
              <a:rPr lang="en-US" smtClean="0"/>
              <a:pPr/>
              <a:t>16/4/2020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DB26-8DD0-42A1-84DF-9C8ED32A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B0E9-1DDB-40EB-8607-600630580938}" type="datetimeFigureOut">
              <a:rPr lang="en-US" smtClean="0"/>
              <a:pPr/>
              <a:t>16/4/2020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DB26-8DD0-42A1-84DF-9C8ED32A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B0E9-1DDB-40EB-8607-600630580938}" type="datetimeFigureOut">
              <a:rPr lang="en-US" smtClean="0"/>
              <a:pPr/>
              <a:t>16/4/2020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DB26-8DD0-42A1-84DF-9C8ED32A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B0E9-1DDB-40EB-8607-600630580938}" type="datetimeFigureOut">
              <a:rPr lang="en-US" smtClean="0"/>
              <a:pPr/>
              <a:t>16/4/2020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DB26-8DD0-42A1-84DF-9C8ED32A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B0E9-1DDB-40EB-8607-600630580938}" type="datetimeFigureOut">
              <a:rPr lang="en-US" smtClean="0"/>
              <a:pPr/>
              <a:t>16/4/2020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DB26-8DD0-42A1-84DF-9C8ED32A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B0E9-1DDB-40EB-8607-600630580938}" type="datetimeFigureOut">
              <a:rPr lang="en-US" smtClean="0"/>
              <a:pPr/>
              <a:t>16/4/2020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DB26-8DD0-42A1-84DF-9C8ED32A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B0E9-1DDB-40EB-8607-600630580938}" type="datetimeFigureOut">
              <a:rPr lang="en-US" smtClean="0"/>
              <a:pPr/>
              <a:t>16/4/2020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DB26-8DD0-42A1-84DF-9C8ED32A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B0E9-1DDB-40EB-8607-600630580938}" type="datetimeFigureOut">
              <a:rPr lang="en-US" smtClean="0"/>
              <a:pPr/>
              <a:t>16/4/2020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DB26-8DD0-42A1-84DF-9C8ED32A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B0E9-1DDB-40EB-8607-600630580938}" type="datetimeFigureOut">
              <a:rPr lang="en-US" smtClean="0"/>
              <a:pPr/>
              <a:t>16/4/2020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2DB26-8DD0-42A1-84DF-9C8ED32A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2B0E9-1DDB-40EB-8607-600630580938}" type="datetimeFigureOut">
              <a:rPr lang="en-US" smtClean="0"/>
              <a:pPr/>
              <a:t>16/4/2020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2DB26-8DD0-42A1-84DF-9C8ED32A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 rot="251284">
            <a:off x="1443807" y="1034797"/>
            <a:ext cx="5456967" cy="199661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15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5943600" y="1066800"/>
            <a:ext cx="1981200" cy="1981200"/>
            <a:chOff x="5943600" y="1066800"/>
            <a:chExt cx="1981200" cy="1981200"/>
          </a:xfrm>
        </p:grpSpPr>
        <p:sp>
          <p:nvSpPr>
            <p:cNvPr id="26" name="Rectangle 25"/>
            <p:cNvSpPr/>
            <p:nvPr/>
          </p:nvSpPr>
          <p:spPr>
            <a:xfrm>
              <a:off x="5943600" y="1066800"/>
              <a:ext cx="1981200" cy="19812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Half Frame 33"/>
            <p:cNvSpPr/>
            <p:nvPr/>
          </p:nvSpPr>
          <p:spPr>
            <a:xfrm>
              <a:off x="5943600" y="1066800"/>
              <a:ext cx="304800" cy="228600"/>
            </a:xfrm>
            <a:prstGeom prst="halfFram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 rot="5400000">
            <a:off x="533400" y="1447801"/>
            <a:ext cx="3657600" cy="3657600"/>
            <a:chOff x="2971800" y="2133600"/>
            <a:chExt cx="3657600" cy="3657600"/>
          </a:xfrm>
        </p:grpSpPr>
        <p:sp>
          <p:nvSpPr>
            <p:cNvPr id="20" name="AutoShape 11"/>
            <p:cNvSpPr>
              <a:spLocks noChangeArrowheads="1"/>
            </p:cNvSpPr>
            <p:nvPr/>
          </p:nvSpPr>
          <p:spPr bwMode="auto">
            <a:xfrm rot="5400000">
              <a:off x="4800600" y="2133600"/>
              <a:ext cx="1828800" cy="1828800"/>
            </a:xfrm>
            <a:prstGeom prst="rtTriangle">
              <a:avLst/>
            </a:prstGeom>
            <a:solidFill>
              <a:srgbClr val="207BE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11"/>
            <p:cNvSpPr>
              <a:spLocks noChangeArrowheads="1"/>
            </p:cNvSpPr>
            <p:nvPr/>
          </p:nvSpPr>
          <p:spPr bwMode="auto">
            <a:xfrm rot="5400000">
              <a:off x="2971800" y="3962400"/>
              <a:ext cx="1828800" cy="1828800"/>
            </a:xfrm>
            <a:prstGeom prst="rtTriangle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3400" y="1447801"/>
            <a:ext cx="3657600" cy="3657600"/>
            <a:chOff x="2971800" y="2133600"/>
            <a:chExt cx="3657600" cy="3657600"/>
          </a:xfrm>
        </p:grpSpPr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 rot="5400000">
              <a:off x="4800600" y="2133600"/>
              <a:ext cx="1828800" cy="1828800"/>
            </a:xfrm>
            <a:prstGeom prst="rtTriangle">
              <a:avLst/>
            </a:prstGeom>
            <a:solidFill>
              <a:srgbClr val="207BE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11"/>
            <p:cNvSpPr>
              <a:spLocks noChangeArrowheads="1"/>
            </p:cNvSpPr>
            <p:nvPr/>
          </p:nvSpPr>
          <p:spPr bwMode="auto">
            <a:xfrm rot="5400000">
              <a:off x="2971800" y="3962400"/>
              <a:ext cx="1828800" cy="1828800"/>
            </a:xfrm>
            <a:prstGeom prst="rtTriangle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1450489"/>
            <a:ext cx="1828800" cy="1828800"/>
          </a:xfrm>
          <a:prstGeom prst="rtTriangle">
            <a:avLst/>
          </a:prstGeom>
          <a:solidFill>
            <a:srgbClr val="207B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 rot="817256">
            <a:off x="799221" y="1256422"/>
            <a:ext cx="1828800" cy="1828800"/>
          </a:xfrm>
          <a:prstGeom prst="rtTriangle">
            <a:avLst/>
          </a:prstGeom>
          <a:solidFill>
            <a:srgbClr val="207B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 rot="1660854">
            <a:off x="1082127" y="1082128"/>
            <a:ext cx="1828800" cy="1828800"/>
          </a:xfrm>
          <a:prstGeom prst="rtTriangle">
            <a:avLst/>
          </a:prstGeom>
          <a:solidFill>
            <a:srgbClr val="207B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 rot="2404411">
            <a:off x="1364580" y="1059780"/>
            <a:ext cx="1828800" cy="1828800"/>
          </a:xfrm>
          <a:prstGeom prst="rtTriangle">
            <a:avLst/>
          </a:prstGeom>
          <a:solidFill>
            <a:srgbClr val="207B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 rot="3038005">
            <a:off x="1591711" y="982112"/>
            <a:ext cx="1828800" cy="1828800"/>
          </a:xfrm>
          <a:prstGeom prst="rtTriangle">
            <a:avLst/>
          </a:prstGeom>
          <a:solidFill>
            <a:srgbClr val="207B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 rot="3879871">
            <a:off x="1903539" y="1141540"/>
            <a:ext cx="1828800" cy="1828800"/>
          </a:xfrm>
          <a:prstGeom prst="rtTriangle">
            <a:avLst/>
          </a:prstGeom>
          <a:solidFill>
            <a:srgbClr val="207B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 rot="4846911">
            <a:off x="2192072" y="1313128"/>
            <a:ext cx="1828800" cy="1828800"/>
          </a:xfrm>
          <a:prstGeom prst="rtTriangle">
            <a:avLst/>
          </a:prstGeom>
          <a:solidFill>
            <a:srgbClr val="207B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 rot="5400000">
            <a:off x="2362200" y="1447801"/>
            <a:ext cx="1828800" cy="1828800"/>
          </a:xfrm>
          <a:prstGeom prst="rtTriangle">
            <a:avLst/>
          </a:prstGeom>
          <a:solidFill>
            <a:srgbClr val="207B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2209800" y="3124201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" name="Frame 1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8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736834" y="2727434"/>
            <a:ext cx="1295400" cy="1143000"/>
            <a:chOff x="6705600" y="2133600"/>
            <a:chExt cx="1295400" cy="1143000"/>
          </a:xfrm>
        </p:grpSpPr>
        <p:sp>
          <p:nvSpPr>
            <p:cNvPr id="22" name="Pie 21"/>
            <p:cNvSpPr/>
            <p:nvPr/>
          </p:nvSpPr>
          <p:spPr>
            <a:xfrm>
              <a:off x="6705600" y="2133600"/>
              <a:ext cx="1295400" cy="1143000"/>
            </a:xfrm>
            <a:prstGeom prst="pie">
              <a:avLst>
                <a:gd name="adj1" fmla="val 10983629"/>
                <a:gd name="adj2" fmla="val 16200000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81800" y="2209800"/>
              <a:ext cx="6158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90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  <a:sym typeface="Symbol"/>
                </a:rPr>
                <a:t>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364792" y="304800"/>
            <a:ext cx="2502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ঘূর্ণন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প্রতিসমতা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667000" y="1752600"/>
            <a:ext cx="3505200" cy="1219200"/>
            <a:chOff x="2667000" y="1752600"/>
            <a:chExt cx="3505200" cy="1219200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2667000" y="1752600"/>
              <a:ext cx="3505200" cy="121920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 rot="20424794">
              <a:off x="2976751" y="2293060"/>
              <a:ext cx="28600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৪ মাত্রার ঘূর্ণন প্রতিসমতা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943600" y="3505200"/>
            <a:ext cx="1981200" cy="1981200"/>
            <a:chOff x="5943600" y="3505200"/>
            <a:chExt cx="1981200" cy="1981200"/>
          </a:xfrm>
        </p:grpSpPr>
        <p:grpSp>
          <p:nvGrpSpPr>
            <p:cNvPr id="44" name="Group 43"/>
            <p:cNvGrpSpPr/>
            <p:nvPr/>
          </p:nvGrpSpPr>
          <p:grpSpPr>
            <a:xfrm>
              <a:off x="5943600" y="3505200"/>
              <a:ext cx="1981200" cy="1981200"/>
              <a:chOff x="5943600" y="1066800"/>
              <a:chExt cx="1981200" cy="19812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943600" y="1066800"/>
                <a:ext cx="1981200" cy="198120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Half Frame 45"/>
              <p:cNvSpPr/>
              <p:nvPr/>
            </p:nvSpPr>
            <p:spPr>
              <a:xfrm>
                <a:off x="5943600" y="1066800"/>
                <a:ext cx="304800" cy="228600"/>
              </a:xfrm>
              <a:prstGeom prst="halfFram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7" name="Oval 46"/>
            <p:cNvSpPr/>
            <p:nvPr/>
          </p:nvSpPr>
          <p:spPr>
            <a:xfrm>
              <a:off x="6844864" y="4406464"/>
              <a:ext cx="165536" cy="16553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943600" y="1066800"/>
            <a:ext cx="1981200" cy="1981200"/>
            <a:chOff x="5943600" y="1066800"/>
            <a:chExt cx="1981200" cy="1981200"/>
          </a:xfrm>
        </p:grpSpPr>
        <p:grpSp>
          <p:nvGrpSpPr>
            <p:cNvPr id="52" name="Group 51"/>
            <p:cNvGrpSpPr/>
            <p:nvPr/>
          </p:nvGrpSpPr>
          <p:grpSpPr>
            <a:xfrm>
              <a:off x="5943600" y="1066800"/>
              <a:ext cx="1981200" cy="1981200"/>
              <a:chOff x="5943600" y="1066800"/>
              <a:chExt cx="1981200" cy="1981200"/>
            </a:xfrm>
          </p:grpSpPr>
          <p:cxnSp>
            <p:nvCxnSpPr>
              <p:cNvPr id="50" name="Straight Arrow Connector 49"/>
              <p:cNvCxnSpPr/>
              <p:nvPr/>
            </p:nvCxnSpPr>
            <p:spPr>
              <a:xfrm>
                <a:off x="5943600" y="1066800"/>
                <a:ext cx="1981200" cy="198120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flipV="1">
                <a:off x="5943600" y="1066800"/>
                <a:ext cx="1981200" cy="198120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Oval 31"/>
            <p:cNvSpPr/>
            <p:nvPr/>
          </p:nvSpPr>
          <p:spPr>
            <a:xfrm>
              <a:off x="6844864" y="1968064"/>
              <a:ext cx="165536" cy="16553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562600" y="5562600"/>
            <a:ext cx="2860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১ মাত্রার ঘূর্ণন প্রতিসমতা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animBg="1"/>
      <p:bldP spid="13317" grpId="0" animBg="1"/>
      <p:bldP spid="13318" grpId="0" animBg="1"/>
      <p:bldP spid="13319" grpId="0" animBg="1"/>
      <p:bldP spid="13320" grpId="0" animBg="1"/>
      <p:bldP spid="13321" grpId="0" animBg="1"/>
      <p:bldP spid="13323" grpId="0" animBg="1"/>
      <p:bldP spid="13329" grpId="0" animBg="1" autoUpdateAnimBg="0"/>
      <p:bldP spid="25" grpId="0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ame 1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8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64792" y="304800"/>
            <a:ext cx="2502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ঘূর্ণন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প্রতিসমতা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819400" y="1066800"/>
            <a:ext cx="0" cy="426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>
            <a:off x="2819400" y="1066800"/>
            <a:ext cx="0" cy="426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3980000">
            <a:off x="2819400" y="1066801"/>
            <a:ext cx="0" cy="426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2420000">
            <a:off x="2846969" y="1055433"/>
            <a:ext cx="0" cy="426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-900000">
            <a:off x="2819400" y="1066800"/>
            <a:ext cx="0" cy="426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-1500000">
            <a:off x="2838217" y="1070300"/>
            <a:ext cx="0" cy="426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-2640000">
            <a:off x="2882899" y="1095499"/>
            <a:ext cx="0" cy="426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5000000">
            <a:off x="2819400" y="1066801"/>
            <a:ext cx="0" cy="426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-3840000">
            <a:off x="2853724" y="1077584"/>
            <a:ext cx="0" cy="426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959068" y="1371600"/>
            <a:ext cx="3749566" cy="3733800"/>
            <a:chOff x="959068" y="1371600"/>
            <a:chExt cx="3749566" cy="3733800"/>
          </a:xfrm>
        </p:grpSpPr>
        <p:sp>
          <p:nvSpPr>
            <p:cNvPr id="39" name="Oval 38"/>
            <p:cNvSpPr/>
            <p:nvPr/>
          </p:nvSpPr>
          <p:spPr>
            <a:xfrm>
              <a:off x="990600" y="1371600"/>
              <a:ext cx="3657600" cy="3657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971800" y="49530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1051034" y="25146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1098332" y="39624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810000" y="45720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974834" y="28194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1721068" y="16002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200400" y="13716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4343400" y="22860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4556234" y="28194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495800" y="36576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191000" y="41910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2286000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1600200" y="45720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959068" y="34290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1279634" y="20574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886200" y="1676400"/>
              <a:ext cx="152400" cy="15240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105400" y="2743200"/>
            <a:ext cx="35814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বৃত্তের প্রতিসাম্য রেখা ও 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ঘর্ণন প্রতিসাম্যতা অসীম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8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66800" y="1603248"/>
            <a:ext cx="3733800" cy="3730752"/>
            <a:chOff x="685800" y="1523999"/>
            <a:chExt cx="3733800" cy="3730752"/>
          </a:xfrm>
        </p:grpSpPr>
        <p:pic>
          <p:nvPicPr>
            <p:cNvPr id="2" name="Picture 6" descr="C:\Program Files\Microsoft Office\Clipart\Pub60Cor\NA00523_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685800" y="1523999"/>
              <a:ext cx="3733800" cy="3730752"/>
            </a:xfrm>
            <a:prstGeom prst="rect">
              <a:avLst/>
            </a:prstGeom>
            <a:noFill/>
            <a:ln/>
          </p:spPr>
        </p:pic>
        <p:sp>
          <p:nvSpPr>
            <p:cNvPr id="4" name="Down Arrow 3"/>
            <p:cNvSpPr/>
            <p:nvPr/>
          </p:nvSpPr>
          <p:spPr>
            <a:xfrm rot="-1800000">
              <a:off x="1478879" y="1579233"/>
              <a:ext cx="228600" cy="304800"/>
            </a:xfrm>
            <a:prstGeom prst="downArrow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1755230" y="1371600"/>
            <a:ext cx="2209800" cy="39624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-3660000">
            <a:off x="1773162" y="1485439"/>
            <a:ext cx="2209800" cy="39624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340000">
            <a:off x="1866900" y="1485900"/>
            <a:ext cx="2209800" cy="39624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905000" y="1371600"/>
            <a:ext cx="2209800" cy="39624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740000">
            <a:off x="1833170" y="1353820"/>
            <a:ext cx="2209800" cy="39624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60000" flipV="1">
            <a:off x="1866900" y="1546334"/>
            <a:ext cx="2209800" cy="39624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743200" y="304800"/>
            <a:ext cx="36359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রেখা ও ঘূর্ণন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প্রতিসমতা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800" y="2819400"/>
            <a:ext cx="36327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এখানে রেখা প্রতিসমতা ও ঘূর্ণন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প্রতিসমতা উভয়ই রয়েছে।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ame 3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8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29000" y="685800"/>
            <a:ext cx="2249334" cy="76944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43000" y="2971800"/>
            <a:ext cx="64748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ইংরেজি বর্ণমালার ৫টি বর্ণের রেখা প্রতিসমতা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ও ঘূর্ণন প্রতিসমতা নির্ধারণ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68363" y="1471613"/>
            <a:ext cx="1701800" cy="1914525"/>
            <a:chOff x="8965" y="12606"/>
            <a:chExt cx="2197" cy="2201"/>
          </a:xfrm>
        </p:grpSpPr>
        <p:sp>
          <p:nvSpPr>
            <p:cNvPr id="34826" name="Freeform 10"/>
            <p:cNvSpPr>
              <a:spLocks/>
            </p:cNvSpPr>
            <p:nvPr/>
          </p:nvSpPr>
          <p:spPr bwMode="auto">
            <a:xfrm>
              <a:off x="8965" y="12606"/>
              <a:ext cx="2197" cy="2201"/>
            </a:xfrm>
            <a:custGeom>
              <a:avLst/>
              <a:gdLst/>
              <a:ahLst/>
              <a:cxnLst>
                <a:cxn ang="0">
                  <a:pos x="0" y="1654"/>
                </a:cxn>
                <a:cxn ang="0">
                  <a:pos x="374" y="1103"/>
                </a:cxn>
                <a:cxn ang="0">
                  <a:pos x="5" y="556"/>
                </a:cxn>
                <a:cxn ang="0">
                  <a:pos x="729" y="556"/>
                </a:cxn>
                <a:cxn ang="0">
                  <a:pos x="1099" y="0"/>
                </a:cxn>
                <a:cxn ang="0">
                  <a:pos x="1468" y="556"/>
                </a:cxn>
                <a:cxn ang="0">
                  <a:pos x="2197" y="556"/>
                </a:cxn>
                <a:cxn ang="0">
                  <a:pos x="1838" y="1103"/>
                </a:cxn>
                <a:cxn ang="0">
                  <a:pos x="2197" y="1654"/>
                </a:cxn>
                <a:cxn ang="0">
                  <a:pos x="1463" y="1654"/>
                </a:cxn>
                <a:cxn ang="0">
                  <a:pos x="1099" y="2201"/>
                </a:cxn>
                <a:cxn ang="0">
                  <a:pos x="729" y="1654"/>
                </a:cxn>
                <a:cxn ang="0">
                  <a:pos x="0" y="1654"/>
                </a:cxn>
              </a:cxnLst>
              <a:rect l="0" t="0" r="r" b="b"/>
              <a:pathLst>
                <a:path w="2197" h="2201">
                  <a:moveTo>
                    <a:pt x="0" y="1654"/>
                  </a:moveTo>
                  <a:lnTo>
                    <a:pt x="374" y="1103"/>
                  </a:lnTo>
                  <a:lnTo>
                    <a:pt x="5" y="556"/>
                  </a:lnTo>
                  <a:lnTo>
                    <a:pt x="729" y="556"/>
                  </a:lnTo>
                  <a:lnTo>
                    <a:pt x="1099" y="0"/>
                  </a:lnTo>
                  <a:lnTo>
                    <a:pt x="1468" y="556"/>
                  </a:lnTo>
                  <a:lnTo>
                    <a:pt x="2197" y="556"/>
                  </a:lnTo>
                  <a:lnTo>
                    <a:pt x="1838" y="1103"/>
                  </a:lnTo>
                  <a:lnTo>
                    <a:pt x="2197" y="1654"/>
                  </a:lnTo>
                  <a:lnTo>
                    <a:pt x="1463" y="1654"/>
                  </a:lnTo>
                  <a:lnTo>
                    <a:pt x="1099" y="2201"/>
                  </a:lnTo>
                  <a:lnTo>
                    <a:pt x="729" y="1654"/>
                  </a:lnTo>
                  <a:lnTo>
                    <a:pt x="0" y="1654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7" name="Freeform 11"/>
            <p:cNvSpPr>
              <a:spLocks/>
            </p:cNvSpPr>
            <p:nvPr/>
          </p:nvSpPr>
          <p:spPr bwMode="auto">
            <a:xfrm>
              <a:off x="9311" y="12960"/>
              <a:ext cx="1501" cy="1506"/>
            </a:xfrm>
            <a:custGeom>
              <a:avLst/>
              <a:gdLst/>
              <a:ahLst/>
              <a:cxnLst>
                <a:cxn ang="0">
                  <a:pos x="0" y="1132"/>
                </a:cxn>
                <a:cxn ang="0">
                  <a:pos x="494" y="1132"/>
                </a:cxn>
                <a:cxn ang="0">
                  <a:pos x="753" y="1506"/>
                </a:cxn>
                <a:cxn ang="0">
                  <a:pos x="1002" y="1132"/>
                </a:cxn>
                <a:cxn ang="0">
                  <a:pos x="1501" y="1132"/>
                </a:cxn>
                <a:cxn ang="0">
                  <a:pos x="1261" y="749"/>
                </a:cxn>
                <a:cxn ang="0">
                  <a:pos x="1501" y="379"/>
                </a:cxn>
                <a:cxn ang="0">
                  <a:pos x="1007" y="379"/>
                </a:cxn>
                <a:cxn ang="0">
                  <a:pos x="753" y="0"/>
                </a:cxn>
                <a:cxn ang="0">
                  <a:pos x="494" y="379"/>
                </a:cxn>
                <a:cxn ang="0">
                  <a:pos x="4" y="379"/>
                </a:cxn>
                <a:cxn ang="0">
                  <a:pos x="259" y="749"/>
                </a:cxn>
                <a:cxn ang="0">
                  <a:pos x="0" y="1132"/>
                </a:cxn>
              </a:cxnLst>
              <a:rect l="0" t="0" r="r" b="b"/>
              <a:pathLst>
                <a:path w="1501" h="1506">
                  <a:moveTo>
                    <a:pt x="0" y="1132"/>
                  </a:moveTo>
                  <a:lnTo>
                    <a:pt x="494" y="1132"/>
                  </a:lnTo>
                  <a:lnTo>
                    <a:pt x="753" y="1506"/>
                  </a:lnTo>
                  <a:lnTo>
                    <a:pt x="1002" y="1132"/>
                  </a:lnTo>
                  <a:lnTo>
                    <a:pt x="1501" y="1132"/>
                  </a:lnTo>
                  <a:lnTo>
                    <a:pt x="1261" y="749"/>
                  </a:lnTo>
                  <a:lnTo>
                    <a:pt x="1501" y="379"/>
                  </a:lnTo>
                  <a:lnTo>
                    <a:pt x="1007" y="379"/>
                  </a:lnTo>
                  <a:lnTo>
                    <a:pt x="753" y="0"/>
                  </a:lnTo>
                  <a:lnTo>
                    <a:pt x="494" y="379"/>
                  </a:lnTo>
                  <a:lnTo>
                    <a:pt x="4" y="379"/>
                  </a:lnTo>
                  <a:lnTo>
                    <a:pt x="259" y="749"/>
                  </a:lnTo>
                  <a:lnTo>
                    <a:pt x="0" y="113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Freeform 12"/>
            <p:cNvSpPr>
              <a:spLocks/>
            </p:cNvSpPr>
            <p:nvPr/>
          </p:nvSpPr>
          <p:spPr bwMode="auto">
            <a:xfrm>
              <a:off x="9589" y="13239"/>
              <a:ext cx="945" cy="945"/>
            </a:xfrm>
            <a:custGeom>
              <a:avLst/>
              <a:gdLst/>
              <a:ahLst/>
              <a:cxnLst>
                <a:cxn ang="0">
                  <a:pos x="0" y="709"/>
                </a:cxn>
                <a:cxn ang="0">
                  <a:pos x="316" y="709"/>
                </a:cxn>
                <a:cxn ang="0">
                  <a:pos x="475" y="945"/>
                </a:cxn>
                <a:cxn ang="0">
                  <a:pos x="633" y="709"/>
                </a:cxn>
                <a:cxn ang="0">
                  <a:pos x="945" y="709"/>
                </a:cxn>
                <a:cxn ang="0">
                  <a:pos x="791" y="470"/>
                </a:cxn>
                <a:cxn ang="0">
                  <a:pos x="945" y="239"/>
                </a:cxn>
                <a:cxn ang="0">
                  <a:pos x="638" y="239"/>
                </a:cxn>
                <a:cxn ang="0">
                  <a:pos x="475" y="0"/>
                </a:cxn>
                <a:cxn ang="0">
                  <a:pos x="316" y="239"/>
                </a:cxn>
                <a:cxn ang="0">
                  <a:pos x="5" y="239"/>
                </a:cxn>
                <a:cxn ang="0">
                  <a:pos x="163" y="470"/>
                </a:cxn>
                <a:cxn ang="0">
                  <a:pos x="0" y="709"/>
                </a:cxn>
              </a:cxnLst>
              <a:rect l="0" t="0" r="r" b="b"/>
              <a:pathLst>
                <a:path w="945" h="945">
                  <a:moveTo>
                    <a:pt x="0" y="709"/>
                  </a:moveTo>
                  <a:lnTo>
                    <a:pt x="316" y="709"/>
                  </a:lnTo>
                  <a:lnTo>
                    <a:pt x="475" y="945"/>
                  </a:lnTo>
                  <a:lnTo>
                    <a:pt x="633" y="709"/>
                  </a:lnTo>
                  <a:lnTo>
                    <a:pt x="945" y="709"/>
                  </a:lnTo>
                  <a:lnTo>
                    <a:pt x="791" y="470"/>
                  </a:lnTo>
                  <a:lnTo>
                    <a:pt x="945" y="239"/>
                  </a:lnTo>
                  <a:lnTo>
                    <a:pt x="638" y="239"/>
                  </a:lnTo>
                  <a:lnTo>
                    <a:pt x="475" y="0"/>
                  </a:lnTo>
                  <a:lnTo>
                    <a:pt x="316" y="239"/>
                  </a:lnTo>
                  <a:lnTo>
                    <a:pt x="5" y="239"/>
                  </a:lnTo>
                  <a:lnTo>
                    <a:pt x="163" y="470"/>
                  </a:lnTo>
                  <a:lnTo>
                    <a:pt x="0" y="70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9" name="Freeform 13"/>
          <p:cNvSpPr>
            <a:spLocks/>
          </p:cNvSpPr>
          <p:nvPr/>
        </p:nvSpPr>
        <p:spPr bwMode="auto">
          <a:xfrm>
            <a:off x="1016000" y="1263650"/>
            <a:ext cx="1371600" cy="2381250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0" y="1500"/>
              </a:cxn>
            </a:cxnLst>
            <a:rect l="0" t="0" r="r" b="b"/>
            <a:pathLst>
              <a:path w="864" h="1500">
                <a:moveTo>
                  <a:pt x="864" y="0"/>
                </a:moveTo>
                <a:lnTo>
                  <a:pt x="0" y="1500"/>
                </a:lnTo>
              </a:path>
            </a:pathLst>
          </a:custGeom>
          <a:noFill/>
          <a:ln w="28575">
            <a:solidFill>
              <a:srgbClr val="66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0" name="Freeform 14"/>
          <p:cNvSpPr>
            <a:spLocks/>
          </p:cNvSpPr>
          <p:nvPr/>
        </p:nvSpPr>
        <p:spPr bwMode="auto">
          <a:xfrm>
            <a:off x="403225" y="2413000"/>
            <a:ext cx="2562225" cy="9525"/>
          </a:xfrm>
          <a:custGeom>
            <a:avLst/>
            <a:gdLst/>
            <a:ahLst/>
            <a:cxnLst>
              <a:cxn ang="0">
                <a:pos x="1614" y="0"/>
              </a:cxn>
              <a:cxn ang="0">
                <a:pos x="0" y="6"/>
              </a:cxn>
            </a:cxnLst>
            <a:rect l="0" t="0" r="r" b="b"/>
            <a:pathLst>
              <a:path w="1614" h="6">
                <a:moveTo>
                  <a:pt x="1614" y="0"/>
                </a:moveTo>
                <a:lnTo>
                  <a:pt x="0" y="6"/>
                </a:lnTo>
              </a:path>
            </a:pathLst>
          </a:custGeom>
          <a:noFill/>
          <a:ln w="28575">
            <a:solidFill>
              <a:srgbClr val="66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1" name="Freeform 15"/>
          <p:cNvSpPr>
            <a:spLocks/>
          </p:cNvSpPr>
          <p:nvPr/>
        </p:nvSpPr>
        <p:spPr bwMode="auto">
          <a:xfrm>
            <a:off x="1025525" y="1258888"/>
            <a:ext cx="1420813" cy="2398712"/>
          </a:xfrm>
          <a:custGeom>
            <a:avLst/>
            <a:gdLst/>
            <a:ahLst/>
            <a:cxnLst>
              <a:cxn ang="0">
                <a:pos x="895" y="1511"/>
              </a:cxn>
              <a:cxn ang="0">
                <a:pos x="0" y="0"/>
              </a:cxn>
            </a:cxnLst>
            <a:rect l="0" t="0" r="r" b="b"/>
            <a:pathLst>
              <a:path w="895" h="1511">
                <a:moveTo>
                  <a:pt x="895" y="1511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66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2" name="Freeform 16"/>
          <p:cNvSpPr>
            <a:spLocks/>
          </p:cNvSpPr>
          <p:nvPr/>
        </p:nvSpPr>
        <p:spPr bwMode="auto">
          <a:xfrm>
            <a:off x="1714500" y="1119188"/>
            <a:ext cx="3175" cy="2559050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1612"/>
              </a:cxn>
            </a:cxnLst>
            <a:rect l="0" t="0" r="r" b="b"/>
            <a:pathLst>
              <a:path w="2" h="1612">
                <a:moveTo>
                  <a:pt x="2" y="0"/>
                </a:moveTo>
                <a:lnTo>
                  <a:pt x="0" y="1612"/>
                </a:lnTo>
              </a:path>
            </a:pathLst>
          </a:custGeom>
          <a:noFill/>
          <a:ln w="28575">
            <a:solidFill>
              <a:srgbClr val="66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3" name="Freeform 17"/>
          <p:cNvSpPr>
            <a:spLocks/>
          </p:cNvSpPr>
          <p:nvPr/>
        </p:nvSpPr>
        <p:spPr bwMode="auto">
          <a:xfrm>
            <a:off x="666750" y="1816100"/>
            <a:ext cx="2168525" cy="1200150"/>
          </a:xfrm>
          <a:custGeom>
            <a:avLst/>
            <a:gdLst/>
            <a:ahLst/>
            <a:cxnLst>
              <a:cxn ang="0">
                <a:pos x="1366" y="0"/>
              </a:cxn>
              <a:cxn ang="0">
                <a:pos x="0" y="756"/>
              </a:cxn>
            </a:cxnLst>
            <a:rect l="0" t="0" r="r" b="b"/>
            <a:pathLst>
              <a:path w="1366" h="756">
                <a:moveTo>
                  <a:pt x="1366" y="0"/>
                </a:moveTo>
                <a:lnTo>
                  <a:pt x="0" y="756"/>
                </a:lnTo>
              </a:path>
            </a:pathLst>
          </a:custGeom>
          <a:noFill/>
          <a:ln w="28575">
            <a:solidFill>
              <a:srgbClr val="66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4" name="Freeform 18"/>
          <p:cNvSpPr>
            <a:spLocks/>
          </p:cNvSpPr>
          <p:nvPr/>
        </p:nvSpPr>
        <p:spPr bwMode="auto">
          <a:xfrm>
            <a:off x="530225" y="1778000"/>
            <a:ext cx="2262188" cy="1246188"/>
          </a:xfrm>
          <a:custGeom>
            <a:avLst/>
            <a:gdLst/>
            <a:ahLst/>
            <a:cxnLst>
              <a:cxn ang="0">
                <a:pos x="1425" y="785"/>
              </a:cxn>
              <a:cxn ang="0">
                <a:pos x="0" y="0"/>
              </a:cxn>
            </a:cxnLst>
            <a:rect l="0" t="0" r="r" b="b"/>
            <a:pathLst>
              <a:path w="1425" h="785">
                <a:moveTo>
                  <a:pt x="1425" y="785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66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3695700" y="1962150"/>
            <a:ext cx="2190750" cy="952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4803775" y="1571625"/>
            <a:ext cx="0" cy="168592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 rot="5400000">
            <a:off x="4768850" y="1004888"/>
            <a:ext cx="0" cy="2870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38" name="AutoShape 22"/>
          <p:cNvSpPr>
            <a:spLocks noChangeArrowheads="1"/>
          </p:cNvSpPr>
          <p:nvPr/>
        </p:nvSpPr>
        <p:spPr bwMode="auto">
          <a:xfrm>
            <a:off x="6838950" y="1676400"/>
            <a:ext cx="1543050" cy="1543050"/>
          </a:xfrm>
          <a:prstGeom prst="plus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 flipH="1">
            <a:off x="7610475" y="1450975"/>
            <a:ext cx="6350" cy="1971675"/>
          </a:xfrm>
          <a:prstGeom prst="line">
            <a:avLst/>
          </a:prstGeom>
          <a:noFill/>
          <a:ln w="28575">
            <a:solidFill>
              <a:srgbClr val="66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rot="5400000" flipH="1">
            <a:off x="7635876" y="1406525"/>
            <a:ext cx="6350" cy="2085975"/>
          </a:xfrm>
          <a:prstGeom prst="line">
            <a:avLst/>
          </a:prstGeom>
          <a:noFill/>
          <a:ln w="28575">
            <a:solidFill>
              <a:srgbClr val="66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1" name="Freeform 25"/>
          <p:cNvSpPr>
            <a:spLocks/>
          </p:cNvSpPr>
          <p:nvPr/>
        </p:nvSpPr>
        <p:spPr bwMode="auto">
          <a:xfrm>
            <a:off x="6781800" y="1543050"/>
            <a:ext cx="1758950" cy="1727200"/>
          </a:xfrm>
          <a:custGeom>
            <a:avLst/>
            <a:gdLst/>
            <a:ahLst/>
            <a:cxnLst>
              <a:cxn ang="0">
                <a:pos x="1108" y="0"/>
              </a:cxn>
              <a:cxn ang="0">
                <a:pos x="0" y="1088"/>
              </a:cxn>
            </a:cxnLst>
            <a:rect l="0" t="0" r="r" b="b"/>
            <a:pathLst>
              <a:path w="1108" h="1088">
                <a:moveTo>
                  <a:pt x="1108" y="0"/>
                </a:moveTo>
                <a:lnTo>
                  <a:pt x="0" y="1088"/>
                </a:lnTo>
              </a:path>
            </a:pathLst>
          </a:custGeom>
          <a:noFill/>
          <a:ln w="28575">
            <a:solidFill>
              <a:srgbClr val="66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2" name="Freeform 26"/>
          <p:cNvSpPr>
            <a:spLocks/>
          </p:cNvSpPr>
          <p:nvPr/>
        </p:nvSpPr>
        <p:spPr bwMode="auto">
          <a:xfrm>
            <a:off x="6724650" y="1581150"/>
            <a:ext cx="1743075" cy="1743075"/>
          </a:xfrm>
          <a:custGeom>
            <a:avLst/>
            <a:gdLst/>
            <a:ahLst/>
            <a:cxnLst>
              <a:cxn ang="0">
                <a:pos x="1098" y="1098"/>
              </a:cxn>
              <a:cxn ang="0">
                <a:pos x="0" y="0"/>
              </a:cxn>
            </a:cxnLst>
            <a:rect l="0" t="0" r="r" b="b"/>
            <a:pathLst>
              <a:path w="1098" h="1098">
                <a:moveTo>
                  <a:pt x="1098" y="109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66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6" name="Freeform 30"/>
          <p:cNvSpPr>
            <a:spLocks noEditPoints="1"/>
          </p:cNvSpPr>
          <p:nvPr/>
        </p:nvSpPr>
        <p:spPr bwMode="auto">
          <a:xfrm rot="5400000">
            <a:off x="1249363" y="4325938"/>
            <a:ext cx="1363662" cy="1363662"/>
          </a:xfrm>
          <a:custGeom>
            <a:avLst/>
            <a:gdLst/>
            <a:ahLst/>
            <a:cxnLst>
              <a:cxn ang="0">
                <a:pos x="1151" y="79"/>
              </a:cxn>
              <a:cxn ang="0">
                <a:pos x="1446" y="324"/>
              </a:cxn>
              <a:cxn ang="0">
                <a:pos x="1597" y="683"/>
              </a:cxn>
              <a:cxn ang="0">
                <a:pos x="1558" y="1079"/>
              </a:cxn>
              <a:cxn ang="0">
                <a:pos x="1345" y="1399"/>
              </a:cxn>
              <a:cxn ang="0">
                <a:pos x="1004" y="1583"/>
              </a:cxn>
              <a:cxn ang="0">
                <a:pos x="604" y="1583"/>
              </a:cxn>
              <a:cxn ang="0">
                <a:pos x="263" y="1399"/>
              </a:cxn>
              <a:cxn ang="0">
                <a:pos x="50" y="1079"/>
              </a:cxn>
              <a:cxn ang="0">
                <a:pos x="11" y="683"/>
              </a:cxn>
              <a:cxn ang="0">
                <a:pos x="162" y="324"/>
              </a:cxn>
              <a:cxn ang="0">
                <a:pos x="457" y="79"/>
              </a:cxn>
              <a:cxn ang="0">
                <a:pos x="802" y="320"/>
              </a:cxn>
              <a:cxn ang="0">
                <a:pos x="1338" y="608"/>
              </a:cxn>
              <a:cxn ang="0">
                <a:pos x="1396" y="1216"/>
              </a:cxn>
              <a:cxn ang="0">
                <a:pos x="932" y="1594"/>
              </a:cxn>
              <a:cxn ang="0">
                <a:pos x="349" y="1417"/>
              </a:cxn>
              <a:cxn ang="0">
                <a:pos x="173" y="835"/>
              </a:cxn>
              <a:cxn ang="0">
                <a:pos x="554" y="374"/>
              </a:cxn>
              <a:cxn ang="0">
                <a:pos x="1047" y="640"/>
              </a:cxn>
              <a:cxn ang="0">
                <a:pos x="1317" y="1043"/>
              </a:cxn>
              <a:cxn ang="0">
                <a:pos x="1130" y="1489"/>
              </a:cxn>
              <a:cxn ang="0">
                <a:pos x="651" y="1586"/>
              </a:cxn>
              <a:cxn ang="0">
                <a:pos x="313" y="1245"/>
              </a:cxn>
              <a:cxn ang="0">
                <a:pos x="406" y="766"/>
              </a:cxn>
              <a:cxn ang="0">
                <a:pos x="802" y="784"/>
              </a:cxn>
              <a:cxn ang="0">
                <a:pos x="1144" y="968"/>
              </a:cxn>
              <a:cxn ang="0">
                <a:pos x="1184" y="1356"/>
              </a:cxn>
              <a:cxn ang="0">
                <a:pos x="885" y="1601"/>
              </a:cxn>
              <a:cxn ang="0">
                <a:pos x="514" y="1486"/>
              </a:cxn>
              <a:cxn ang="0">
                <a:pos x="403" y="1115"/>
              </a:cxn>
              <a:cxn ang="0">
                <a:pos x="644" y="817"/>
              </a:cxn>
              <a:cxn ang="0">
                <a:pos x="960" y="989"/>
              </a:cxn>
              <a:cxn ang="0">
                <a:pos x="1130" y="1245"/>
              </a:cxn>
              <a:cxn ang="0">
                <a:pos x="1011" y="1532"/>
              </a:cxn>
              <a:cxn ang="0">
                <a:pos x="705" y="1594"/>
              </a:cxn>
              <a:cxn ang="0">
                <a:pos x="489" y="1378"/>
              </a:cxn>
              <a:cxn ang="0">
                <a:pos x="550" y="1072"/>
              </a:cxn>
              <a:cxn ang="0">
                <a:pos x="802" y="1083"/>
              </a:cxn>
              <a:cxn ang="0">
                <a:pos x="1022" y="1198"/>
              </a:cxn>
              <a:cxn ang="0">
                <a:pos x="1047" y="1446"/>
              </a:cxn>
              <a:cxn ang="0">
                <a:pos x="856" y="1604"/>
              </a:cxn>
              <a:cxn ang="0">
                <a:pos x="619" y="1532"/>
              </a:cxn>
              <a:cxn ang="0">
                <a:pos x="547" y="1291"/>
              </a:cxn>
              <a:cxn ang="0">
                <a:pos x="701" y="1104"/>
              </a:cxn>
              <a:cxn ang="0">
                <a:pos x="903" y="1212"/>
              </a:cxn>
              <a:cxn ang="0">
                <a:pos x="1014" y="1378"/>
              </a:cxn>
              <a:cxn ang="0">
                <a:pos x="939" y="1561"/>
              </a:cxn>
              <a:cxn ang="0">
                <a:pos x="741" y="1597"/>
              </a:cxn>
              <a:cxn ang="0">
                <a:pos x="604" y="1461"/>
              </a:cxn>
              <a:cxn ang="0">
                <a:pos x="640" y="1266"/>
              </a:cxn>
              <a:cxn ang="0">
                <a:pos x="802" y="1273"/>
              </a:cxn>
              <a:cxn ang="0">
                <a:pos x="960" y="1504"/>
              </a:cxn>
              <a:cxn ang="0">
                <a:pos x="687" y="1558"/>
              </a:cxn>
              <a:cxn ang="0">
                <a:pos x="737" y="1284"/>
              </a:cxn>
              <a:cxn ang="0">
                <a:pos x="935" y="1446"/>
              </a:cxn>
              <a:cxn ang="0">
                <a:pos x="777" y="1604"/>
              </a:cxn>
              <a:cxn ang="0">
                <a:pos x="694" y="1399"/>
              </a:cxn>
            </a:cxnLst>
            <a:rect l="0" t="0" r="r" b="b"/>
            <a:pathLst>
              <a:path w="1608" h="1608">
                <a:moveTo>
                  <a:pt x="806" y="0"/>
                </a:moveTo>
                <a:lnTo>
                  <a:pt x="845" y="0"/>
                </a:lnTo>
                <a:lnTo>
                  <a:pt x="885" y="4"/>
                </a:lnTo>
                <a:lnTo>
                  <a:pt x="925" y="11"/>
                </a:lnTo>
                <a:lnTo>
                  <a:pt x="964" y="18"/>
                </a:lnTo>
                <a:lnTo>
                  <a:pt x="1004" y="25"/>
                </a:lnTo>
                <a:lnTo>
                  <a:pt x="1043" y="36"/>
                </a:lnTo>
                <a:lnTo>
                  <a:pt x="1079" y="50"/>
                </a:lnTo>
                <a:lnTo>
                  <a:pt x="1115" y="65"/>
                </a:lnTo>
                <a:lnTo>
                  <a:pt x="1151" y="79"/>
                </a:lnTo>
                <a:lnTo>
                  <a:pt x="1187" y="97"/>
                </a:lnTo>
                <a:lnTo>
                  <a:pt x="1219" y="115"/>
                </a:lnTo>
                <a:lnTo>
                  <a:pt x="1252" y="137"/>
                </a:lnTo>
                <a:lnTo>
                  <a:pt x="1284" y="162"/>
                </a:lnTo>
                <a:lnTo>
                  <a:pt x="1313" y="183"/>
                </a:lnTo>
                <a:lnTo>
                  <a:pt x="1345" y="209"/>
                </a:lnTo>
                <a:lnTo>
                  <a:pt x="1371" y="237"/>
                </a:lnTo>
                <a:lnTo>
                  <a:pt x="1399" y="263"/>
                </a:lnTo>
                <a:lnTo>
                  <a:pt x="1425" y="295"/>
                </a:lnTo>
                <a:lnTo>
                  <a:pt x="1446" y="324"/>
                </a:lnTo>
                <a:lnTo>
                  <a:pt x="1471" y="356"/>
                </a:lnTo>
                <a:lnTo>
                  <a:pt x="1493" y="389"/>
                </a:lnTo>
                <a:lnTo>
                  <a:pt x="1511" y="421"/>
                </a:lnTo>
                <a:lnTo>
                  <a:pt x="1529" y="457"/>
                </a:lnTo>
                <a:lnTo>
                  <a:pt x="1543" y="493"/>
                </a:lnTo>
                <a:lnTo>
                  <a:pt x="1558" y="529"/>
                </a:lnTo>
                <a:lnTo>
                  <a:pt x="1572" y="565"/>
                </a:lnTo>
                <a:lnTo>
                  <a:pt x="1583" y="604"/>
                </a:lnTo>
                <a:lnTo>
                  <a:pt x="1590" y="644"/>
                </a:lnTo>
                <a:lnTo>
                  <a:pt x="1597" y="683"/>
                </a:lnTo>
                <a:lnTo>
                  <a:pt x="1604" y="723"/>
                </a:lnTo>
                <a:lnTo>
                  <a:pt x="1608" y="763"/>
                </a:lnTo>
                <a:lnTo>
                  <a:pt x="1608" y="802"/>
                </a:lnTo>
                <a:lnTo>
                  <a:pt x="1608" y="845"/>
                </a:lnTo>
                <a:lnTo>
                  <a:pt x="1604" y="885"/>
                </a:lnTo>
                <a:lnTo>
                  <a:pt x="1597" y="925"/>
                </a:lnTo>
                <a:lnTo>
                  <a:pt x="1590" y="964"/>
                </a:lnTo>
                <a:lnTo>
                  <a:pt x="1583" y="1004"/>
                </a:lnTo>
                <a:lnTo>
                  <a:pt x="1572" y="1043"/>
                </a:lnTo>
                <a:lnTo>
                  <a:pt x="1558" y="1079"/>
                </a:lnTo>
                <a:lnTo>
                  <a:pt x="1543" y="1115"/>
                </a:lnTo>
                <a:lnTo>
                  <a:pt x="1529" y="1151"/>
                </a:lnTo>
                <a:lnTo>
                  <a:pt x="1511" y="1187"/>
                </a:lnTo>
                <a:lnTo>
                  <a:pt x="1493" y="1219"/>
                </a:lnTo>
                <a:lnTo>
                  <a:pt x="1471" y="1252"/>
                </a:lnTo>
                <a:lnTo>
                  <a:pt x="1446" y="1284"/>
                </a:lnTo>
                <a:lnTo>
                  <a:pt x="1425" y="1313"/>
                </a:lnTo>
                <a:lnTo>
                  <a:pt x="1399" y="1345"/>
                </a:lnTo>
                <a:lnTo>
                  <a:pt x="1371" y="1371"/>
                </a:lnTo>
                <a:lnTo>
                  <a:pt x="1345" y="1399"/>
                </a:lnTo>
                <a:lnTo>
                  <a:pt x="1313" y="1425"/>
                </a:lnTo>
                <a:lnTo>
                  <a:pt x="1284" y="1446"/>
                </a:lnTo>
                <a:lnTo>
                  <a:pt x="1252" y="1471"/>
                </a:lnTo>
                <a:lnTo>
                  <a:pt x="1219" y="1493"/>
                </a:lnTo>
                <a:lnTo>
                  <a:pt x="1187" y="1511"/>
                </a:lnTo>
                <a:lnTo>
                  <a:pt x="1151" y="1529"/>
                </a:lnTo>
                <a:lnTo>
                  <a:pt x="1115" y="1543"/>
                </a:lnTo>
                <a:lnTo>
                  <a:pt x="1079" y="1558"/>
                </a:lnTo>
                <a:lnTo>
                  <a:pt x="1043" y="1572"/>
                </a:lnTo>
                <a:lnTo>
                  <a:pt x="1004" y="1583"/>
                </a:lnTo>
                <a:lnTo>
                  <a:pt x="964" y="1590"/>
                </a:lnTo>
                <a:lnTo>
                  <a:pt x="925" y="1597"/>
                </a:lnTo>
                <a:lnTo>
                  <a:pt x="885" y="1604"/>
                </a:lnTo>
                <a:lnTo>
                  <a:pt x="845" y="1608"/>
                </a:lnTo>
                <a:lnTo>
                  <a:pt x="806" y="1608"/>
                </a:lnTo>
                <a:lnTo>
                  <a:pt x="763" y="1608"/>
                </a:lnTo>
                <a:lnTo>
                  <a:pt x="723" y="1604"/>
                </a:lnTo>
                <a:lnTo>
                  <a:pt x="683" y="1597"/>
                </a:lnTo>
                <a:lnTo>
                  <a:pt x="644" y="1590"/>
                </a:lnTo>
                <a:lnTo>
                  <a:pt x="604" y="1583"/>
                </a:lnTo>
                <a:lnTo>
                  <a:pt x="565" y="1572"/>
                </a:lnTo>
                <a:lnTo>
                  <a:pt x="529" y="1558"/>
                </a:lnTo>
                <a:lnTo>
                  <a:pt x="493" y="1543"/>
                </a:lnTo>
                <a:lnTo>
                  <a:pt x="457" y="1529"/>
                </a:lnTo>
                <a:lnTo>
                  <a:pt x="421" y="1511"/>
                </a:lnTo>
                <a:lnTo>
                  <a:pt x="389" y="1493"/>
                </a:lnTo>
                <a:lnTo>
                  <a:pt x="356" y="1471"/>
                </a:lnTo>
                <a:lnTo>
                  <a:pt x="324" y="1446"/>
                </a:lnTo>
                <a:lnTo>
                  <a:pt x="295" y="1425"/>
                </a:lnTo>
                <a:lnTo>
                  <a:pt x="263" y="1399"/>
                </a:lnTo>
                <a:lnTo>
                  <a:pt x="237" y="1371"/>
                </a:lnTo>
                <a:lnTo>
                  <a:pt x="209" y="1345"/>
                </a:lnTo>
                <a:lnTo>
                  <a:pt x="183" y="1313"/>
                </a:lnTo>
                <a:lnTo>
                  <a:pt x="162" y="1284"/>
                </a:lnTo>
                <a:lnTo>
                  <a:pt x="137" y="1252"/>
                </a:lnTo>
                <a:lnTo>
                  <a:pt x="115" y="1219"/>
                </a:lnTo>
                <a:lnTo>
                  <a:pt x="97" y="1187"/>
                </a:lnTo>
                <a:lnTo>
                  <a:pt x="79" y="1151"/>
                </a:lnTo>
                <a:lnTo>
                  <a:pt x="65" y="1115"/>
                </a:lnTo>
                <a:lnTo>
                  <a:pt x="50" y="1079"/>
                </a:lnTo>
                <a:lnTo>
                  <a:pt x="36" y="1043"/>
                </a:lnTo>
                <a:lnTo>
                  <a:pt x="25" y="1004"/>
                </a:lnTo>
                <a:lnTo>
                  <a:pt x="18" y="964"/>
                </a:lnTo>
                <a:lnTo>
                  <a:pt x="11" y="925"/>
                </a:lnTo>
                <a:lnTo>
                  <a:pt x="4" y="885"/>
                </a:lnTo>
                <a:lnTo>
                  <a:pt x="0" y="845"/>
                </a:lnTo>
                <a:lnTo>
                  <a:pt x="0" y="802"/>
                </a:lnTo>
                <a:lnTo>
                  <a:pt x="0" y="763"/>
                </a:lnTo>
                <a:lnTo>
                  <a:pt x="4" y="723"/>
                </a:lnTo>
                <a:lnTo>
                  <a:pt x="11" y="683"/>
                </a:lnTo>
                <a:lnTo>
                  <a:pt x="18" y="644"/>
                </a:lnTo>
                <a:lnTo>
                  <a:pt x="25" y="604"/>
                </a:lnTo>
                <a:lnTo>
                  <a:pt x="36" y="565"/>
                </a:lnTo>
                <a:lnTo>
                  <a:pt x="50" y="529"/>
                </a:lnTo>
                <a:lnTo>
                  <a:pt x="65" y="493"/>
                </a:lnTo>
                <a:lnTo>
                  <a:pt x="79" y="457"/>
                </a:lnTo>
                <a:lnTo>
                  <a:pt x="97" y="421"/>
                </a:lnTo>
                <a:lnTo>
                  <a:pt x="115" y="389"/>
                </a:lnTo>
                <a:lnTo>
                  <a:pt x="137" y="356"/>
                </a:lnTo>
                <a:lnTo>
                  <a:pt x="162" y="324"/>
                </a:lnTo>
                <a:lnTo>
                  <a:pt x="183" y="295"/>
                </a:lnTo>
                <a:lnTo>
                  <a:pt x="209" y="263"/>
                </a:lnTo>
                <a:lnTo>
                  <a:pt x="237" y="237"/>
                </a:lnTo>
                <a:lnTo>
                  <a:pt x="263" y="209"/>
                </a:lnTo>
                <a:lnTo>
                  <a:pt x="295" y="183"/>
                </a:lnTo>
                <a:lnTo>
                  <a:pt x="324" y="162"/>
                </a:lnTo>
                <a:lnTo>
                  <a:pt x="356" y="137"/>
                </a:lnTo>
                <a:lnTo>
                  <a:pt x="389" y="115"/>
                </a:lnTo>
                <a:lnTo>
                  <a:pt x="421" y="97"/>
                </a:lnTo>
                <a:lnTo>
                  <a:pt x="457" y="79"/>
                </a:lnTo>
                <a:lnTo>
                  <a:pt x="493" y="65"/>
                </a:lnTo>
                <a:lnTo>
                  <a:pt x="529" y="50"/>
                </a:lnTo>
                <a:lnTo>
                  <a:pt x="565" y="36"/>
                </a:lnTo>
                <a:lnTo>
                  <a:pt x="604" y="25"/>
                </a:lnTo>
                <a:lnTo>
                  <a:pt x="644" y="18"/>
                </a:lnTo>
                <a:lnTo>
                  <a:pt x="683" y="11"/>
                </a:lnTo>
                <a:lnTo>
                  <a:pt x="723" y="4"/>
                </a:lnTo>
                <a:lnTo>
                  <a:pt x="763" y="0"/>
                </a:lnTo>
                <a:lnTo>
                  <a:pt x="806" y="0"/>
                </a:lnTo>
                <a:close/>
                <a:moveTo>
                  <a:pt x="802" y="320"/>
                </a:moveTo>
                <a:lnTo>
                  <a:pt x="871" y="324"/>
                </a:lnTo>
                <a:lnTo>
                  <a:pt x="932" y="335"/>
                </a:lnTo>
                <a:lnTo>
                  <a:pt x="993" y="353"/>
                </a:lnTo>
                <a:lnTo>
                  <a:pt x="1054" y="374"/>
                </a:lnTo>
                <a:lnTo>
                  <a:pt x="1108" y="399"/>
                </a:lnTo>
                <a:lnTo>
                  <a:pt x="1162" y="432"/>
                </a:lnTo>
                <a:lnTo>
                  <a:pt x="1212" y="468"/>
                </a:lnTo>
                <a:lnTo>
                  <a:pt x="1259" y="511"/>
                </a:lnTo>
                <a:lnTo>
                  <a:pt x="1299" y="558"/>
                </a:lnTo>
                <a:lnTo>
                  <a:pt x="1338" y="608"/>
                </a:lnTo>
                <a:lnTo>
                  <a:pt x="1371" y="658"/>
                </a:lnTo>
                <a:lnTo>
                  <a:pt x="1396" y="716"/>
                </a:lnTo>
                <a:lnTo>
                  <a:pt x="1417" y="773"/>
                </a:lnTo>
                <a:lnTo>
                  <a:pt x="1435" y="835"/>
                </a:lnTo>
                <a:lnTo>
                  <a:pt x="1443" y="899"/>
                </a:lnTo>
                <a:lnTo>
                  <a:pt x="1446" y="964"/>
                </a:lnTo>
                <a:lnTo>
                  <a:pt x="1443" y="1029"/>
                </a:lnTo>
                <a:lnTo>
                  <a:pt x="1435" y="1094"/>
                </a:lnTo>
                <a:lnTo>
                  <a:pt x="1417" y="1155"/>
                </a:lnTo>
                <a:lnTo>
                  <a:pt x="1396" y="1216"/>
                </a:lnTo>
                <a:lnTo>
                  <a:pt x="1371" y="1270"/>
                </a:lnTo>
                <a:lnTo>
                  <a:pt x="1338" y="1324"/>
                </a:lnTo>
                <a:lnTo>
                  <a:pt x="1299" y="1374"/>
                </a:lnTo>
                <a:lnTo>
                  <a:pt x="1259" y="1417"/>
                </a:lnTo>
                <a:lnTo>
                  <a:pt x="1212" y="1461"/>
                </a:lnTo>
                <a:lnTo>
                  <a:pt x="1162" y="1496"/>
                </a:lnTo>
                <a:lnTo>
                  <a:pt x="1108" y="1529"/>
                </a:lnTo>
                <a:lnTo>
                  <a:pt x="1054" y="1558"/>
                </a:lnTo>
                <a:lnTo>
                  <a:pt x="993" y="1579"/>
                </a:lnTo>
                <a:lnTo>
                  <a:pt x="932" y="1594"/>
                </a:lnTo>
                <a:lnTo>
                  <a:pt x="871" y="1604"/>
                </a:lnTo>
                <a:lnTo>
                  <a:pt x="802" y="1608"/>
                </a:lnTo>
                <a:lnTo>
                  <a:pt x="737" y="1604"/>
                </a:lnTo>
                <a:lnTo>
                  <a:pt x="676" y="1594"/>
                </a:lnTo>
                <a:lnTo>
                  <a:pt x="615" y="1579"/>
                </a:lnTo>
                <a:lnTo>
                  <a:pt x="554" y="1558"/>
                </a:lnTo>
                <a:lnTo>
                  <a:pt x="500" y="1529"/>
                </a:lnTo>
                <a:lnTo>
                  <a:pt x="446" y="1496"/>
                </a:lnTo>
                <a:lnTo>
                  <a:pt x="396" y="1461"/>
                </a:lnTo>
                <a:lnTo>
                  <a:pt x="349" y="1417"/>
                </a:lnTo>
                <a:lnTo>
                  <a:pt x="309" y="1374"/>
                </a:lnTo>
                <a:lnTo>
                  <a:pt x="270" y="1324"/>
                </a:lnTo>
                <a:lnTo>
                  <a:pt x="237" y="1270"/>
                </a:lnTo>
                <a:lnTo>
                  <a:pt x="212" y="1216"/>
                </a:lnTo>
                <a:lnTo>
                  <a:pt x="191" y="1155"/>
                </a:lnTo>
                <a:lnTo>
                  <a:pt x="173" y="1094"/>
                </a:lnTo>
                <a:lnTo>
                  <a:pt x="165" y="1029"/>
                </a:lnTo>
                <a:lnTo>
                  <a:pt x="162" y="964"/>
                </a:lnTo>
                <a:lnTo>
                  <a:pt x="165" y="899"/>
                </a:lnTo>
                <a:lnTo>
                  <a:pt x="173" y="835"/>
                </a:lnTo>
                <a:lnTo>
                  <a:pt x="191" y="773"/>
                </a:lnTo>
                <a:lnTo>
                  <a:pt x="212" y="716"/>
                </a:lnTo>
                <a:lnTo>
                  <a:pt x="237" y="658"/>
                </a:lnTo>
                <a:lnTo>
                  <a:pt x="270" y="608"/>
                </a:lnTo>
                <a:lnTo>
                  <a:pt x="309" y="558"/>
                </a:lnTo>
                <a:lnTo>
                  <a:pt x="349" y="511"/>
                </a:lnTo>
                <a:lnTo>
                  <a:pt x="396" y="468"/>
                </a:lnTo>
                <a:lnTo>
                  <a:pt x="446" y="432"/>
                </a:lnTo>
                <a:lnTo>
                  <a:pt x="500" y="399"/>
                </a:lnTo>
                <a:lnTo>
                  <a:pt x="554" y="374"/>
                </a:lnTo>
                <a:lnTo>
                  <a:pt x="615" y="353"/>
                </a:lnTo>
                <a:lnTo>
                  <a:pt x="676" y="335"/>
                </a:lnTo>
                <a:lnTo>
                  <a:pt x="737" y="324"/>
                </a:lnTo>
                <a:lnTo>
                  <a:pt x="802" y="320"/>
                </a:lnTo>
                <a:close/>
                <a:moveTo>
                  <a:pt x="802" y="579"/>
                </a:moveTo>
                <a:lnTo>
                  <a:pt x="856" y="583"/>
                </a:lnTo>
                <a:lnTo>
                  <a:pt x="907" y="590"/>
                </a:lnTo>
                <a:lnTo>
                  <a:pt x="957" y="601"/>
                </a:lnTo>
                <a:lnTo>
                  <a:pt x="1004" y="619"/>
                </a:lnTo>
                <a:lnTo>
                  <a:pt x="1047" y="640"/>
                </a:lnTo>
                <a:lnTo>
                  <a:pt x="1090" y="669"/>
                </a:lnTo>
                <a:lnTo>
                  <a:pt x="1130" y="698"/>
                </a:lnTo>
                <a:lnTo>
                  <a:pt x="1166" y="730"/>
                </a:lnTo>
                <a:lnTo>
                  <a:pt x="1202" y="766"/>
                </a:lnTo>
                <a:lnTo>
                  <a:pt x="1230" y="806"/>
                </a:lnTo>
                <a:lnTo>
                  <a:pt x="1255" y="849"/>
                </a:lnTo>
                <a:lnTo>
                  <a:pt x="1277" y="896"/>
                </a:lnTo>
                <a:lnTo>
                  <a:pt x="1295" y="942"/>
                </a:lnTo>
                <a:lnTo>
                  <a:pt x="1309" y="989"/>
                </a:lnTo>
                <a:lnTo>
                  <a:pt x="1317" y="1043"/>
                </a:lnTo>
                <a:lnTo>
                  <a:pt x="1317" y="1094"/>
                </a:lnTo>
                <a:lnTo>
                  <a:pt x="1317" y="1148"/>
                </a:lnTo>
                <a:lnTo>
                  <a:pt x="1309" y="1198"/>
                </a:lnTo>
                <a:lnTo>
                  <a:pt x="1295" y="1245"/>
                </a:lnTo>
                <a:lnTo>
                  <a:pt x="1277" y="1295"/>
                </a:lnTo>
                <a:lnTo>
                  <a:pt x="1255" y="1338"/>
                </a:lnTo>
                <a:lnTo>
                  <a:pt x="1230" y="1381"/>
                </a:lnTo>
                <a:lnTo>
                  <a:pt x="1202" y="1421"/>
                </a:lnTo>
                <a:lnTo>
                  <a:pt x="1166" y="1457"/>
                </a:lnTo>
                <a:lnTo>
                  <a:pt x="1130" y="1489"/>
                </a:lnTo>
                <a:lnTo>
                  <a:pt x="1090" y="1522"/>
                </a:lnTo>
                <a:lnTo>
                  <a:pt x="1047" y="1547"/>
                </a:lnTo>
                <a:lnTo>
                  <a:pt x="1004" y="1568"/>
                </a:lnTo>
                <a:lnTo>
                  <a:pt x="957" y="1586"/>
                </a:lnTo>
                <a:lnTo>
                  <a:pt x="907" y="1597"/>
                </a:lnTo>
                <a:lnTo>
                  <a:pt x="856" y="1604"/>
                </a:lnTo>
                <a:lnTo>
                  <a:pt x="802" y="1608"/>
                </a:lnTo>
                <a:lnTo>
                  <a:pt x="752" y="1604"/>
                </a:lnTo>
                <a:lnTo>
                  <a:pt x="701" y="1597"/>
                </a:lnTo>
                <a:lnTo>
                  <a:pt x="651" y="1586"/>
                </a:lnTo>
                <a:lnTo>
                  <a:pt x="604" y="1568"/>
                </a:lnTo>
                <a:lnTo>
                  <a:pt x="561" y="1547"/>
                </a:lnTo>
                <a:lnTo>
                  <a:pt x="518" y="1522"/>
                </a:lnTo>
                <a:lnTo>
                  <a:pt x="478" y="1489"/>
                </a:lnTo>
                <a:lnTo>
                  <a:pt x="442" y="1457"/>
                </a:lnTo>
                <a:lnTo>
                  <a:pt x="406" y="1421"/>
                </a:lnTo>
                <a:lnTo>
                  <a:pt x="378" y="1381"/>
                </a:lnTo>
                <a:lnTo>
                  <a:pt x="353" y="1338"/>
                </a:lnTo>
                <a:lnTo>
                  <a:pt x="331" y="1295"/>
                </a:lnTo>
                <a:lnTo>
                  <a:pt x="313" y="1245"/>
                </a:lnTo>
                <a:lnTo>
                  <a:pt x="299" y="1198"/>
                </a:lnTo>
                <a:lnTo>
                  <a:pt x="291" y="1148"/>
                </a:lnTo>
                <a:lnTo>
                  <a:pt x="291" y="1094"/>
                </a:lnTo>
                <a:lnTo>
                  <a:pt x="291" y="1043"/>
                </a:lnTo>
                <a:lnTo>
                  <a:pt x="299" y="989"/>
                </a:lnTo>
                <a:lnTo>
                  <a:pt x="313" y="942"/>
                </a:lnTo>
                <a:lnTo>
                  <a:pt x="331" y="896"/>
                </a:lnTo>
                <a:lnTo>
                  <a:pt x="353" y="849"/>
                </a:lnTo>
                <a:lnTo>
                  <a:pt x="378" y="806"/>
                </a:lnTo>
                <a:lnTo>
                  <a:pt x="406" y="766"/>
                </a:lnTo>
                <a:lnTo>
                  <a:pt x="442" y="730"/>
                </a:lnTo>
                <a:lnTo>
                  <a:pt x="478" y="698"/>
                </a:lnTo>
                <a:lnTo>
                  <a:pt x="518" y="669"/>
                </a:lnTo>
                <a:lnTo>
                  <a:pt x="561" y="640"/>
                </a:lnTo>
                <a:lnTo>
                  <a:pt x="604" y="619"/>
                </a:lnTo>
                <a:lnTo>
                  <a:pt x="651" y="601"/>
                </a:lnTo>
                <a:lnTo>
                  <a:pt x="701" y="590"/>
                </a:lnTo>
                <a:lnTo>
                  <a:pt x="752" y="583"/>
                </a:lnTo>
                <a:lnTo>
                  <a:pt x="802" y="579"/>
                </a:lnTo>
                <a:close/>
                <a:moveTo>
                  <a:pt x="802" y="784"/>
                </a:moveTo>
                <a:lnTo>
                  <a:pt x="845" y="788"/>
                </a:lnTo>
                <a:lnTo>
                  <a:pt x="885" y="795"/>
                </a:lnTo>
                <a:lnTo>
                  <a:pt x="925" y="802"/>
                </a:lnTo>
                <a:lnTo>
                  <a:pt x="964" y="817"/>
                </a:lnTo>
                <a:lnTo>
                  <a:pt x="1000" y="835"/>
                </a:lnTo>
                <a:lnTo>
                  <a:pt x="1032" y="856"/>
                </a:lnTo>
                <a:lnTo>
                  <a:pt x="1065" y="881"/>
                </a:lnTo>
                <a:lnTo>
                  <a:pt x="1094" y="907"/>
                </a:lnTo>
                <a:lnTo>
                  <a:pt x="1122" y="935"/>
                </a:lnTo>
                <a:lnTo>
                  <a:pt x="1144" y="968"/>
                </a:lnTo>
                <a:lnTo>
                  <a:pt x="1166" y="1000"/>
                </a:lnTo>
                <a:lnTo>
                  <a:pt x="1184" y="1036"/>
                </a:lnTo>
                <a:lnTo>
                  <a:pt x="1198" y="1076"/>
                </a:lnTo>
                <a:lnTo>
                  <a:pt x="1205" y="1115"/>
                </a:lnTo>
                <a:lnTo>
                  <a:pt x="1212" y="1155"/>
                </a:lnTo>
                <a:lnTo>
                  <a:pt x="1216" y="1198"/>
                </a:lnTo>
                <a:lnTo>
                  <a:pt x="1212" y="1237"/>
                </a:lnTo>
                <a:lnTo>
                  <a:pt x="1205" y="1281"/>
                </a:lnTo>
                <a:lnTo>
                  <a:pt x="1198" y="1320"/>
                </a:lnTo>
                <a:lnTo>
                  <a:pt x="1184" y="1356"/>
                </a:lnTo>
                <a:lnTo>
                  <a:pt x="1166" y="1392"/>
                </a:lnTo>
                <a:lnTo>
                  <a:pt x="1144" y="1425"/>
                </a:lnTo>
                <a:lnTo>
                  <a:pt x="1122" y="1457"/>
                </a:lnTo>
                <a:lnTo>
                  <a:pt x="1094" y="1486"/>
                </a:lnTo>
                <a:lnTo>
                  <a:pt x="1065" y="1514"/>
                </a:lnTo>
                <a:lnTo>
                  <a:pt x="1032" y="1536"/>
                </a:lnTo>
                <a:lnTo>
                  <a:pt x="1000" y="1558"/>
                </a:lnTo>
                <a:lnTo>
                  <a:pt x="964" y="1576"/>
                </a:lnTo>
                <a:lnTo>
                  <a:pt x="925" y="1590"/>
                </a:lnTo>
                <a:lnTo>
                  <a:pt x="885" y="1601"/>
                </a:lnTo>
                <a:lnTo>
                  <a:pt x="845" y="1604"/>
                </a:lnTo>
                <a:lnTo>
                  <a:pt x="802" y="1608"/>
                </a:lnTo>
                <a:lnTo>
                  <a:pt x="763" y="1604"/>
                </a:lnTo>
                <a:lnTo>
                  <a:pt x="723" y="1601"/>
                </a:lnTo>
                <a:lnTo>
                  <a:pt x="683" y="1590"/>
                </a:lnTo>
                <a:lnTo>
                  <a:pt x="644" y="1576"/>
                </a:lnTo>
                <a:lnTo>
                  <a:pt x="608" y="1558"/>
                </a:lnTo>
                <a:lnTo>
                  <a:pt x="576" y="1536"/>
                </a:lnTo>
                <a:lnTo>
                  <a:pt x="543" y="1514"/>
                </a:lnTo>
                <a:lnTo>
                  <a:pt x="514" y="1486"/>
                </a:lnTo>
                <a:lnTo>
                  <a:pt x="486" y="1457"/>
                </a:lnTo>
                <a:lnTo>
                  <a:pt x="464" y="1425"/>
                </a:lnTo>
                <a:lnTo>
                  <a:pt x="442" y="1392"/>
                </a:lnTo>
                <a:lnTo>
                  <a:pt x="424" y="1356"/>
                </a:lnTo>
                <a:lnTo>
                  <a:pt x="410" y="1320"/>
                </a:lnTo>
                <a:lnTo>
                  <a:pt x="403" y="1281"/>
                </a:lnTo>
                <a:lnTo>
                  <a:pt x="396" y="1237"/>
                </a:lnTo>
                <a:lnTo>
                  <a:pt x="392" y="1198"/>
                </a:lnTo>
                <a:lnTo>
                  <a:pt x="396" y="1155"/>
                </a:lnTo>
                <a:lnTo>
                  <a:pt x="403" y="1115"/>
                </a:lnTo>
                <a:lnTo>
                  <a:pt x="410" y="1076"/>
                </a:lnTo>
                <a:lnTo>
                  <a:pt x="424" y="1036"/>
                </a:lnTo>
                <a:lnTo>
                  <a:pt x="442" y="1000"/>
                </a:lnTo>
                <a:lnTo>
                  <a:pt x="464" y="968"/>
                </a:lnTo>
                <a:lnTo>
                  <a:pt x="486" y="935"/>
                </a:lnTo>
                <a:lnTo>
                  <a:pt x="514" y="907"/>
                </a:lnTo>
                <a:lnTo>
                  <a:pt x="543" y="881"/>
                </a:lnTo>
                <a:lnTo>
                  <a:pt x="576" y="856"/>
                </a:lnTo>
                <a:lnTo>
                  <a:pt x="608" y="835"/>
                </a:lnTo>
                <a:lnTo>
                  <a:pt x="644" y="817"/>
                </a:lnTo>
                <a:lnTo>
                  <a:pt x="683" y="802"/>
                </a:lnTo>
                <a:lnTo>
                  <a:pt x="723" y="795"/>
                </a:lnTo>
                <a:lnTo>
                  <a:pt x="763" y="788"/>
                </a:lnTo>
                <a:lnTo>
                  <a:pt x="802" y="784"/>
                </a:lnTo>
                <a:close/>
                <a:moveTo>
                  <a:pt x="802" y="950"/>
                </a:moveTo>
                <a:lnTo>
                  <a:pt x="838" y="953"/>
                </a:lnTo>
                <a:lnTo>
                  <a:pt x="871" y="957"/>
                </a:lnTo>
                <a:lnTo>
                  <a:pt x="903" y="964"/>
                </a:lnTo>
                <a:lnTo>
                  <a:pt x="932" y="975"/>
                </a:lnTo>
                <a:lnTo>
                  <a:pt x="960" y="989"/>
                </a:lnTo>
                <a:lnTo>
                  <a:pt x="986" y="1007"/>
                </a:lnTo>
                <a:lnTo>
                  <a:pt x="1011" y="1025"/>
                </a:lnTo>
                <a:lnTo>
                  <a:pt x="1036" y="1047"/>
                </a:lnTo>
                <a:lnTo>
                  <a:pt x="1058" y="1072"/>
                </a:lnTo>
                <a:lnTo>
                  <a:pt x="1076" y="1097"/>
                </a:lnTo>
                <a:lnTo>
                  <a:pt x="1094" y="1122"/>
                </a:lnTo>
                <a:lnTo>
                  <a:pt x="1108" y="1151"/>
                </a:lnTo>
                <a:lnTo>
                  <a:pt x="1119" y="1184"/>
                </a:lnTo>
                <a:lnTo>
                  <a:pt x="1126" y="1212"/>
                </a:lnTo>
                <a:lnTo>
                  <a:pt x="1130" y="1245"/>
                </a:lnTo>
                <a:lnTo>
                  <a:pt x="1133" y="1281"/>
                </a:lnTo>
                <a:lnTo>
                  <a:pt x="1130" y="1313"/>
                </a:lnTo>
                <a:lnTo>
                  <a:pt x="1126" y="1345"/>
                </a:lnTo>
                <a:lnTo>
                  <a:pt x="1119" y="1378"/>
                </a:lnTo>
                <a:lnTo>
                  <a:pt x="1108" y="1407"/>
                </a:lnTo>
                <a:lnTo>
                  <a:pt x="1094" y="1435"/>
                </a:lnTo>
                <a:lnTo>
                  <a:pt x="1076" y="1464"/>
                </a:lnTo>
                <a:lnTo>
                  <a:pt x="1058" y="1489"/>
                </a:lnTo>
                <a:lnTo>
                  <a:pt x="1036" y="1511"/>
                </a:lnTo>
                <a:lnTo>
                  <a:pt x="1011" y="1532"/>
                </a:lnTo>
                <a:lnTo>
                  <a:pt x="986" y="1550"/>
                </a:lnTo>
                <a:lnTo>
                  <a:pt x="960" y="1568"/>
                </a:lnTo>
                <a:lnTo>
                  <a:pt x="932" y="1583"/>
                </a:lnTo>
                <a:lnTo>
                  <a:pt x="903" y="1594"/>
                </a:lnTo>
                <a:lnTo>
                  <a:pt x="871" y="1601"/>
                </a:lnTo>
                <a:lnTo>
                  <a:pt x="838" y="1608"/>
                </a:lnTo>
                <a:lnTo>
                  <a:pt x="802" y="1608"/>
                </a:lnTo>
                <a:lnTo>
                  <a:pt x="770" y="1608"/>
                </a:lnTo>
                <a:lnTo>
                  <a:pt x="737" y="1601"/>
                </a:lnTo>
                <a:lnTo>
                  <a:pt x="705" y="1594"/>
                </a:lnTo>
                <a:lnTo>
                  <a:pt x="676" y="1583"/>
                </a:lnTo>
                <a:lnTo>
                  <a:pt x="648" y="1568"/>
                </a:lnTo>
                <a:lnTo>
                  <a:pt x="622" y="1550"/>
                </a:lnTo>
                <a:lnTo>
                  <a:pt x="594" y="1532"/>
                </a:lnTo>
                <a:lnTo>
                  <a:pt x="572" y="1511"/>
                </a:lnTo>
                <a:lnTo>
                  <a:pt x="550" y="1489"/>
                </a:lnTo>
                <a:lnTo>
                  <a:pt x="532" y="1464"/>
                </a:lnTo>
                <a:lnTo>
                  <a:pt x="514" y="1435"/>
                </a:lnTo>
                <a:lnTo>
                  <a:pt x="500" y="1407"/>
                </a:lnTo>
                <a:lnTo>
                  <a:pt x="489" y="1378"/>
                </a:lnTo>
                <a:lnTo>
                  <a:pt x="482" y="1345"/>
                </a:lnTo>
                <a:lnTo>
                  <a:pt x="478" y="1313"/>
                </a:lnTo>
                <a:lnTo>
                  <a:pt x="475" y="1281"/>
                </a:lnTo>
                <a:lnTo>
                  <a:pt x="478" y="1245"/>
                </a:lnTo>
                <a:lnTo>
                  <a:pt x="482" y="1212"/>
                </a:lnTo>
                <a:lnTo>
                  <a:pt x="489" y="1184"/>
                </a:lnTo>
                <a:lnTo>
                  <a:pt x="500" y="1151"/>
                </a:lnTo>
                <a:lnTo>
                  <a:pt x="514" y="1122"/>
                </a:lnTo>
                <a:lnTo>
                  <a:pt x="532" y="1097"/>
                </a:lnTo>
                <a:lnTo>
                  <a:pt x="550" y="1072"/>
                </a:lnTo>
                <a:lnTo>
                  <a:pt x="572" y="1047"/>
                </a:lnTo>
                <a:lnTo>
                  <a:pt x="594" y="1025"/>
                </a:lnTo>
                <a:lnTo>
                  <a:pt x="622" y="1007"/>
                </a:lnTo>
                <a:lnTo>
                  <a:pt x="648" y="989"/>
                </a:lnTo>
                <a:lnTo>
                  <a:pt x="676" y="975"/>
                </a:lnTo>
                <a:lnTo>
                  <a:pt x="705" y="964"/>
                </a:lnTo>
                <a:lnTo>
                  <a:pt x="737" y="957"/>
                </a:lnTo>
                <a:lnTo>
                  <a:pt x="770" y="953"/>
                </a:lnTo>
                <a:lnTo>
                  <a:pt x="802" y="950"/>
                </a:lnTo>
                <a:close/>
                <a:moveTo>
                  <a:pt x="802" y="1083"/>
                </a:moveTo>
                <a:lnTo>
                  <a:pt x="831" y="1083"/>
                </a:lnTo>
                <a:lnTo>
                  <a:pt x="856" y="1086"/>
                </a:lnTo>
                <a:lnTo>
                  <a:pt x="881" y="1094"/>
                </a:lnTo>
                <a:lnTo>
                  <a:pt x="907" y="1104"/>
                </a:lnTo>
                <a:lnTo>
                  <a:pt x="928" y="1115"/>
                </a:lnTo>
                <a:lnTo>
                  <a:pt x="950" y="1126"/>
                </a:lnTo>
                <a:lnTo>
                  <a:pt x="971" y="1144"/>
                </a:lnTo>
                <a:lnTo>
                  <a:pt x="989" y="1158"/>
                </a:lnTo>
                <a:lnTo>
                  <a:pt x="1007" y="1180"/>
                </a:lnTo>
                <a:lnTo>
                  <a:pt x="1022" y="1198"/>
                </a:lnTo>
                <a:lnTo>
                  <a:pt x="1036" y="1219"/>
                </a:lnTo>
                <a:lnTo>
                  <a:pt x="1047" y="1245"/>
                </a:lnTo>
                <a:lnTo>
                  <a:pt x="1054" y="1266"/>
                </a:lnTo>
                <a:lnTo>
                  <a:pt x="1061" y="1291"/>
                </a:lnTo>
                <a:lnTo>
                  <a:pt x="1065" y="1320"/>
                </a:lnTo>
                <a:lnTo>
                  <a:pt x="1068" y="1345"/>
                </a:lnTo>
                <a:lnTo>
                  <a:pt x="1065" y="1371"/>
                </a:lnTo>
                <a:lnTo>
                  <a:pt x="1061" y="1399"/>
                </a:lnTo>
                <a:lnTo>
                  <a:pt x="1054" y="1425"/>
                </a:lnTo>
                <a:lnTo>
                  <a:pt x="1047" y="1446"/>
                </a:lnTo>
                <a:lnTo>
                  <a:pt x="1036" y="1471"/>
                </a:lnTo>
                <a:lnTo>
                  <a:pt x="1022" y="1493"/>
                </a:lnTo>
                <a:lnTo>
                  <a:pt x="1007" y="1511"/>
                </a:lnTo>
                <a:lnTo>
                  <a:pt x="989" y="1532"/>
                </a:lnTo>
                <a:lnTo>
                  <a:pt x="971" y="1547"/>
                </a:lnTo>
                <a:lnTo>
                  <a:pt x="950" y="1565"/>
                </a:lnTo>
                <a:lnTo>
                  <a:pt x="928" y="1576"/>
                </a:lnTo>
                <a:lnTo>
                  <a:pt x="907" y="1586"/>
                </a:lnTo>
                <a:lnTo>
                  <a:pt x="881" y="1597"/>
                </a:lnTo>
                <a:lnTo>
                  <a:pt x="856" y="1604"/>
                </a:lnTo>
                <a:lnTo>
                  <a:pt x="831" y="1608"/>
                </a:lnTo>
                <a:lnTo>
                  <a:pt x="802" y="1608"/>
                </a:lnTo>
                <a:lnTo>
                  <a:pt x="777" y="1608"/>
                </a:lnTo>
                <a:lnTo>
                  <a:pt x="752" y="1604"/>
                </a:lnTo>
                <a:lnTo>
                  <a:pt x="727" y="1597"/>
                </a:lnTo>
                <a:lnTo>
                  <a:pt x="701" y="1586"/>
                </a:lnTo>
                <a:lnTo>
                  <a:pt x="680" y="1576"/>
                </a:lnTo>
                <a:lnTo>
                  <a:pt x="658" y="1565"/>
                </a:lnTo>
                <a:lnTo>
                  <a:pt x="637" y="1547"/>
                </a:lnTo>
                <a:lnTo>
                  <a:pt x="619" y="1532"/>
                </a:lnTo>
                <a:lnTo>
                  <a:pt x="601" y="1511"/>
                </a:lnTo>
                <a:lnTo>
                  <a:pt x="586" y="1493"/>
                </a:lnTo>
                <a:lnTo>
                  <a:pt x="572" y="1471"/>
                </a:lnTo>
                <a:lnTo>
                  <a:pt x="561" y="1446"/>
                </a:lnTo>
                <a:lnTo>
                  <a:pt x="554" y="1425"/>
                </a:lnTo>
                <a:lnTo>
                  <a:pt x="547" y="1399"/>
                </a:lnTo>
                <a:lnTo>
                  <a:pt x="543" y="1371"/>
                </a:lnTo>
                <a:lnTo>
                  <a:pt x="540" y="1345"/>
                </a:lnTo>
                <a:lnTo>
                  <a:pt x="543" y="1320"/>
                </a:lnTo>
                <a:lnTo>
                  <a:pt x="547" y="1291"/>
                </a:lnTo>
                <a:lnTo>
                  <a:pt x="554" y="1266"/>
                </a:lnTo>
                <a:lnTo>
                  <a:pt x="561" y="1245"/>
                </a:lnTo>
                <a:lnTo>
                  <a:pt x="572" y="1219"/>
                </a:lnTo>
                <a:lnTo>
                  <a:pt x="586" y="1198"/>
                </a:lnTo>
                <a:lnTo>
                  <a:pt x="601" y="1180"/>
                </a:lnTo>
                <a:lnTo>
                  <a:pt x="619" y="1158"/>
                </a:lnTo>
                <a:lnTo>
                  <a:pt x="637" y="1144"/>
                </a:lnTo>
                <a:lnTo>
                  <a:pt x="658" y="1126"/>
                </a:lnTo>
                <a:lnTo>
                  <a:pt x="680" y="1115"/>
                </a:lnTo>
                <a:lnTo>
                  <a:pt x="701" y="1104"/>
                </a:lnTo>
                <a:lnTo>
                  <a:pt x="727" y="1094"/>
                </a:lnTo>
                <a:lnTo>
                  <a:pt x="752" y="1086"/>
                </a:lnTo>
                <a:lnTo>
                  <a:pt x="777" y="1083"/>
                </a:lnTo>
                <a:lnTo>
                  <a:pt x="802" y="1083"/>
                </a:lnTo>
                <a:close/>
                <a:moveTo>
                  <a:pt x="802" y="1187"/>
                </a:moveTo>
                <a:lnTo>
                  <a:pt x="824" y="1187"/>
                </a:lnTo>
                <a:lnTo>
                  <a:pt x="845" y="1191"/>
                </a:lnTo>
                <a:lnTo>
                  <a:pt x="867" y="1198"/>
                </a:lnTo>
                <a:lnTo>
                  <a:pt x="885" y="1205"/>
                </a:lnTo>
                <a:lnTo>
                  <a:pt x="903" y="1212"/>
                </a:lnTo>
                <a:lnTo>
                  <a:pt x="921" y="1223"/>
                </a:lnTo>
                <a:lnTo>
                  <a:pt x="939" y="1237"/>
                </a:lnTo>
                <a:lnTo>
                  <a:pt x="953" y="1248"/>
                </a:lnTo>
                <a:lnTo>
                  <a:pt x="968" y="1266"/>
                </a:lnTo>
                <a:lnTo>
                  <a:pt x="978" y="1281"/>
                </a:lnTo>
                <a:lnTo>
                  <a:pt x="989" y="1299"/>
                </a:lnTo>
                <a:lnTo>
                  <a:pt x="996" y="1317"/>
                </a:lnTo>
                <a:lnTo>
                  <a:pt x="1004" y="1335"/>
                </a:lnTo>
                <a:lnTo>
                  <a:pt x="1011" y="1356"/>
                </a:lnTo>
                <a:lnTo>
                  <a:pt x="1014" y="1378"/>
                </a:lnTo>
                <a:lnTo>
                  <a:pt x="1014" y="1399"/>
                </a:lnTo>
                <a:lnTo>
                  <a:pt x="1014" y="1421"/>
                </a:lnTo>
                <a:lnTo>
                  <a:pt x="1011" y="1439"/>
                </a:lnTo>
                <a:lnTo>
                  <a:pt x="1004" y="1461"/>
                </a:lnTo>
                <a:lnTo>
                  <a:pt x="996" y="1479"/>
                </a:lnTo>
                <a:lnTo>
                  <a:pt x="989" y="1496"/>
                </a:lnTo>
                <a:lnTo>
                  <a:pt x="978" y="1514"/>
                </a:lnTo>
                <a:lnTo>
                  <a:pt x="968" y="1532"/>
                </a:lnTo>
                <a:lnTo>
                  <a:pt x="953" y="1547"/>
                </a:lnTo>
                <a:lnTo>
                  <a:pt x="939" y="1561"/>
                </a:lnTo>
                <a:lnTo>
                  <a:pt x="921" y="1572"/>
                </a:lnTo>
                <a:lnTo>
                  <a:pt x="903" y="1583"/>
                </a:lnTo>
                <a:lnTo>
                  <a:pt x="885" y="1590"/>
                </a:lnTo>
                <a:lnTo>
                  <a:pt x="867" y="1597"/>
                </a:lnTo>
                <a:lnTo>
                  <a:pt x="845" y="1604"/>
                </a:lnTo>
                <a:lnTo>
                  <a:pt x="824" y="1608"/>
                </a:lnTo>
                <a:lnTo>
                  <a:pt x="802" y="1608"/>
                </a:lnTo>
                <a:lnTo>
                  <a:pt x="784" y="1608"/>
                </a:lnTo>
                <a:lnTo>
                  <a:pt x="763" y="1604"/>
                </a:lnTo>
                <a:lnTo>
                  <a:pt x="741" y="1597"/>
                </a:lnTo>
                <a:lnTo>
                  <a:pt x="723" y="1590"/>
                </a:lnTo>
                <a:lnTo>
                  <a:pt x="705" y="1583"/>
                </a:lnTo>
                <a:lnTo>
                  <a:pt x="687" y="1572"/>
                </a:lnTo>
                <a:lnTo>
                  <a:pt x="669" y="1561"/>
                </a:lnTo>
                <a:lnTo>
                  <a:pt x="655" y="1547"/>
                </a:lnTo>
                <a:lnTo>
                  <a:pt x="640" y="1532"/>
                </a:lnTo>
                <a:lnTo>
                  <a:pt x="630" y="1514"/>
                </a:lnTo>
                <a:lnTo>
                  <a:pt x="619" y="1496"/>
                </a:lnTo>
                <a:lnTo>
                  <a:pt x="612" y="1479"/>
                </a:lnTo>
                <a:lnTo>
                  <a:pt x="604" y="1461"/>
                </a:lnTo>
                <a:lnTo>
                  <a:pt x="597" y="1439"/>
                </a:lnTo>
                <a:lnTo>
                  <a:pt x="594" y="1421"/>
                </a:lnTo>
                <a:lnTo>
                  <a:pt x="594" y="1399"/>
                </a:lnTo>
                <a:lnTo>
                  <a:pt x="594" y="1378"/>
                </a:lnTo>
                <a:lnTo>
                  <a:pt x="597" y="1356"/>
                </a:lnTo>
                <a:lnTo>
                  <a:pt x="604" y="1335"/>
                </a:lnTo>
                <a:lnTo>
                  <a:pt x="612" y="1317"/>
                </a:lnTo>
                <a:lnTo>
                  <a:pt x="619" y="1299"/>
                </a:lnTo>
                <a:lnTo>
                  <a:pt x="630" y="1281"/>
                </a:lnTo>
                <a:lnTo>
                  <a:pt x="640" y="1266"/>
                </a:lnTo>
                <a:lnTo>
                  <a:pt x="655" y="1248"/>
                </a:lnTo>
                <a:lnTo>
                  <a:pt x="669" y="1237"/>
                </a:lnTo>
                <a:lnTo>
                  <a:pt x="687" y="1223"/>
                </a:lnTo>
                <a:lnTo>
                  <a:pt x="705" y="1212"/>
                </a:lnTo>
                <a:lnTo>
                  <a:pt x="723" y="1205"/>
                </a:lnTo>
                <a:lnTo>
                  <a:pt x="741" y="1198"/>
                </a:lnTo>
                <a:lnTo>
                  <a:pt x="763" y="1191"/>
                </a:lnTo>
                <a:lnTo>
                  <a:pt x="784" y="1187"/>
                </a:lnTo>
                <a:lnTo>
                  <a:pt x="802" y="1187"/>
                </a:lnTo>
                <a:close/>
                <a:moveTo>
                  <a:pt x="802" y="1273"/>
                </a:moveTo>
                <a:lnTo>
                  <a:pt x="838" y="1277"/>
                </a:lnTo>
                <a:lnTo>
                  <a:pt x="871" y="1284"/>
                </a:lnTo>
                <a:lnTo>
                  <a:pt x="899" y="1302"/>
                </a:lnTo>
                <a:lnTo>
                  <a:pt x="921" y="1320"/>
                </a:lnTo>
                <a:lnTo>
                  <a:pt x="942" y="1345"/>
                </a:lnTo>
                <a:lnTo>
                  <a:pt x="960" y="1374"/>
                </a:lnTo>
                <a:lnTo>
                  <a:pt x="968" y="1407"/>
                </a:lnTo>
                <a:lnTo>
                  <a:pt x="971" y="1439"/>
                </a:lnTo>
                <a:lnTo>
                  <a:pt x="968" y="1475"/>
                </a:lnTo>
                <a:lnTo>
                  <a:pt x="960" y="1504"/>
                </a:lnTo>
                <a:lnTo>
                  <a:pt x="942" y="1532"/>
                </a:lnTo>
                <a:lnTo>
                  <a:pt x="921" y="1558"/>
                </a:lnTo>
                <a:lnTo>
                  <a:pt x="899" y="1579"/>
                </a:lnTo>
                <a:lnTo>
                  <a:pt x="871" y="1594"/>
                </a:lnTo>
                <a:lnTo>
                  <a:pt x="838" y="1604"/>
                </a:lnTo>
                <a:lnTo>
                  <a:pt x="802" y="1608"/>
                </a:lnTo>
                <a:lnTo>
                  <a:pt x="770" y="1604"/>
                </a:lnTo>
                <a:lnTo>
                  <a:pt x="737" y="1594"/>
                </a:lnTo>
                <a:lnTo>
                  <a:pt x="709" y="1579"/>
                </a:lnTo>
                <a:lnTo>
                  <a:pt x="687" y="1558"/>
                </a:lnTo>
                <a:lnTo>
                  <a:pt x="666" y="1532"/>
                </a:lnTo>
                <a:lnTo>
                  <a:pt x="648" y="1504"/>
                </a:lnTo>
                <a:lnTo>
                  <a:pt x="640" y="1475"/>
                </a:lnTo>
                <a:lnTo>
                  <a:pt x="637" y="1439"/>
                </a:lnTo>
                <a:lnTo>
                  <a:pt x="640" y="1407"/>
                </a:lnTo>
                <a:lnTo>
                  <a:pt x="648" y="1374"/>
                </a:lnTo>
                <a:lnTo>
                  <a:pt x="666" y="1345"/>
                </a:lnTo>
                <a:lnTo>
                  <a:pt x="687" y="1320"/>
                </a:lnTo>
                <a:lnTo>
                  <a:pt x="709" y="1302"/>
                </a:lnTo>
                <a:lnTo>
                  <a:pt x="737" y="1284"/>
                </a:lnTo>
                <a:lnTo>
                  <a:pt x="770" y="1277"/>
                </a:lnTo>
                <a:lnTo>
                  <a:pt x="802" y="1273"/>
                </a:lnTo>
                <a:close/>
                <a:moveTo>
                  <a:pt x="802" y="1338"/>
                </a:moveTo>
                <a:lnTo>
                  <a:pt x="831" y="1342"/>
                </a:lnTo>
                <a:lnTo>
                  <a:pt x="856" y="1349"/>
                </a:lnTo>
                <a:lnTo>
                  <a:pt x="878" y="1363"/>
                </a:lnTo>
                <a:lnTo>
                  <a:pt x="899" y="1378"/>
                </a:lnTo>
                <a:lnTo>
                  <a:pt x="914" y="1399"/>
                </a:lnTo>
                <a:lnTo>
                  <a:pt x="928" y="1421"/>
                </a:lnTo>
                <a:lnTo>
                  <a:pt x="935" y="1446"/>
                </a:lnTo>
                <a:lnTo>
                  <a:pt x="939" y="1475"/>
                </a:lnTo>
                <a:lnTo>
                  <a:pt x="935" y="1500"/>
                </a:lnTo>
                <a:lnTo>
                  <a:pt x="928" y="1525"/>
                </a:lnTo>
                <a:lnTo>
                  <a:pt x="914" y="1550"/>
                </a:lnTo>
                <a:lnTo>
                  <a:pt x="899" y="1568"/>
                </a:lnTo>
                <a:lnTo>
                  <a:pt x="878" y="1586"/>
                </a:lnTo>
                <a:lnTo>
                  <a:pt x="856" y="1597"/>
                </a:lnTo>
                <a:lnTo>
                  <a:pt x="831" y="1604"/>
                </a:lnTo>
                <a:lnTo>
                  <a:pt x="802" y="1608"/>
                </a:lnTo>
                <a:lnTo>
                  <a:pt x="777" y="1604"/>
                </a:lnTo>
                <a:lnTo>
                  <a:pt x="752" y="1597"/>
                </a:lnTo>
                <a:lnTo>
                  <a:pt x="730" y="1586"/>
                </a:lnTo>
                <a:lnTo>
                  <a:pt x="709" y="1568"/>
                </a:lnTo>
                <a:lnTo>
                  <a:pt x="694" y="1550"/>
                </a:lnTo>
                <a:lnTo>
                  <a:pt x="680" y="1525"/>
                </a:lnTo>
                <a:lnTo>
                  <a:pt x="673" y="1500"/>
                </a:lnTo>
                <a:lnTo>
                  <a:pt x="669" y="1475"/>
                </a:lnTo>
                <a:lnTo>
                  <a:pt x="673" y="1446"/>
                </a:lnTo>
                <a:lnTo>
                  <a:pt x="680" y="1421"/>
                </a:lnTo>
                <a:lnTo>
                  <a:pt x="694" y="1399"/>
                </a:lnTo>
                <a:lnTo>
                  <a:pt x="709" y="1378"/>
                </a:lnTo>
                <a:lnTo>
                  <a:pt x="730" y="1363"/>
                </a:lnTo>
                <a:lnTo>
                  <a:pt x="752" y="1349"/>
                </a:lnTo>
                <a:lnTo>
                  <a:pt x="777" y="1342"/>
                </a:lnTo>
                <a:lnTo>
                  <a:pt x="802" y="1338"/>
                </a:lnTo>
                <a:close/>
              </a:path>
            </a:pathLst>
          </a:custGeom>
          <a:solidFill>
            <a:srgbClr val="1F1A1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7" name="Line 31"/>
          <p:cNvSpPr>
            <a:spLocks noChangeShapeType="1"/>
          </p:cNvSpPr>
          <p:nvPr/>
        </p:nvSpPr>
        <p:spPr bwMode="auto">
          <a:xfrm rot="5400000">
            <a:off x="1939925" y="3768725"/>
            <a:ext cx="6350" cy="2476500"/>
          </a:xfrm>
          <a:prstGeom prst="line">
            <a:avLst/>
          </a:prstGeom>
          <a:noFill/>
          <a:ln w="28575">
            <a:solidFill>
              <a:srgbClr val="66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8" name="Oval 32"/>
          <p:cNvSpPr>
            <a:spLocks noChangeArrowheads="1"/>
          </p:cNvSpPr>
          <p:nvPr/>
        </p:nvSpPr>
        <p:spPr bwMode="auto">
          <a:xfrm rot="5400000">
            <a:off x="3700463" y="4487863"/>
            <a:ext cx="2038350" cy="10096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 flipH="1">
            <a:off x="4721225" y="3667125"/>
            <a:ext cx="0" cy="2632075"/>
          </a:xfrm>
          <a:prstGeom prst="line">
            <a:avLst/>
          </a:prstGeom>
          <a:noFill/>
          <a:ln w="28575">
            <a:solidFill>
              <a:srgbClr val="66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0" name="Line 34"/>
          <p:cNvSpPr>
            <a:spLocks noChangeShapeType="1"/>
          </p:cNvSpPr>
          <p:nvPr/>
        </p:nvSpPr>
        <p:spPr bwMode="auto">
          <a:xfrm rot="5400000">
            <a:off x="4737100" y="4078288"/>
            <a:ext cx="6350" cy="1847850"/>
          </a:xfrm>
          <a:prstGeom prst="line">
            <a:avLst/>
          </a:prstGeom>
          <a:noFill/>
          <a:ln w="28575">
            <a:solidFill>
              <a:srgbClr val="66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1" name="AutoShape 35"/>
          <p:cNvSpPr>
            <a:spLocks noChangeArrowheads="1"/>
          </p:cNvSpPr>
          <p:nvPr/>
        </p:nvSpPr>
        <p:spPr bwMode="auto">
          <a:xfrm>
            <a:off x="6546850" y="3924300"/>
            <a:ext cx="1522413" cy="18669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Line 36"/>
          <p:cNvSpPr>
            <a:spLocks noChangeShapeType="1"/>
          </p:cNvSpPr>
          <p:nvPr/>
        </p:nvSpPr>
        <p:spPr bwMode="auto">
          <a:xfrm>
            <a:off x="7308850" y="3670300"/>
            <a:ext cx="6350" cy="2324100"/>
          </a:xfrm>
          <a:prstGeom prst="line">
            <a:avLst/>
          </a:prstGeom>
          <a:noFill/>
          <a:ln w="28575">
            <a:solidFill>
              <a:srgbClr val="6666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647700" y="3105150"/>
            <a:ext cx="742950" cy="588963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76078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rgbClr val="FF66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solidFill>
                  <a:srgbClr val="FFFFCC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3492500" y="3130550"/>
            <a:ext cx="742950" cy="588963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76078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rgbClr val="FF66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solidFill>
                  <a:srgbClr val="FFFFCC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6089650" y="3136900"/>
            <a:ext cx="742950" cy="588963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76078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rgbClr val="FF66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solidFill>
                  <a:srgbClr val="FFFFCC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876300" y="5810250"/>
            <a:ext cx="742950" cy="588963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76078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rgbClr val="FF66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solidFill>
                  <a:srgbClr val="FFFFCC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3530600" y="5797550"/>
            <a:ext cx="742950" cy="588963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76078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rgbClr val="FF66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solidFill>
                  <a:srgbClr val="FFFFCC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6451600" y="5861050"/>
            <a:ext cx="742950" cy="588963"/>
          </a:xfrm>
          <a:prstGeom prst="rect">
            <a:avLst/>
          </a:prstGeom>
          <a:gradFill rotWithShape="1">
            <a:gsLst>
              <a:gs pos="0">
                <a:srgbClr val="6666FF">
                  <a:gamma/>
                  <a:shade val="76078"/>
                  <a:invGamma/>
                </a:srgbClr>
              </a:gs>
              <a:gs pos="50000">
                <a:srgbClr val="6666FF"/>
              </a:gs>
              <a:gs pos="100000">
                <a:srgbClr val="6666FF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rgbClr val="FF66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>
                <a:solidFill>
                  <a:srgbClr val="FFFFCC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5" name="Frame 3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8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8065" y="304800"/>
            <a:ext cx="7707559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নিচের প্রতিটি আকৃতিতে প্রতিসাম্য রেখার সংখ্যা কত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9" grpId="0" animBg="1"/>
      <p:bldP spid="34830" grpId="0" animBg="1"/>
      <p:bldP spid="34831" grpId="0" animBg="1"/>
      <p:bldP spid="34832" grpId="0" animBg="1"/>
      <p:bldP spid="34833" grpId="0" animBg="1"/>
      <p:bldP spid="34834" grpId="0" animBg="1"/>
      <p:bldP spid="34836" grpId="0" animBg="1"/>
      <p:bldP spid="34837" grpId="0" animBg="1"/>
      <p:bldP spid="34839" grpId="0" animBg="1"/>
      <p:bldP spid="34840" grpId="0" animBg="1"/>
      <p:bldP spid="34841" grpId="0" animBg="1"/>
      <p:bldP spid="34842" grpId="0" animBg="1"/>
      <p:bldP spid="34847" grpId="0" animBg="1"/>
      <p:bldP spid="34849" grpId="0" animBg="1"/>
      <p:bldP spid="34850" grpId="0" animBg="1"/>
      <p:bldP spid="34852" grpId="0" animBg="1"/>
      <p:bldP spid="34853" grpId="0" animBg="1"/>
      <p:bldP spid="34854" grpId="0" animBg="1"/>
      <p:bldP spid="34855" grpId="0" animBg="1"/>
      <p:bldP spid="34856" grpId="0" animBg="1"/>
      <p:bldP spid="34857" grpId="0" animBg="1"/>
      <p:bldP spid="348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ame 2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8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2800" y="609600"/>
            <a:ext cx="2353529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4400" y="2667000"/>
            <a:ext cx="7468711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>
                <a:latin typeface="Times New Roman" pitchFamily="18" charset="0"/>
                <a:cs typeface="NikoshBAN" pitchFamily="2" charset="0"/>
              </a:rPr>
              <a:t>৩০</a:t>
            </a:r>
            <a:r>
              <a:rPr lang="en-US" sz="3200" dirty="0">
                <a:latin typeface="NikoshBAN" pitchFamily="2" charset="0"/>
                <a:cs typeface="NikoshBAN" pitchFamily="2" charset="0"/>
                <a:sym typeface="Symbol"/>
              </a:rPr>
              <a:t>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ঘূর্ণন কোণ সৃষ্টি করে এরূপ একটি সুষম বহুভুজ অংকন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করে তার রেখা প্রতিসমতা এবং ঘূর্ণন প্রতিসমতা নির্ণয় কর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 descr="Canvas"/>
          <p:cNvSpPr txBox="1">
            <a:spLocks noChangeArrowheads="1"/>
          </p:cNvSpPr>
          <p:nvPr/>
        </p:nvSpPr>
        <p:spPr bwMode="auto">
          <a:xfrm>
            <a:off x="419100" y="2343150"/>
            <a:ext cx="8267700" cy="2308324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dirty="0">
                <a:latin typeface="Comic Sans MS" pitchFamily="66" charset="0"/>
              </a:rPr>
              <a:t>And a big thank</a:t>
            </a:r>
            <a:r>
              <a:rPr lang="bn-BD" sz="7200" dirty="0">
                <a:latin typeface="Comic Sans MS" pitchFamily="66" charset="0"/>
              </a:rPr>
              <a:t> </a:t>
            </a:r>
            <a:r>
              <a:rPr lang="en-GB" sz="7200" dirty="0">
                <a:latin typeface="Comic Sans MS" pitchFamily="66" charset="0"/>
              </a:rPr>
              <a:t>you to all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gradFill rotWithShape="1">
            <a:gsLst>
              <a:gs pos="0">
                <a:srgbClr val="9999FF">
                  <a:gamma/>
                  <a:shade val="66275"/>
                  <a:invGamma/>
                </a:srgbClr>
              </a:gs>
              <a:gs pos="50000">
                <a:srgbClr val="9999FF"/>
              </a:gs>
              <a:gs pos="100000">
                <a:srgbClr val="9999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9999FF">
                  <a:gamma/>
                  <a:shade val="66275"/>
                  <a:invGamma/>
                </a:srgbClr>
              </a:gs>
              <a:gs pos="50000">
                <a:srgbClr val="9999FF"/>
              </a:gs>
              <a:gs pos="100000">
                <a:srgbClr val="9999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266700" cy="6858000"/>
          </a:xfrm>
          <a:prstGeom prst="rect">
            <a:avLst/>
          </a:prstGeom>
          <a:gradFill rotWithShape="1">
            <a:gsLst>
              <a:gs pos="0">
                <a:srgbClr val="9999FF">
                  <a:gamma/>
                  <a:shade val="66275"/>
                  <a:invGamma/>
                </a:srgbClr>
              </a:gs>
              <a:gs pos="50000">
                <a:srgbClr val="9999FF"/>
              </a:gs>
              <a:gs pos="100000">
                <a:srgbClr val="9999FF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8877300" y="0"/>
            <a:ext cx="266700" cy="6858000"/>
          </a:xfrm>
          <a:prstGeom prst="rect">
            <a:avLst/>
          </a:prstGeom>
          <a:gradFill rotWithShape="1">
            <a:gsLst>
              <a:gs pos="0">
                <a:srgbClr val="9999FF">
                  <a:gamma/>
                  <a:shade val="66275"/>
                  <a:invGamma/>
                </a:srgbClr>
              </a:gs>
              <a:gs pos="50000">
                <a:srgbClr val="9999FF"/>
              </a:gs>
              <a:gs pos="100000">
                <a:srgbClr val="9999FF">
                  <a:gamma/>
                  <a:shade val="66275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838202"/>
            <a:ext cx="2851342" cy="144779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bn-BD" sz="28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28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879945"/>
            <a:ext cx="3765929" cy="32160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দেবযানী ধর </a:t>
            </a:r>
          </a:p>
          <a:p>
            <a:pPr algn="ctr"/>
            <a:r>
              <a:rPr lang="bn-BD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শায়েস্তাগঞ্জ বালিকা উচ্চ বিদ্যালয় </a:t>
            </a:r>
          </a:p>
          <a:p>
            <a:pPr algn="ctr"/>
            <a:r>
              <a:rPr lang="bn-BD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শায়েস্তাগঞ্জ , হবিগঞ্জ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638801" y="838201"/>
            <a:ext cx="2869934" cy="1447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4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51109" y="2863158"/>
            <a:ext cx="3657600" cy="3216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বিষয়ঃগণিত</a:t>
            </a:r>
          </a:p>
          <a:p>
            <a:pPr algn="ctr"/>
            <a:r>
              <a:rPr lang="bn-BD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শ্রেনীঃ </a:t>
            </a:r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দশম </a:t>
            </a:r>
            <a:endParaRPr lang="bn-BD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চতুর্দশ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pPr algn="ctr"/>
            <a:r>
              <a:rPr lang="bn-BD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I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bn-BD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/০৪/২০১৭ ইং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80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utanim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92996" y="1752600"/>
            <a:ext cx="4210050" cy="317341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ame 4"/>
          <p:cNvSpPr/>
          <p:nvPr/>
        </p:nvSpPr>
        <p:spPr>
          <a:xfrm>
            <a:off x="685800" y="1676400"/>
            <a:ext cx="4419600" cy="3352800"/>
          </a:xfrm>
          <a:prstGeom prst="frame">
            <a:avLst>
              <a:gd name="adj1" fmla="val 2953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 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457200"/>
            <a:ext cx="36711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নিচের ছবিগুলো দেখ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457200"/>
            <a:ext cx="46153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আজকের পাঠঃ প্রতিসমতা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8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0" descr="Mirr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1676400"/>
            <a:ext cx="3271024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ame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8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0816" y="1905000"/>
            <a:ext cx="4259499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  <a:sym typeface="Webdings"/>
              </a:rPr>
              <a:t>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3"/>
          <p:cNvGrpSpPr/>
          <p:nvPr/>
        </p:nvGrpSpPr>
        <p:grpSpPr>
          <a:xfrm>
            <a:off x="2895600" y="381000"/>
            <a:ext cx="3810000" cy="1371600"/>
            <a:chOff x="1295400" y="533400"/>
            <a:chExt cx="3810000" cy="1371600"/>
          </a:xfrm>
        </p:grpSpPr>
        <p:sp>
          <p:nvSpPr>
            <p:cNvPr id="13" name="Round Single Corner Rectangle 81"/>
            <p:cNvSpPr/>
            <p:nvPr/>
          </p:nvSpPr>
          <p:spPr>
            <a:xfrm flipH="1" flipV="1">
              <a:off x="1295400" y="533400"/>
              <a:ext cx="3810000" cy="1371600"/>
            </a:xfrm>
            <a:prstGeom prst="flowChartAlternateProcess">
              <a:avLst/>
            </a:prstGeom>
            <a:gradFill flip="none" rotWithShape="1">
              <a:gsLst>
                <a:gs pos="82000">
                  <a:schemeClr val="bg2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54894" y="914400"/>
              <a:ext cx="22910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err="1">
                  <a:latin typeface="NikoshBAN" pitchFamily="2" charset="0"/>
                  <a:cs typeface="NikoshBAN" pitchFamily="2" charset="0"/>
                </a:rPr>
                <a:t>শিখন</a:t>
              </a:r>
              <a:r>
                <a:rPr lang="en-US" sz="5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>
                  <a:latin typeface="NikoshBAN" pitchFamily="2" charset="0"/>
                  <a:cs typeface="NikoshBAN" pitchFamily="2" charset="0"/>
                </a:rPr>
                <a:t>ফল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002974" y="2935069"/>
            <a:ext cx="5115271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200" dirty="0">
                <a:latin typeface="NikoshBAN" pitchFamily="2" charset="0"/>
                <a:cs typeface="NikoshBAN" pitchFamily="2" charset="0"/>
                <a:sym typeface="Webdings"/>
              </a:rPr>
              <a:t> প্রতিসমতা কী তা বলতে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12845" y="3657600"/>
            <a:ext cx="6346609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200" dirty="0">
                <a:latin typeface="NikoshBAN" pitchFamily="2" charset="0"/>
                <a:cs typeface="NikoshBAN" pitchFamily="2" charset="0"/>
                <a:sym typeface="Webdings"/>
              </a:rPr>
              <a:t> বিভিন্ন ধরনের প্রতিসমতা বর্ণনা করতে পারবে</a:t>
            </a:r>
            <a:r>
              <a:rPr lang="en-US" sz="3200" dirty="0">
                <a:latin typeface="NikoshBAN" pitchFamily="2" charset="0"/>
                <a:cs typeface="NikoshBAN" pitchFamily="2" charset="0"/>
                <a:sym typeface="Webdings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6645" y="4495800"/>
            <a:ext cx="6835755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200" dirty="0">
                <a:latin typeface="NikoshBAN" pitchFamily="2" charset="0"/>
                <a:cs typeface="NikoshBAN" pitchFamily="2" charset="0"/>
                <a:sym typeface="Webdings"/>
              </a:rPr>
              <a:t> বাস্তব জীবনে বিভিন্ন ডিজাইন তৈরি করতে পারবে</a:t>
            </a:r>
            <a:r>
              <a:rPr lang="en-US" sz="3200" dirty="0">
                <a:latin typeface="NikoshBAN" pitchFamily="2" charset="0"/>
                <a:cs typeface="NikoshBAN" pitchFamily="2" charset="0"/>
                <a:sym typeface="Webdings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8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auto">
          <a:xfrm flipH="1">
            <a:off x="304800" y="3962400"/>
            <a:ext cx="2514600" cy="2162024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AA4B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276600" y="4191000"/>
            <a:ext cx="1676400" cy="1600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4114800" y="3886200"/>
            <a:ext cx="0" cy="2286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7" descr="tt.png"/>
          <p:cNvPicPr>
            <a:picLocks noChangeAspect="1"/>
          </p:cNvPicPr>
          <p:nvPr/>
        </p:nvPicPr>
        <p:blipFill>
          <a:blip r:embed="rId2" cstate="print"/>
          <a:srcRect r="51197"/>
          <a:stretch>
            <a:fillRect/>
          </a:stretch>
        </p:blipFill>
        <p:spPr>
          <a:xfrm>
            <a:off x="1594965" y="497091"/>
            <a:ext cx="1981200" cy="3236709"/>
          </a:xfrm>
          <a:prstGeom prst="rect">
            <a:avLst/>
          </a:prstGeom>
        </p:spPr>
      </p:pic>
      <p:pic>
        <p:nvPicPr>
          <p:cNvPr id="9" name="Picture 8" descr="tt.png"/>
          <p:cNvPicPr>
            <a:picLocks noChangeAspect="1"/>
          </p:cNvPicPr>
          <p:nvPr/>
        </p:nvPicPr>
        <p:blipFill>
          <a:blip r:embed="rId2" cstate="print"/>
          <a:srcRect l="50680"/>
          <a:stretch>
            <a:fillRect/>
          </a:stretch>
        </p:blipFill>
        <p:spPr>
          <a:xfrm>
            <a:off x="3560399" y="497091"/>
            <a:ext cx="2002201" cy="3236709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3552498" y="925389"/>
            <a:ext cx="0" cy="25908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cutting knif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6643342">
            <a:off x="2837243" y="1518211"/>
            <a:ext cx="2101456" cy="1542468"/>
          </a:xfrm>
          <a:prstGeom prst="rect">
            <a:avLst/>
          </a:prstGeom>
        </p:spPr>
      </p:pic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1571298" y="3736430"/>
            <a:ext cx="0" cy="2590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581400" y="762000"/>
            <a:ext cx="4499439" cy="584775"/>
            <a:chOff x="3581400" y="762000"/>
            <a:chExt cx="4499439" cy="584775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3581400" y="990600"/>
              <a:ext cx="2514600" cy="0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096000" y="762000"/>
              <a:ext cx="19848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প্রতিসাম্য রেখা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019800" y="1371600"/>
            <a:ext cx="2582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প্রতিসমতার মাত্রা 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5334000" y="4267200"/>
            <a:ext cx="3352800" cy="2043113"/>
            <a:chOff x="3216" y="1344"/>
            <a:chExt cx="2112" cy="1287"/>
          </a:xfrm>
        </p:grpSpPr>
        <p:pic>
          <p:nvPicPr>
            <p:cNvPr id="21" name="Picture 12" descr="CANA00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16" y="1344"/>
              <a:ext cx="2112" cy="1056"/>
            </a:xfrm>
            <a:prstGeom prst="rect">
              <a:avLst/>
            </a:prstGeom>
            <a:noFill/>
          </p:spPr>
        </p:pic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3408" y="2400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Canada</a:t>
              </a:r>
            </a:p>
          </p:txBody>
        </p:sp>
      </p:grp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7010400" y="388620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3400" y="2362200"/>
            <a:ext cx="2390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অংশ দুটি প্রতিসম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96296E-6 L -0.00017 0.3164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0.07622 -0.0025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36 -3.33333E-6 L -0.00364 -3.33333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3" grpId="0" animBg="1"/>
      <p:bldP spid="18" grpId="0"/>
      <p:bldP spid="23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914400" y="914400"/>
            <a:ext cx="30480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+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5181600" y="1676400"/>
            <a:ext cx="3048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-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1219200" y="3886200"/>
            <a:ext cx="25908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x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105400" y="3429000"/>
            <a:ext cx="3048000" cy="2514600"/>
            <a:chOff x="3072" y="2448"/>
            <a:chExt cx="1920" cy="1584"/>
          </a:xfrm>
        </p:grpSpPr>
        <p:sp>
          <p:nvSpPr>
            <p:cNvPr id="717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3072" y="3024"/>
              <a:ext cx="1920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-</a:t>
              </a:r>
            </a:p>
          </p:txBody>
        </p:sp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3792" y="2448"/>
              <a:ext cx="528" cy="52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Oval 10"/>
            <p:cNvSpPr>
              <a:spLocks noChangeArrowheads="1"/>
            </p:cNvSpPr>
            <p:nvPr/>
          </p:nvSpPr>
          <p:spPr bwMode="auto">
            <a:xfrm>
              <a:off x="3792" y="3504"/>
              <a:ext cx="528" cy="52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438400" y="685800"/>
            <a:ext cx="0" cy="2819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H="1">
            <a:off x="533400" y="1981200"/>
            <a:ext cx="36576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4724400" y="2006600"/>
            <a:ext cx="38862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6705600" y="1371600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2514600" y="3352800"/>
            <a:ext cx="0" cy="2819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1371600" y="4762500"/>
            <a:ext cx="23622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6667500" y="3200400"/>
            <a:ext cx="0" cy="3200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4648200" y="4673600"/>
            <a:ext cx="39624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Frame 2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8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438400" y="457200"/>
            <a:ext cx="4499439" cy="1524000"/>
            <a:chOff x="2438400" y="457200"/>
            <a:chExt cx="4499439" cy="1524000"/>
          </a:xfrm>
        </p:grpSpPr>
        <p:cxnSp>
          <p:nvCxnSpPr>
            <p:cNvPr id="27" name="Straight Arrow Connector 26"/>
            <p:cNvCxnSpPr/>
            <p:nvPr/>
          </p:nvCxnSpPr>
          <p:spPr>
            <a:xfrm flipH="1">
              <a:off x="2438400" y="685800"/>
              <a:ext cx="2514600" cy="0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953000" y="457200"/>
              <a:ext cx="19848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প্রতিসাম্য রেখা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5791200" y="990600"/>
              <a:ext cx="0" cy="990600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2133600" y="2600980"/>
            <a:ext cx="713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উলম্ব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86200" y="1752600"/>
            <a:ext cx="1226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অনুভূমিক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24200" y="2971800"/>
            <a:ext cx="2582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প্রতিসমতার মাত্রা 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4" presetClass="path" presetSubtype="0" repeatCount="3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4.44444E-6 L -0.00521 -0.33334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path" presetSubtype="0" repeatCount="3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83" grpId="0" animBg="1"/>
      <p:bldP spid="7184" grpId="0" animBg="1"/>
      <p:bldP spid="7185" grpId="0" animBg="1"/>
      <p:bldP spid="7186" grpId="0" animBg="1"/>
      <p:bldP spid="7187" grpId="0" animBg="1"/>
      <p:bldP spid="7188" grpId="0" animBg="1"/>
      <p:bldP spid="7189" grpId="0" animBg="1"/>
      <p:bldP spid="7190" grpId="0" animBg="1"/>
      <p:bldP spid="38" grpId="0"/>
      <p:bldP spid="38" grpId="1"/>
      <p:bldP spid="39" grpId="0"/>
      <p:bldP spid="39" grpId="1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3886200" y="1447800"/>
            <a:ext cx="1524000" cy="1524000"/>
          </a:xfrm>
          <a:prstGeom prst="rect">
            <a:avLst/>
          </a:prstGeom>
          <a:solidFill>
            <a:srgbClr val="E8D7B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bn-BD" dirty="0"/>
              <a:t>     বর্গ</a:t>
            </a:r>
            <a:endParaRPr lang="en-US" dirty="0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1676400" y="3851275"/>
            <a:ext cx="1981200" cy="1751013"/>
          </a:xfrm>
          <a:prstGeom prst="hexagon">
            <a:avLst>
              <a:gd name="adj" fmla="val 28286"/>
              <a:gd name="vf" fmla="val 115470"/>
            </a:avLst>
          </a:prstGeom>
          <a:solidFill>
            <a:srgbClr val="DE9F2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bn-BD" dirty="0"/>
              <a:t>সুষম ষড়ভুজ</a:t>
            </a:r>
            <a:endParaRPr lang="en-US" dirty="0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5257800" y="3810000"/>
            <a:ext cx="1752600" cy="1752600"/>
          </a:xfrm>
          <a:prstGeom prst="octagon">
            <a:avLst>
              <a:gd name="adj" fmla="val 29287"/>
            </a:avLst>
          </a:prstGeom>
          <a:solidFill>
            <a:srgbClr val="E818D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bn-BD" dirty="0"/>
              <a:t>সুষম অষ্টভুজ</a:t>
            </a:r>
            <a:endParaRPr lang="en-US" dirty="0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685800" y="1066800"/>
            <a:ext cx="2286000" cy="19780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bn-BD" dirty="0"/>
          </a:p>
          <a:p>
            <a:endParaRPr lang="bn-BD" dirty="0"/>
          </a:p>
          <a:p>
            <a:r>
              <a:rPr lang="bn-BD" dirty="0"/>
              <a:t>সমবাহু ত্রিভুজ</a:t>
            </a:r>
            <a:endParaRPr lang="en-US" dirty="0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1828800" y="914400"/>
            <a:ext cx="0" cy="2438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381000" y="1905000"/>
            <a:ext cx="2362200" cy="1295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685800" y="1714500"/>
            <a:ext cx="2514600" cy="1447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4648200" y="12192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3657600" y="22098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6629400" y="1219200"/>
            <a:ext cx="1524000" cy="1524000"/>
          </a:xfrm>
          <a:prstGeom prst="pentagon">
            <a:avLst/>
          </a:prstGeom>
          <a:solidFill>
            <a:srgbClr val="FAA4B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endParaRPr lang="bn-BD" dirty="0"/>
          </a:p>
          <a:p>
            <a:r>
              <a:rPr lang="bn-BD" dirty="0"/>
              <a:t>সুষম পঞ্চভুজ</a:t>
            </a:r>
            <a:endParaRPr lang="en-US" dirty="0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7391400" y="990600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6324600" y="1676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>
            <a:off x="6400800" y="1676400"/>
            <a:ext cx="2133600" cy="762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6781800" y="1143000"/>
            <a:ext cx="1219200" cy="1828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6705600" y="1295400"/>
            <a:ext cx="1295400" cy="1752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6146800" y="36576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2667000" y="36576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H="1">
            <a:off x="1600200" y="4114800"/>
            <a:ext cx="205740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1676400" y="4114800"/>
            <a:ext cx="205740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1447800" y="47244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2082800" y="3657600"/>
            <a:ext cx="1143000" cy="2133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H="1">
            <a:off x="2057400" y="3581400"/>
            <a:ext cx="1219200" cy="2209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H="1">
            <a:off x="5715000" y="3657600"/>
            <a:ext cx="838200" cy="2057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5715000" y="3657600"/>
            <a:ext cx="838200" cy="2057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flipH="1">
            <a:off x="5334000" y="3886200"/>
            <a:ext cx="1600200" cy="1600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>
            <a:off x="5334000" y="3886200"/>
            <a:ext cx="1600200" cy="1524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4953000" y="46990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5105400" y="4267200"/>
            <a:ext cx="2057400" cy="838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H="1">
            <a:off x="5029200" y="4191000"/>
            <a:ext cx="2209800" cy="990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3810000" y="1371600"/>
            <a:ext cx="1828800" cy="1828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 flipH="1">
            <a:off x="3657600" y="1295400"/>
            <a:ext cx="1828800" cy="1905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3" name="WordArt 41"/>
          <p:cNvSpPr>
            <a:spLocks noChangeArrowheads="1" noChangeShapeType="1" noTextEdit="1"/>
          </p:cNvSpPr>
          <p:nvPr/>
        </p:nvSpPr>
        <p:spPr bwMode="auto">
          <a:xfrm>
            <a:off x="1498600" y="1905000"/>
            <a:ext cx="6096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CC99"/>
                    </a:gs>
                    <a:gs pos="100000">
                      <a:srgbClr val="FFCC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Arial Black"/>
              </a:rPr>
              <a:t>3</a:t>
            </a:r>
          </a:p>
        </p:txBody>
      </p:sp>
      <p:sp>
        <p:nvSpPr>
          <p:cNvPr id="8234" name="WordArt 42"/>
          <p:cNvSpPr>
            <a:spLocks noChangeArrowheads="1" noChangeShapeType="1" noTextEdit="1"/>
          </p:cNvSpPr>
          <p:nvPr/>
        </p:nvSpPr>
        <p:spPr bwMode="auto">
          <a:xfrm>
            <a:off x="4254500" y="1828800"/>
            <a:ext cx="6096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CC99"/>
                    </a:gs>
                    <a:gs pos="100000">
                      <a:srgbClr val="FFCC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Arial Black"/>
              </a:rPr>
              <a:t>4</a:t>
            </a:r>
          </a:p>
        </p:txBody>
      </p:sp>
      <p:sp>
        <p:nvSpPr>
          <p:cNvPr id="8235" name="WordArt 43"/>
          <p:cNvSpPr>
            <a:spLocks noChangeArrowheads="1" noChangeShapeType="1" noTextEdit="1"/>
          </p:cNvSpPr>
          <p:nvPr/>
        </p:nvSpPr>
        <p:spPr bwMode="auto">
          <a:xfrm>
            <a:off x="7073900" y="1714500"/>
            <a:ext cx="6096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CC99"/>
                    </a:gs>
                    <a:gs pos="100000">
                      <a:srgbClr val="FFCC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Arial Black"/>
              </a:rPr>
              <a:t>5</a:t>
            </a:r>
          </a:p>
        </p:txBody>
      </p:sp>
      <p:sp>
        <p:nvSpPr>
          <p:cNvPr id="8236" name="WordArt 44"/>
          <p:cNvSpPr>
            <a:spLocks noChangeArrowheads="1" noChangeShapeType="1" noTextEdit="1"/>
          </p:cNvSpPr>
          <p:nvPr/>
        </p:nvSpPr>
        <p:spPr bwMode="auto">
          <a:xfrm>
            <a:off x="2336800" y="4305300"/>
            <a:ext cx="6096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CC99"/>
                    </a:gs>
                    <a:gs pos="100000">
                      <a:srgbClr val="FFCC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Arial Black"/>
              </a:rPr>
              <a:t>6</a:t>
            </a:r>
          </a:p>
        </p:txBody>
      </p:sp>
      <p:sp>
        <p:nvSpPr>
          <p:cNvPr id="8237" name="WordArt 45"/>
          <p:cNvSpPr>
            <a:spLocks noChangeArrowheads="1" noChangeShapeType="1" noTextEdit="1"/>
          </p:cNvSpPr>
          <p:nvPr/>
        </p:nvSpPr>
        <p:spPr bwMode="auto">
          <a:xfrm>
            <a:off x="5842000" y="4254500"/>
            <a:ext cx="6096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CC99"/>
                    </a:gs>
                    <a:gs pos="100000">
                      <a:srgbClr val="FFCC9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Arial Black"/>
              </a:rPr>
              <a:t>8</a:t>
            </a:r>
          </a:p>
        </p:txBody>
      </p:sp>
      <p:sp>
        <p:nvSpPr>
          <p:cNvPr id="41" name="Frame 4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8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33245" y="5816025"/>
            <a:ext cx="4929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যতগুলো বাহু প্রতিসমতার মাত্রাও তত।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67000" y="381000"/>
            <a:ext cx="3924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সুষম বহুভুজের প্রতিসাম্য রেখা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500"/>
                            </p:stCondLst>
                            <p:childTnLst>
                              <p:par>
                                <p:cTn id="1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000"/>
                            </p:stCondLst>
                            <p:childTnLst>
                              <p:par>
                                <p:cTn id="1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500"/>
                            </p:stCondLst>
                            <p:childTnLst>
                              <p:par>
                                <p:cTn id="1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0" grpId="0" animBg="1"/>
      <p:bldP spid="8200" grpId="0" animBg="1"/>
      <p:bldP spid="8201" grpId="0" animBg="1"/>
      <p:bldP spid="8203" grpId="0" animBg="1"/>
      <p:bldP spid="8204" grpId="0" animBg="1"/>
      <p:bldP spid="8205" grpId="0" animBg="1"/>
      <p:bldP spid="8206" grpId="0" animBg="1"/>
      <p:bldP spid="8208" grpId="0" animBg="1"/>
      <p:bldP spid="8209" grpId="0" animBg="1"/>
      <p:bldP spid="8210" grpId="0" animBg="1"/>
      <p:bldP spid="8211" grpId="0" animBg="1"/>
      <p:bldP spid="8212" grpId="0" animBg="1"/>
      <p:bldP spid="8213" grpId="0" animBg="1"/>
      <p:bldP spid="8214" grpId="0" animBg="1"/>
      <p:bldP spid="8215" grpId="0" animBg="1"/>
      <p:bldP spid="8216" grpId="0" animBg="1"/>
      <p:bldP spid="8217" grpId="0" animBg="1"/>
      <p:bldP spid="8218" grpId="0" animBg="1"/>
      <p:bldP spid="8219" grpId="0" animBg="1"/>
      <p:bldP spid="8220" grpId="0" animBg="1"/>
      <p:bldP spid="8221" grpId="0" animBg="1"/>
      <p:bldP spid="8222" grpId="0" animBg="1"/>
      <p:bldP spid="8223" grpId="0" animBg="1"/>
      <p:bldP spid="8224" grpId="0" animBg="1"/>
      <p:bldP spid="8225" grpId="0" animBg="1"/>
      <p:bldP spid="8226" grpId="0" animBg="1"/>
      <p:bldP spid="8227" grpId="0" animBg="1"/>
      <p:bldP spid="8228" grpId="0" animBg="1"/>
      <p:bldP spid="8229" grpId="0" animBg="1"/>
      <p:bldP spid="8231" grpId="0" animBg="1"/>
      <p:bldP spid="8232" grpId="0" animBg="1"/>
      <p:bldP spid="8233" grpId="0" animBg="1"/>
      <p:bldP spid="8234" grpId="0" animBg="1"/>
      <p:bldP spid="8235" grpId="0" animBg="1"/>
      <p:bldP spid="8236" grpId="0" animBg="1"/>
      <p:bldP spid="8237" grpId="0" animBg="1"/>
      <p:bldP spid="42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8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 rot="16200000">
            <a:off x="1371600" y="2438400"/>
            <a:ext cx="4038600" cy="2209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 rot="5400000">
            <a:off x="3581400" y="2438400"/>
            <a:ext cx="4038600" cy="2209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495800" y="1447800"/>
            <a:ext cx="0" cy="4038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3333E-6 L 0.07917 -0.0055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-3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-5.55556E-6 L -0.06666 -5.55556E-6 " pathEditMode="relative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AutoShape 7"/>
          <p:cNvSpPr>
            <a:spLocks noChangeArrowheads="1"/>
          </p:cNvSpPr>
          <p:nvPr/>
        </p:nvSpPr>
        <p:spPr bwMode="auto">
          <a:xfrm rot="16200000">
            <a:off x="1295400" y="2971800"/>
            <a:ext cx="4038600" cy="2209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 rot="5400000">
            <a:off x="3505200" y="2971800"/>
            <a:ext cx="4038600" cy="2209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 rot="16200000">
            <a:off x="1485900" y="3238500"/>
            <a:ext cx="4038600" cy="1676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 rot="16200000">
            <a:off x="1790700" y="3467100"/>
            <a:ext cx="4038600" cy="1219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 rot="16200000">
            <a:off x="2057400" y="3733800"/>
            <a:ext cx="4038600" cy="685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AutoShape 15"/>
          <p:cNvSpPr>
            <a:spLocks noChangeArrowheads="1"/>
          </p:cNvSpPr>
          <p:nvPr/>
        </p:nvSpPr>
        <p:spPr bwMode="auto">
          <a:xfrm rot="16200000">
            <a:off x="2324100" y="3924300"/>
            <a:ext cx="4038600" cy="304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 rot="5400000" flipH="1">
            <a:off x="3238500" y="3238500"/>
            <a:ext cx="4038600" cy="1676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 rot="5400000" flipH="1">
            <a:off x="2971800" y="3505200"/>
            <a:ext cx="4038600" cy="1143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 rot="5400000" flipH="1">
            <a:off x="2819400" y="3733800"/>
            <a:ext cx="4038600" cy="685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 rot="5400000" flipH="1">
            <a:off x="2628900" y="3924300"/>
            <a:ext cx="4038600" cy="304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AutoShape 25"/>
          <p:cNvSpPr>
            <a:spLocks noChangeArrowheads="1"/>
          </p:cNvSpPr>
          <p:nvPr/>
        </p:nvSpPr>
        <p:spPr bwMode="auto">
          <a:xfrm>
            <a:off x="4038600" y="914400"/>
            <a:ext cx="762000" cy="2133600"/>
          </a:xfrm>
          <a:custGeom>
            <a:avLst/>
            <a:gdLst>
              <a:gd name="G0" fmla="+- 0 0 0"/>
              <a:gd name="G1" fmla="+- 10344732 0 0"/>
              <a:gd name="G2" fmla="+- 0 0 10344732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10344732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10344732"/>
              <a:gd name="G36" fmla="sin G34 10344732"/>
              <a:gd name="G37" fmla="+/ 10344732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725 w 21600"/>
              <a:gd name="T5" fmla="*/ 201 h 21600"/>
              <a:gd name="T6" fmla="*/ 3297 w 21600"/>
              <a:gd name="T7" fmla="*/ 13854 h 21600"/>
              <a:gd name="T8" fmla="*/ 9762 w 21600"/>
              <a:gd name="T9" fmla="*/ 55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1498"/>
                  <a:pt x="5535" y="12189"/>
                  <a:pt x="5798" y="12836"/>
                </a:cubicBezTo>
                <a:lnTo>
                  <a:pt x="797" y="14872"/>
                </a:lnTo>
                <a:cubicBezTo>
                  <a:pt x="270" y="13579"/>
                  <a:pt x="0" y="1219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ame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8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0" y="304800"/>
            <a:ext cx="6426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রেখা প্রতিসমতাকে প্রতিফলন প্রতিসমতাও বলা হয়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4414345" y="1040524"/>
            <a:ext cx="2664372" cy="5186855"/>
          </a:xfrm>
          <a:custGeom>
            <a:avLst/>
            <a:gdLst>
              <a:gd name="connsiteX0" fmla="*/ 0 w 2664372"/>
              <a:gd name="connsiteY0" fmla="*/ 583324 h 5186855"/>
              <a:gd name="connsiteX1" fmla="*/ 2648607 w 2664372"/>
              <a:gd name="connsiteY1" fmla="*/ 0 h 5186855"/>
              <a:gd name="connsiteX2" fmla="*/ 2664372 w 2664372"/>
              <a:gd name="connsiteY2" fmla="*/ 5186855 h 5186855"/>
              <a:gd name="connsiteX3" fmla="*/ 31531 w 2664372"/>
              <a:gd name="connsiteY3" fmla="*/ 4934607 h 5186855"/>
              <a:gd name="connsiteX4" fmla="*/ 0 w 2664372"/>
              <a:gd name="connsiteY4" fmla="*/ 583324 h 518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4372" h="5186855">
                <a:moveTo>
                  <a:pt x="0" y="583324"/>
                </a:moveTo>
                <a:lnTo>
                  <a:pt x="2648607" y="0"/>
                </a:lnTo>
                <a:lnTo>
                  <a:pt x="2664372" y="5186855"/>
                </a:lnTo>
                <a:lnTo>
                  <a:pt x="31531" y="4934607"/>
                </a:lnTo>
                <a:lnTo>
                  <a:pt x="0" y="583324"/>
                </a:lnTo>
                <a:close/>
              </a:path>
            </a:pathLst>
          </a:cu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75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75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75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18441" grpId="0" animBg="1"/>
      <p:bldP spid="18444" grpId="0" animBg="1"/>
      <p:bldP spid="18445" grpId="0" animBg="1"/>
      <p:bldP spid="18446" grpId="0" animBg="1"/>
      <p:bldP spid="18447" grpId="0" animBg="1"/>
      <p:bldP spid="18449" grpId="0" animBg="1"/>
      <p:bldP spid="18450" grpId="0" animBg="1"/>
      <p:bldP spid="18451" grpId="0" animBg="1"/>
      <p:bldP spid="18452" grpId="0" animBg="1"/>
      <p:bldP spid="18457" grpId="0" animBg="1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217</Words>
  <Application>Microsoft Office PowerPoint</Application>
  <PresentationFormat>On-screen Show (4:3)</PresentationFormat>
  <Paragraphs>83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Comic Sans MS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Lenovo</cp:lastModifiedBy>
  <cp:revision>79</cp:revision>
  <dcterms:created xsi:type="dcterms:W3CDTF">2014-06-09T12:46:17Z</dcterms:created>
  <dcterms:modified xsi:type="dcterms:W3CDTF">2020-04-16T15:23:25Z</dcterms:modified>
</cp:coreProperties>
</file>