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5" r:id="rId9"/>
    <p:sldId id="262" r:id="rId10"/>
    <p:sldId id="263" r:id="rId11"/>
    <p:sldId id="264" r:id="rId12"/>
    <p:sldId id="274" r:id="rId13"/>
    <p:sldId id="276" r:id="rId14"/>
    <p:sldId id="266" r:id="rId15"/>
    <p:sldId id="267" r:id="rId16"/>
    <p:sldId id="268" r:id="rId17"/>
    <p:sldId id="277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B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44" autoAdjust="0"/>
  </p:normalViewPr>
  <p:slideViewPr>
    <p:cSldViewPr>
      <p:cViewPr>
        <p:scale>
          <a:sx n="106" d="100"/>
          <a:sy n="106" d="100"/>
        </p:scale>
        <p:origin x="-336" y="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5A447-8D52-4197-8B9E-5A7419CAEA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D930E74C-2DB9-4511-B55A-DF6A2374E62B}" type="pres">
      <dgm:prSet presAssocID="{2645A447-8D52-4197-8B9E-5A7419CAEA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54C38-D023-4C96-94ED-4864286FE23A}" type="presOf" srcId="{2645A447-8D52-4197-8B9E-5A7419CAEA88}" destId="{D930E74C-2DB9-4511-B55A-DF6A2374E62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0E7D7-4B2E-469C-8F04-DBF057FF4017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C6E29-522B-475E-8003-E2CB1E6CAB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367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C6E29-522B-475E-8003-E2CB1E6CABC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087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EF06-D9CA-48BB-A4BE-7A0FFA358F5E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C56B7-E911-4CB7-9064-4CE7CE95F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28600"/>
            <a:ext cx="9261762" cy="78662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3163FE3-5892-3F4B-B582-14D499708775}"/>
              </a:ext>
            </a:extLst>
          </p:cNvPr>
          <p:cNvSpPr txBox="1"/>
          <p:nvPr/>
        </p:nvSpPr>
        <p:spPr>
          <a:xfrm>
            <a:off x="3752850" y="301806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16D0895-8556-744A-88CB-F7475E3EEA77}"/>
              </a:ext>
            </a:extLst>
          </p:cNvPr>
          <p:cNvSpPr txBox="1"/>
          <p:nvPr/>
        </p:nvSpPr>
        <p:spPr>
          <a:xfrm>
            <a:off x="762000" y="304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0" b="1" dirty="0">
                <a:solidFill>
                  <a:srgbClr val="7030A0"/>
                </a:solidFill>
              </a:rPr>
              <a:t>Welcome to my class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75B1B75-4D1F-3641-9214-E97FCE6BFB8E}"/>
              </a:ext>
            </a:extLst>
          </p:cNvPr>
          <p:cNvSpPr txBox="1"/>
          <p:nvPr/>
        </p:nvSpPr>
        <p:spPr>
          <a:xfrm>
            <a:off x="3752850" y="3018064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7" name="Picture 6" descr="flow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9812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5508400"/>
      </p:ext>
    </p:extLst>
  </p:cSld>
  <p:clrMapOvr>
    <a:masterClrMapping/>
  </p:clrMapOvr>
  <p:transition advTm="3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070" y="472539"/>
            <a:ext cx="8169729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Definition of preposition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7071" y="1828799"/>
            <a:ext cx="8245929" cy="48387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3" descr="preposi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0"/>
            <a:ext cx="7238999" cy="39576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76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35527"/>
            <a:ext cx="5715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Kinds of preposition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133600" y="974703"/>
            <a:ext cx="5715000" cy="105141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Simple preposition</a:t>
            </a:r>
          </a:p>
        </p:txBody>
      </p:sp>
      <p:sp>
        <p:nvSpPr>
          <p:cNvPr id="4" name="Right Arrow 5">
            <a:extLst>
              <a:ext uri="{FF2B5EF4-FFF2-40B4-BE49-F238E27FC236}">
                <a16:creationId xmlns="" xmlns:a16="http://schemas.microsoft.com/office/drawing/2014/main" id="{0379303C-ABDE-C048-A8A2-7F4580D0EF28}"/>
              </a:ext>
            </a:extLst>
          </p:cNvPr>
          <p:cNvSpPr/>
          <p:nvPr/>
        </p:nvSpPr>
        <p:spPr>
          <a:xfrm>
            <a:off x="2182586" y="1696588"/>
            <a:ext cx="5715000" cy="10687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Doubl</a:t>
            </a:r>
            <a:r>
              <a:rPr lang="en-US" sz="2800" dirty="0">
                <a:solidFill>
                  <a:schemeClr val="tx1"/>
                </a:solidFill>
              </a:rPr>
              <a:t>e preposition</a:t>
            </a:r>
          </a:p>
        </p:txBody>
      </p:sp>
      <p:sp>
        <p:nvSpPr>
          <p:cNvPr id="8" name="Right Arrow 5">
            <a:extLst>
              <a:ext uri="{FF2B5EF4-FFF2-40B4-BE49-F238E27FC236}">
                <a16:creationId xmlns="" xmlns:a16="http://schemas.microsoft.com/office/drawing/2014/main" id="{60CDCBDA-FC57-464F-95B9-64D66141522B}"/>
              </a:ext>
            </a:extLst>
          </p:cNvPr>
          <p:cNvSpPr/>
          <p:nvPr/>
        </p:nvSpPr>
        <p:spPr>
          <a:xfrm>
            <a:off x="2182586" y="2392262"/>
            <a:ext cx="5715000" cy="105141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Compound</a:t>
            </a:r>
            <a:r>
              <a:rPr lang="en-US" sz="2800" dirty="0">
                <a:solidFill>
                  <a:schemeClr val="tx1"/>
                </a:solidFill>
              </a:rPr>
              <a:t> preposition</a:t>
            </a:r>
          </a:p>
        </p:txBody>
      </p:sp>
      <p:sp>
        <p:nvSpPr>
          <p:cNvPr id="10" name="Right Arrow 5">
            <a:extLst>
              <a:ext uri="{FF2B5EF4-FFF2-40B4-BE49-F238E27FC236}">
                <a16:creationId xmlns="" xmlns:a16="http://schemas.microsoft.com/office/drawing/2014/main" id="{FCF72626-63B9-3F4A-8118-93CE3C3E7B61}"/>
              </a:ext>
            </a:extLst>
          </p:cNvPr>
          <p:cNvSpPr/>
          <p:nvPr/>
        </p:nvSpPr>
        <p:spPr>
          <a:xfrm>
            <a:off x="2133600" y="3112293"/>
            <a:ext cx="5715000" cy="105141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Phras</a:t>
            </a:r>
            <a:r>
              <a:rPr lang="en-US" sz="2800" dirty="0">
                <a:solidFill>
                  <a:schemeClr val="tx1"/>
                </a:solidFill>
              </a:rPr>
              <a:t>e preposition</a:t>
            </a:r>
          </a:p>
        </p:txBody>
      </p:sp>
      <p:sp>
        <p:nvSpPr>
          <p:cNvPr id="21" name="Right Arrow 5">
            <a:extLst>
              <a:ext uri="{FF2B5EF4-FFF2-40B4-BE49-F238E27FC236}">
                <a16:creationId xmlns="" xmlns:a16="http://schemas.microsoft.com/office/drawing/2014/main" id="{18A5D409-BFA5-2F48-91FB-75D4497B6BBA}"/>
              </a:ext>
            </a:extLst>
          </p:cNvPr>
          <p:cNvSpPr/>
          <p:nvPr/>
        </p:nvSpPr>
        <p:spPr>
          <a:xfrm>
            <a:off x="2133600" y="3787373"/>
            <a:ext cx="5659088" cy="1051413"/>
          </a:xfrm>
          <a:prstGeom prst="rightArrow">
            <a:avLst>
              <a:gd name="adj1" fmla="val 50000"/>
              <a:gd name="adj2" fmla="val 5517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Participle </a:t>
            </a:r>
            <a:r>
              <a:rPr lang="en-US" sz="2800" dirty="0">
                <a:solidFill>
                  <a:schemeClr val="tx1"/>
                </a:solidFill>
              </a:rPr>
              <a:t> preposition</a:t>
            </a:r>
          </a:p>
        </p:txBody>
      </p:sp>
      <p:sp>
        <p:nvSpPr>
          <p:cNvPr id="3" name="Right Arrow 5">
            <a:extLst>
              <a:ext uri="{FF2B5EF4-FFF2-40B4-BE49-F238E27FC236}">
                <a16:creationId xmlns="" xmlns:a16="http://schemas.microsoft.com/office/drawing/2014/main" id="{D24CA4C8-5A6A-9D4F-A9F4-0D1367168D9B}"/>
              </a:ext>
            </a:extLst>
          </p:cNvPr>
          <p:cNvSpPr/>
          <p:nvPr/>
        </p:nvSpPr>
        <p:spPr>
          <a:xfrm>
            <a:off x="2133600" y="4419600"/>
            <a:ext cx="5791201" cy="990600"/>
          </a:xfrm>
          <a:prstGeom prst="rightArrow">
            <a:avLst>
              <a:gd name="adj1" fmla="val 50000"/>
              <a:gd name="adj2" fmla="val 5708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Disguised   </a:t>
            </a:r>
            <a:r>
              <a:rPr lang="en-US" sz="2800" dirty="0">
                <a:solidFill>
                  <a:schemeClr val="tx1"/>
                </a:solidFill>
              </a:rPr>
              <a:t>preposition</a:t>
            </a:r>
          </a:p>
        </p:txBody>
      </p:sp>
      <p:sp>
        <p:nvSpPr>
          <p:cNvPr id="5" name="Right Arrow 5">
            <a:extLst>
              <a:ext uri="{FF2B5EF4-FFF2-40B4-BE49-F238E27FC236}">
                <a16:creationId xmlns="" xmlns:a16="http://schemas.microsoft.com/office/drawing/2014/main" id="{E17BD1B7-0414-164A-947C-EE3D47365E08}"/>
              </a:ext>
            </a:extLst>
          </p:cNvPr>
          <p:cNvSpPr/>
          <p:nvPr/>
        </p:nvSpPr>
        <p:spPr>
          <a:xfrm>
            <a:off x="2133600" y="5105400"/>
            <a:ext cx="5638800" cy="1066800"/>
          </a:xfrm>
          <a:prstGeom prst="rightArrow">
            <a:avLst>
              <a:gd name="adj1" fmla="val 50000"/>
              <a:gd name="adj2" fmla="val 481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Detached </a:t>
            </a:r>
            <a:r>
              <a:rPr lang="en-US" sz="2800" dirty="0">
                <a:solidFill>
                  <a:schemeClr val="tx1"/>
                </a:solidFill>
              </a:rPr>
              <a:t> preposition</a:t>
            </a:r>
          </a:p>
        </p:txBody>
      </p:sp>
    </p:spTree>
    <p:extLst>
      <p:ext uri="{BB962C8B-B14F-4D97-AF65-F5344CB8AC3E}">
        <p14:creationId xmlns="" xmlns:p14="http://schemas.microsoft.com/office/powerpoint/2010/main" val="3301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  <p:bldP spid="8" grpId="0" animBg="1"/>
      <p:bldP spid="10" grpId="0" animBg="1"/>
      <p:bldP spid="21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 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8153400" cy="609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609600" y="304800"/>
            <a:ext cx="7848600" cy="1447800"/>
          </a:xfrm>
          <a:prstGeom prst="snip2Same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Individual Work</a:t>
            </a:r>
            <a:endParaRPr lang="en-US" sz="5400" dirty="0"/>
          </a:p>
        </p:txBody>
      </p:sp>
      <p:sp>
        <p:nvSpPr>
          <p:cNvPr id="3" name="Flowchart: Process 2"/>
          <p:cNvSpPr/>
          <p:nvPr/>
        </p:nvSpPr>
        <p:spPr>
          <a:xfrm>
            <a:off x="609600" y="2286000"/>
            <a:ext cx="7848600" cy="2667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What is Preposition?</a:t>
            </a:r>
            <a:endParaRPr lang="en-US" sz="60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6553200" cy="64711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Examples  of  prepositions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3270" y="983811"/>
            <a:ext cx="1447801" cy="94183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Simple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-46081" y="2483702"/>
            <a:ext cx="1597790" cy="1021497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Double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3270" y="3810001"/>
            <a:ext cx="1528439" cy="12192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Compound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2321" y="5740228"/>
            <a:ext cx="1405479" cy="942109"/>
          </a:xfrm>
          <a:prstGeom prst="rightArrow">
            <a:avLst>
              <a:gd name="adj1" fmla="val 50000"/>
              <a:gd name="adj2" fmla="val 6429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GB" b="1" dirty="0">
                <a:solidFill>
                  <a:schemeClr val="tx1"/>
                </a:solidFill>
              </a:rPr>
              <a:t>Phrase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05200" y="1188026"/>
            <a:ext cx="5029199" cy="716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The </a:t>
            </a:r>
            <a:r>
              <a:rPr lang="en-GB" sz="3200" b="1" dirty="0" smtClean="0">
                <a:solidFill>
                  <a:schemeClr val="tx1"/>
                </a:solidFill>
              </a:rPr>
              <a:t>book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is </a:t>
            </a:r>
            <a:r>
              <a:rPr lang="en-US" sz="3200" b="1" u="sng" dirty="0">
                <a:solidFill>
                  <a:srgbClr val="FFC000"/>
                </a:solidFill>
              </a:rPr>
              <a:t>on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the table.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505200" y="2362200"/>
            <a:ext cx="5029200" cy="811756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teacher came </a:t>
            </a:r>
            <a:r>
              <a:rPr lang="en-US" sz="3200" b="1" u="sng" dirty="0" smtClean="0">
                <a:solidFill>
                  <a:srgbClr val="FF0000"/>
                </a:solidFill>
              </a:rPr>
              <a:t>into</a:t>
            </a:r>
            <a:r>
              <a:rPr lang="en-US" sz="3200" dirty="0" smtClean="0"/>
              <a:t>  </a:t>
            </a:r>
            <a:r>
              <a:rPr lang="en-US" sz="3200" dirty="0"/>
              <a:t>the </a:t>
            </a:r>
            <a:r>
              <a:rPr lang="en-US" sz="3200" dirty="0" smtClean="0"/>
              <a:t>class.</a:t>
            </a:r>
            <a:endParaRPr lang="en-US" sz="3200" dirty="0"/>
          </a:p>
        </p:txBody>
      </p:sp>
      <p:sp>
        <p:nvSpPr>
          <p:cNvPr id="13" name="Flowchart: Process 12"/>
          <p:cNvSpPr/>
          <p:nvPr/>
        </p:nvSpPr>
        <p:spPr>
          <a:xfrm>
            <a:off x="3505200" y="3962400"/>
            <a:ext cx="5181600" cy="92564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</a:t>
            </a:r>
            <a:r>
              <a:rPr lang="en-US" sz="3200" dirty="0" smtClean="0"/>
              <a:t>man</a:t>
            </a:r>
            <a:r>
              <a:rPr lang="en-US" sz="3200" dirty="0" smtClean="0"/>
              <a:t> </a:t>
            </a:r>
            <a:r>
              <a:rPr lang="en-US" sz="3200" dirty="0"/>
              <a:t>sat </a:t>
            </a:r>
            <a:r>
              <a:rPr lang="en-US" sz="3200" b="1" u="sng" dirty="0">
                <a:solidFill>
                  <a:srgbClr val="002060"/>
                </a:solidFill>
              </a:rPr>
              <a:t>beside</a:t>
            </a:r>
            <a:r>
              <a:rPr lang="en-US" sz="3200" dirty="0"/>
              <a:t> his </a:t>
            </a:r>
            <a:r>
              <a:rPr lang="en-GB" sz="3200" dirty="0"/>
              <a:t>friend. </a:t>
            </a:r>
            <a:endParaRPr lang="en-US" sz="3200" dirty="0"/>
          </a:p>
        </p:txBody>
      </p:sp>
      <p:sp>
        <p:nvSpPr>
          <p:cNvPr id="15" name="Flowchart: Process 14"/>
          <p:cNvSpPr/>
          <p:nvPr/>
        </p:nvSpPr>
        <p:spPr>
          <a:xfrm>
            <a:off x="3505200" y="5740228"/>
            <a:ext cx="5257799" cy="896501"/>
          </a:xfrm>
          <a:prstGeom prst="flowChartProcess">
            <a:avLst/>
          </a:prstGeom>
          <a:solidFill>
            <a:srgbClr val="F71B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Please give  me a pen </a:t>
            </a:r>
            <a:r>
              <a:rPr lang="en-GB" sz="3200" dirty="0"/>
              <a:t>   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instead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of</a:t>
            </a:r>
            <a:r>
              <a:rPr lang="en-US" sz="3200" dirty="0"/>
              <a:t>  </a:t>
            </a:r>
            <a:r>
              <a:rPr lang="en-GB" sz="3200" dirty="0"/>
              <a:t>a </a:t>
            </a:r>
            <a:r>
              <a:rPr lang="en-US" sz="3200" dirty="0"/>
              <a:t>pencil.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808">
            <a:off x="1697575" y="5734242"/>
            <a:ext cx="700604" cy="9239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14701" flipH="1" flipV="1">
            <a:off x="2546094" y="5950500"/>
            <a:ext cx="397460" cy="8159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861D98-6371-EC43-9617-EDE0A170A866}"/>
              </a:ext>
            </a:extLst>
          </p:cNvPr>
          <p:cNvSpPr txBox="1"/>
          <p:nvPr/>
        </p:nvSpPr>
        <p:spPr>
          <a:xfrm>
            <a:off x="3671207" y="255542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349B27E-48F8-8447-A478-3B66AF6AB55D}"/>
              </a:ext>
            </a:extLst>
          </p:cNvPr>
          <p:cNvSpPr txBox="1"/>
          <p:nvPr/>
        </p:nvSpPr>
        <p:spPr>
          <a:xfrm>
            <a:off x="3664403" y="254521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26" name="Picture 26">
            <a:extLst>
              <a:ext uri="{FF2B5EF4-FFF2-40B4-BE49-F238E27FC236}">
                <a16:creationId xmlns="" xmlns:a16="http://schemas.microsoft.com/office/drawing/2014/main" id="{AB98489B-0189-BE48-ACC5-43D1B05251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38546"/>
            <a:ext cx="1904999" cy="1071254"/>
          </a:xfrm>
          <a:prstGeom prst="rect">
            <a:avLst/>
          </a:prstGeom>
        </p:spPr>
      </p:pic>
      <p:pic>
        <p:nvPicPr>
          <p:cNvPr id="21" name="Picture 20" descr="boo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0" y="990600"/>
            <a:ext cx="1066800" cy="304800"/>
          </a:xfrm>
          <a:prstGeom prst="rect">
            <a:avLst/>
          </a:prstGeom>
        </p:spPr>
      </p:pic>
      <p:pic>
        <p:nvPicPr>
          <p:cNvPr id="24" name="Picture 23" descr="teach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7801" y="2362200"/>
            <a:ext cx="1904999" cy="1371600"/>
          </a:xfrm>
          <a:prstGeom prst="rect">
            <a:avLst/>
          </a:prstGeom>
        </p:spPr>
      </p:pic>
      <p:pic>
        <p:nvPicPr>
          <p:cNvPr id="25" name="Picture 24" descr="frien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7800" y="3810000"/>
            <a:ext cx="1905000" cy="1762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997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2" grpId="0" animBg="1"/>
      <p:bldP spid="14" grpId="0" animBg="1"/>
      <p:bldP spid="11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16" y="-152400"/>
            <a:ext cx="8945584" cy="68441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28600" y="1066800"/>
            <a:ext cx="1523999" cy="762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participle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04800" y="2971801"/>
            <a:ext cx="1509713" cy="8382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Disguised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1000" y="4929561"/>
            <a:ext cx="1524000" cy="785439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Detached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1143000"/>
            <a:ext cx="4657725" cy="838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Considering </a:t>
            </a:r>
            <a:r>
              <a:rPr lang="en-US" sz="3200" dirty="0" smtClean="0"/>
              <a:t>his age, he was release from jail.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038600" y="3276600"/>
            <a:ext cx="47244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is  </a:t>
            </a:r>
            <a:r>
              <a:rPr lang="en-US" sz="2400" b="1" dirty="0" smtClean="0"/>
              <a:t>4</a:t>
            </a:r>
            <a:r>
              <a:rPr lang="en-US" sz="2400" dirty="0" smtClean="0"/>
              <a:t>  </a:t>
            </a:r>
            <a:r>
              <a:rPr lang="en-US" sz="2400" b="1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, clock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14800" y="4876800"/>
            <a:ext cx="4572000" cy="6096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Why are you laughing </a:t>
            </a:r>
            <a:r>
              <a:rPr lang="en-US" sz="3200" b="1" dirty="0" smtClean="0">
                <a:solidFill>
                  <a:srgbClr val="FFFF00"/>
                </a:solidFill>
              </a:rPr>
              <a:t>for</a:t>
            </a:r>
            <a:r>
              <a:rPr lang="en-US" sz="3200" b="1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3E44EA-9F52-2342-A8A8-6B410F220FCF}"/>
              </a:ext>
            </a:extLst>
          </p:cNvPr>
          <p:cNvSpPr txBox="1"/>
          <p:nvPr/>
        </p:nvSpPr>
        <p:spPr>
          <a:xfrm>
            <a:off x="3609975" y="246017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7BE3F6E-80D2-7C45-9089-6A2CF05D599F}"/>
              </a:ext>
            </a:extLst>
          </p:cNvPr>
          <p:cNvSpPr txBox="1"/>
          <p:nvPr/>
        </p:nvSpPr>
        <p:spPr>
          <a:xfrm>
            <a:off x="3613377" y="246017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E65CCB5-1D0B-054B-8D20-82F2AC32901A}"/>
              </a:ext>
            </a:extLst>
          </p:cNvPr>
          <p:cNvSpPr txBox="1"/>
          <p:nvPr/>
        </p:nvSpPr>
        <p:spPr>
          <a:xfrm>
            <a:off x="3613377" y="246017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7" name="Picture 16" descr="j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85800"/>
            <a:ext cx="2238080" cy="1600200"/>
          </a:xfrm>
          <a:prstGeom prst="rect">
            <a:avLst/>
          </a:prstGeom>
        </p:spPr>
      </p:pic>
      <p:pic>
        <p:nvPicPr>
          <p:cNvPr id="20" name="Picture 19" descr="clo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362200"/>
            <a:ext cx="2209800" cy="2143125"/>
          </a:xfrm>
          <a:prstGeom prst="rect">
            <a:avLst/>
          </a:prstGeom>
        </p:spPr>
      </p:pic>
      <p:pic>
        <p:nvPicPr>
          <p:cNvPr id="21" name="Picture 20" descr="bo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572000"/>
            <a:ext cx="2209800" cy="1638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623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-4763"/>
            <a:ext cx="9144000" cy="6805614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3200" dirty="0">
              <a:latin typeface="Times New Roman"/>
              <a:ea typeface="Times New Roman"/>
            </a:endParaRPr>
          </a:p>
          <a:p>
            <a:pPr lvl="0"/>
            <a:endParaRPr lang="en-US" sz="3200" dirty="0">
              <a:latin typeface="Times New Roman"/>
              <a:ea typeface="Times New Roman"/>
            </a:endParaRPr>
          </a:p>
          <a:p>
            <a:pPr lvl="0"/>
            <a:endParaRPr lang="en-US" sz="3200" dirty="0">
              <a:latin typeface="Times New Roman"/>
              <a:ea typeface="Times New Roman"/>
            </a:endParaRPr>
          </a:p>
          <a:p>
            <a:pPr lvl="0"/>
            <a:r>
              <a:rPr lang="en-US" sz="3200" dirty="0">
                <a:latin typeface="Times New Roman"/>
                <a:ea typeface="Times New Roman"/>
              </a:rPr>
              <a:t>*</a:t>
            </a:r>
            <a:r>
              <a:rPr lang="en-US" sz="4000" dirty="0">
                <a:solidFill>
                  <a:schemeClr val="tx1"/>
                </a:solidFill>
                <a:latin typeface="Times New Roman"/>
                <a:ea typeface="Times New Roman"/>
              </a:rPr>
              <a:t>Fill in the gaps with </a:t>
            </a:r>
            <a:r>
              <a:rPr lang="en-US" sz="4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suitable prepositions..</a:t>
            </a:r>
            <a:endParaRPr lang="en-US" sz="4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4000" dirty="0">
                <a:solidFill>
                  <a:schemeClr val="tx1"/>
                </a:solidFill>
                <a:latin typeface="Times New Roman"/>
                <a:ea typeface="Times New Roman"/>
              </a:rPr>
              <a:t>                 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Times New Roman"/>
                <a:ea typeface="Times New Roman"/>
              </a:rPr>
              <a:t>My Dear Azad, 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I am happy to learn that you have done very well (a) ____ the last exam. 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T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oday I wish (b) ____ add charm and beauty (c) ____ your brilliant success. I had a long-cherished desire to organize a picnic (d) ____ a suitable place rich (e) ____ natural beauty. 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Sagar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is our selected place (f) ____ the picnic. We will start (g) ____ January 12 at 10 am. Our picnic party will be a meaning (h) ____ the company (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i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) our reverend and amiable teacher, 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Mr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Akram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Hossain</a:t>
            </a:r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 Don’t fail to turn (j)____ in time.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Yours ever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Heron</a:t>
            </a:r>
            <a:endParaRPr lang="en-US" sz="2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2000" dirty="0" smtClean="0">
                <a:latin typeface="Times New Roman"/>
                <a:ea typeface="Times New Roman"/>
              </a:rPr>
              <a:t>. </a:t>
            </a:r>
            <a:endParaRPr lang="en-US" sz="2000" u="sng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81200" y="255814"/>
            <a:ext cx="5181600" cy="1114425"/>
          </a:xfrm>
          <a:prstGeom prst="ellipse">
            <a:avLst/>
          </a:prstGeom>
          <a:solidFill>
            <a:srgbClr val="F71B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Pair work</a:t>
            </a:r>
          </a:p>
        </p:txBody>
      </p:sp>
    </p:spTree>
    <p:extLst>
      <p:ext uri="{BB962C8B-B14F-4D97-AF65-F5344CB8AC3E}">
        <p14:creationId xmlns="" xmlns:p14="http://schemas.microsoft.com/office/powerpoint/2010/main" val="21780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1371600" y="381000"/>
            <a:ext cx="6324600" cy="1295400"/>
          </a:xfrm>
          <a:prstGeom prst="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Match the Answers</a:t>
            </a:r>
            <a:endParaRPr lang="en-US" sz="4800" dirty="0"/>
          </a:p>
        </p:txBody>
      </p:sp>
      <p:sp>
        <p:nvSpPr>
          <p:cNvPr id="3" name="Hexagon 2"/>
          <p:cNvSpPr/>
          <p:nvPr/>
        </p:nvSpPr>
        <p:spPr>
          <a:xfrm>
            <a:off x="1219200" y="2743200"/>
            <a:ext cx="6858000" cy="18288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a) in; b) to; c)to; d)at; e)in; f)for; g) on; h)by; </a:t>
            </a:r>
            <a:r>
              <a:rPr lang="en-US" sz="3600" dirty="0" err="1" smtClean="0">
                <a:solidFill>
                  <a:schemeClr val="tx1"/>
                </a:solidFill>
              </a:rPr>
              <a:t>i</a:t>
            </a:r>
            <a:r>
              <a:rPr lang="en-US" sz="3600" dirty="0" smtClean="0">
                <a:solidFill>
                  <a:schemeClr val="tx1"/>
                </a:solidFill>
              </a:rPr>
              <a:t>) of; j) up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38100" y="14287"/>
            <a:ext cx="9144000" cy="6829425"/>
          </a:xfrm>
          <a:prstGeom prst="flowChartProcess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133600" y="28575"/>
            <a:ext cx="5410200" cy="14954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4800" dirty="0">
                <a:solidFill>
                  <a:srgbClr val="FFC000"/>
                </a:solidFill>
              </a:rPr>
              <a:t>Group work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914400" y="1752600"/>
            <a:ext cx="7391400" cy="9906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Find out the preposition from the sentences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769484" y="3126256"/>
            <a:ext cx="7605032" cy="296974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I was there in Autumn. I wanted quiet isolation, to do some troublesome writing. I wanted mountain air to blow out Malaria from too long time in the sub-tropics. I was homesick, too, for the flaming of maples.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0839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87" y="-414338"/>
            <a:ext cx="9158287" cy="72723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574042124"/>
              </p:ext>
            </p:extLst>
          </p:nvPr>
        </p:nvGraphicFramePr>
        <p:xfrm>
          <a:off x="1733550" y="-714376"/>
          <a:ext cx="5029200" cy="1700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nip Single Corner Rectangle 5"/>
          <p:cNvSpPr/>
          <p:nvPr/>
        </p:nvSpPr>
        <p:spPr>
          <a:xfrm>
            <a:off x="838200" y="376237"/>
            <a:ext cx="7543799" cy="1923370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Evaluation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762000" y="2731976"/>
            <a:ext cx="7543800" cy="3287314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Make </a:t>
            </a:r>
            <a:r>
              <a:rPr lang="en-US" sz="3200" dirty="0" smtClean="0">
                <a:solidFill>
                  <a:srgbClr val="FFFF00"/>
                </a:solidFill>
              </a:rPr>
              <a:t>ten  </a:t>
            </a:r>
            <a:r>
              <a:rPr lang="en-US" sz="3200" dirty="0" smtClean="0">
                <a:solidFill>
                  <a:srgbClr val="FFFF00"/>
                </a:solidFill>
              </a:rPr>
              <a:t>sentences with following  preposition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With, out , of, inside, over, up, by, in, on , in front of.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20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76200" y="0"/>
            <a:ext cx="9220200" cy="685800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28600"/>
            <a:ext cx="7177454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Teacher’s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58782" y="1524000"/>
            <a:ext cx="7218418" cy="449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None/>
            </a:pPr>
            <a:r>
              <a:rPr lang="en-US" sz="2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PARVIN AKTER</a:t>
            </a: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Lecturer, English</a:t>
            </a: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Rampur Ideal</a:t>
            </a: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Alim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Madrasah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Sadar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Chandpur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r">
              <a:buNone/>
            </a:pPr>
            <a:endParaRPr lang="en-US" sz="2400" b="1" dirty="0" smtClean="0">
              <a:ln w="11430"/>
              <a:solidFill>
                <a:srgbClr val="66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Mobile : 01718295712</a:t>
            </a:r>
          </a:p>
          <a:p>
            <a:pPr algn="r">
              <a:buNone/>
            </a:pPr>
            <a:r>
              <a:rPr lang="en-US" sz="2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E-mail: parvinakter1335@gmail.com</a:t>
            </a:r>
          </a:p>
        </p:txBody>
      </p:sp>
    </p:spTree>
    <p:extLst>
      <p:ext uri="{BB962C8B-B14F-4D97-AF65-F5344CB8AC3E}">
        <p14:creationId xmlns="" xmlns:p14="http://schemas.microsoft.com/office/powerpoint/2010/main" val="9164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endParaRPr lang="en-US" sz="3600" dirty="0" smtClean="0">
              <a:solidFill>
                <a:schemeClr val="tx1"/>
              </a:solidFill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How </a:t>
            </a:r>
            <a:r>
              <a:rPr lang="en-US" sz="3600" dirty="0" smtClean="0">
                <a:solidFill>
                  <a:schemeClr val="tx1"/>
                </a:solidFill>
              </a:rPr>
              <a:t>many kinds of preposition are there ?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Write their names with at least one examples.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793814"/>
            <a:ext cx="6934199" cy="149218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Home work</a:t>
            </a:r>
          </a:p>
        </p:txBody>
      </p:sp>
    </p:spTree>
    <p:extLst>
      <p:ext uri="{BB962C8B-B14F-4D97-AF65-F5344CB8AC3E}">
        <p14:creationId xmlns="" xmlns:p14="http://schemas.microsoft.com/office/powerpoint/2010/main" val="15956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63055"/>
            <a:ext cx="9144000" cy="6858000"/>
          </a:xfrm>
          <a:prstGeom prst="flowChartProcess">
            <a:avLst/>
          </a:prstGeom>
          <a:gradFill flip="none" rotWithShape="1">
            <a:gsLst>
              <a:gs pos="0">
                <a:srgbClr val="F71BED">
                  <a:tint val="66000"/>
                  <a:satMod val="160000"/>
                </a:srgbClr>
              </a:gs>
              <a:gs pos="50000">
                <a:srgbClr val="F71BED">
                  <a:tint val="44500"/>
                  <a:satMod val="160000"/>
                </a:srgbClr>
              </a:gs>
              <a:gs pos="100000">
                <a:srgbClr val="F71BED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hanks 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43000"/>
            <a:ext cx="8229599" cy="5181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</p:pic>
    </p:spTree>
    <p:extLst>
      <p:ext uri="{BB962C8B-B14F-4D97-AF65-F5344CB8AC3E}">
        <p14:creationId xmlns="" xmlns:p14="http://schemas.microsoft.com/office/powerpoint/2010/main" val="1280116212"/>
      </p:ext>
    </p:extLst>
  </p:cSld>
  <p:clrMapOvr>
    <a:masterClrMapping/>
  </p:clrMapOvr>
  <p:transition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9246973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Class    :   Eight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Sub      </a:t>
            </a:r>
            <a:r>
              <a:rPr lang="en-US" sz="3200" dirty="0" smtClean="0">
                <a:solidFill>
                  <a:prstClr val="black"/>
                </a:solidFill>
              </a:rPr>
              <a:t>:  </a:t>
            </a:r>
            <a:r>
              <a:rPr lang="en-US" sz="3200" dirty="0">
                <a:solidFill>
                  <a:prstClr val="black"/>
                </a:solidFill>
              </a:rPr>
              <a:t>English 2nd </a:t>
            </a:r>
            <a:r>
              <a:rPr lang="en-GB" sz="3200" dirty="0" smtClean="0">
                <a:solidFill>
                  <a:prstClr val="black"/>
                </a:solidFill>
              </a:rPr>
              <a:t>paper</a:t>
            </a: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</a:rPr>
              <a:t>Title     </a:t>
            </a:r>
            <a:r>
              <a:rPr lang="en-GB" sz="3200" dirty="0">
                <a:solidFill>
                  <a:prstClr val="black"/>
                </a:solidFill>
              </a:rPr>
              <a:t>:  Preposition </a:t>
            </a:r>
            <a:endParaRPr lang="en-US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Time   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:   4</a:t>
            </a:r>
            <a:r>
              <a:rPr lang="en-GB" sz="3200" dirty="0">
                <a:solidFill>
                  <a:prstClr val="black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GB" sz="3200" dirty="0">
                <a:solidFill>
                  <a:prstClr val="black"/>
                </a:solidFill>
              </a:rPr>
              <a:t>minutes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998C24E-D681-5B4F-BD86-2218CB6DC3FD}"/>
              </a:ext>
            </a:extLst>
          </p:cNvPr>
          <p:cNvSpPr txBox="1"/>
          <p:nvPr/>
        </p:nvSpPr>
        <p:spPr>
          <a:xfrm>
            <a:off x="1728107" y="721179"/>
            <a:ext cx="4479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/>
              <a:t>Lesson Introduction 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247624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636" y="0"/>
            <a:ext cx="9178636" cy="72251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chemeClr val="tx1"/>
                </a:solidFill>
                <a:latin typeface="Constantia"/>
              </a:rPr>
              <a:t> </a:t>
            </a:r>
            <a:endParaRPr lang="en-US" dirty="0">
              <a:solidFill>
                <a:schemeClr val="tx1"/>
              </a:solidFill>
              <a:latin typeface="Constant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214453"/>
            <a:ext cx="8998883" cy="2770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en-US" sz="3600" dirty="0" smtClean="0">
                <a:solidFill>
                  <a:schemeClr val="tx1"/>
                </a:solidFill>
              </a:rPr>
              <a:t>The </a:t>
            </a:r>
            <a:r>
              <a:rPr lang="en-GB" sz="3600" dirty="0">
                <a:solidFill>
                  <a:schemeClr val="tx1"/>
                </a:solidFill>
              </a:rPr>
              <a:t>r</a:t>
            </a:r>
            <a:r>
              <a:rPr lang="en-US" sz="3600" dirty="0">
                <a:solidFill>
                  <a:schemeClr val="tx1"/>
                </a:solidFill>
              </a:rPr>
              <a:t>at is </a:t>
            </a:r>
            <a:r>
              <a:rPr lang="en-US" sz="3600" u="sng" dirty="0">
                <a:solidFill>
                  <a:srgbClr val="FF0000"/>
                </a:solidFill>
              </a:rPr>
              <a:t>under 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tx1"/>
                </a:solidFill>
              </a:rPr>
              <a:t>the </a:t>
            </a:r>
            <a:r>
              <a:rPr lang="en-US" sz="3600" dirty="0" smtClean="0">
                <a:solidFill>
                  <a:schemeClr val="tx1"/>
                </a:solidFill>
              </a:rPr>
              <a:t>table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A2859F6-D85C-9C4A-BAED-4F397BA163F4}"/>
              </a:ext>
            </a:extLst>
          </p:cNvPr>
          <p:cNvSpPr txBox="1"/>
          <p:nvPr/>
        </p:nvSpPr>
        <p:spPr>
          <a:xfrm>
            <a:off x="6929531" y="3776039"/>
            <a:ext cx="1647072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5" name="Picture 12">
            <a:extLst>
              <a:ext uri="{FF2B5EF4-FFF2-40B4-BE49-F238E27FC236}">
                <a16:creationId xmlns="" xmlns:a16="http://schemas.microsoft.com/office/drawing/2014/main" id="{1345A1E1-8367-9C4F-9492-1EFD17BE3E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1417" flipH="1" flipV="1">
            <a:off x="9424281" y="4992540"/>
            <a:ext cx="45719" cy="5091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83A0955-6C7D-AC4C-8B63-C11F3C079C21}"/>
              </a:ext>
            </a:extLst>
          </p:cNvPr>
          <p:cNvSpPr txBox="1"/>
          <p:nvPr/>
        </p:nvSpPr>
        <p:spPr>
          <a:xfrm>
            <a:off x="1828800" y="533400"/>
            <a:ext cx="5638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Look at the </a:t>
            </a:r>
            <a:r>
              <a:rPr lang="en-GB" sz="2800" b="1" dirty="0" smtClean="0"/>
              <a:t>pictures </a:t>
            </a:r>
            <a:endParaRPr lang="en-US" sz="2800" b="1" dirty="0"/>
          </a:p>
        </p:txBody>
      </p:sp>
      <p:pic>
        <p:nvPicPr>
          <p:cNvPr id="14" name="Picture 13" descr="tab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219200"/>
            <a:ext cx="3048000" cy="2133600"/>
          </a:xfrm>
          <a:prstGeom prst="rect">
            <a:avLst/>
          </a:prstGeom>
        </p:spPr>
      </p:pic>
      <p:pic>
        <p:nvPicPr>
          <p:cNvPr id="16" name="Picture 15" descr="Mouse_white_backgrou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1219200"/>
            <a:ext cx="1524000" cy="457200"/>
          </a:xfrm>
          <a:prstGeom prst="rect">
            <a:avLst/>
          </a:prstGeom>
        </p:spPr>
      </p:pic>
      <p:pic>
        <p:nvPicPr>
          <p:cNvPr id="21" name="Picture 20" descr="tab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581400"/>
            <a:ext cx="3048000" cy="2971800"/>
          </a:xfrm>
          <a:prstGeom prst="rect">
            <a:avLst/>
          </a:prstGeom>
        </p:spPr>
      </p:pic>
      <p:pic>
        <p:nvPicPr>
          <p:cNvPr id="22" name="Picture 21" descr="Mouse_white_backgrou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4572000"/>
            <a:ext cx="1295400" cy="103632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581400" y="19050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GB" sz="3600" dirty="0" smtClean="0"/>
              <a:t>r</a:t>
            </a:r>
            <a:r>
              <a:rPr lang="en-US" sz="3600" dirty="0" smtClean="0"/>
              <a:t>at is   </a:t>
            </a:r>
            <a:r>
              <a:rPr lang="en-US" sz="3600" b="1" u="sng" dirty="0" smtClean="0">
                <a:solidFill>
                  <a:srgbClr val="FF0000"/>
                </a:solidFill>
              </a:rPr>
              <a:t>on </a:t>
            </a:r>
            <a:r>
              <a:rPr lang="en-US" sz="3600" b="1" dirty="0" smtClean="0"/>
              <a:t>the </a:t>
            </a:r>
            <a:r>
              <a:rPr lang="en-US" sz="3600" dirty="0" smtClean="0"/>
              <a:t> table.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74680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304800" y="76200"/>
            <a:ext cx="9448800" cy="6781800"/>
          </a:xfrm>
          <a:prstGeom prst="flowChart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4572000"/>
            <a:ext cx="3290455" cy="21861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30732" y="1066800"/>
            <a:ext cx="5408468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There  is a </a:t>
            </a:r>
            <a:r>
              <a:rPr lang="en-US" sz="3600" dirty="0" smtClean="0">
                <a:solidFill>
                  <a:schemeClr val="tx1"/>
                </a:solidFill>
              </a:rPr>
              <a:t>TV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in</a:t>
            </a:r>
            <a:r>
              <a:rPr lang="en-US" sz="3600" dirty="0" smtClean="0">
                <a:solidFill>
                  <a:schemeClr val="tx1"/>
                </a:solidFill>
              </a:rPr>
              <a:t> the picture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0732" y="3117272"/>
            <a:ext cx="533226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The </a:t>
            </a:r>
            <a:r>
              <a:rPr lang="en-GB" sz="3200" dirty="0" smtClean="0">
                <a:solidFill>
                  <a:schemeClr val="tx1"/>
                </a:solidFill>
              </a:rPr>
              <a:t>plant is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u="sng" dirty="0">
                <a:solidFill>
                  <a:srgbClr val="FF0000"/>
                </a:solidFill>
              </a:rPr>
              <a:t>on</a:t>
            </a:r>
            <a:r>
              <a:rPr lang="en-GB" sz="3200" dirty="0">
                <a:solidFill>
                  <a:srgbClr val="FF0000"/>
                </a:solidFill>
              </a:rPr>
              <a:t>  </a:t>
            </a:r>
            <a:r>
              <a:rPr lang="en-GB" sz="3200" dirty="0">
                <a:solidFill>
                  <a:schemeClr val="tx1"/>
                </a:solidFill>
              </a:rPr>
              <a:t>the table.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491344" y="5336250"/>
            <a:ext cx="5098473" cy="98540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The football is</a:t>
            </a:r>
            <a:r>
              <a:rPr lang="en-US" sz="3600" dirty="0"/>
              <a:t>  </a:t>
            </a:r>
            <a:r>
              <a:rPr lang="en-GB" sz="3600" b="1" u="sng" dirty="0">
                <a:solidFill>
                  <a:srgbClr val="FF0000"/>
                </a:solidFill>
              </a:rPr>
              <a:t>under </a:t>
            </a:r>
            <a:r>
              <a:rPr lang="en-GB" sz="3600" b="1" dirty="0">
                <a:solidFill>
                  <a:schemeClr val="tx1"/>
                </a:solidFill>
              </a:rPr>
              <a:t>the</a:t>
            </a:r>
            <a:r>
              <a:rPr lang="en-GB" sz="3600" b="1" u="sng" dirty="0">
                <a:solidFill>
                  <a:schemeClr val="tx1"/>
                </a:solidFill>
              </a:rPr>
              <a:t> table. </a:t>
            </a:r>
            <a:endParaRPr lang="en-US" sz="36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EB19D97-86C3-4148-A499-AC3E2EE35E5B}"/>
              </a:ext>
            </a:extLst>
          </p:cNvPr>
          <p:cNvSpPr txBox="1"/>
          <p:nvPr/>
        </p:nvSpPr>
        <p:spPr>
          <a:xfrm>
            <a:off x="3671207" y="250779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7DFDD11-9A64-8E48-ADB8-1F33A3D435E5}"/>
              </a:ext>
            </a:extLst>
          </p:cNvPr>
          <p:cNvSpPr txBox="1"/>
          <p:nvPr/>
        </p:nvSpPr>
        <p:spPr>
          <a:xfrm>
            <a:off x="3671207" y="250779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20" name="Picture 20">
            <a:extLst>
              <a:ext uri="{FF2B5EF4-FFF2-40B4-BE49-F238E27FC236}">
                <a16:creationId xmlns="" xmlns:a16="http://schemas.microsoft.com/office/drawing/2014/main" id="{9EE7D7E3-5A41-6643-99F7-7864D2127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828953"/>
            <a:ext cx="1249074" cy="77610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6FE3640-AD85-C043-AA27-82FDF27701D5}"/>
              </a:ext>
            </a:extLst>
          </p:cNvPr>
          <p:cNvSpPr txBox="1"/>
          <p:nvPr/>
        </p:nvSpPr>
        <p:spPr>
          <a:xfrm>
            <a:off x="2522795" y="38100"/>
            <a:ext cx="3793609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/>
              <a:t>Look at the pictures</a:t>
            </a:r>
            <a:endParaRPr lang="en-US" sz="280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560D98A-DE5A-2747-9913-1BC3B8810455}"/>
              </a:ext>
            </a:extLst>
          </p:cNvPr>
          <p:cNvSpPr txBox="1"/>
          <p:nvPr/>
        </p:nvSpPr>
        <p:spPr>
          <a:xfrm>
            <a:off x="3664403" y="254861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2223195-783C-674C-8D55-963B38335BF6}"/>
              </a:ext>
            </a:extLst>
          </p:cNvPr>
          <p:cNvSpPr txBox="1"/>
          <p:nvPr/>
        </p:nvSpPr>
        <p:spPr>
          <a:xfrm>
            <a:off x="3657600" y="249418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7" name="Picture 16" descr="t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14400"/>
            <a:ext cx="3276600" cy="1733550"/>
          </a:xfrm>
          <a:prstGeom prst="rect">
            <a:avLst/>
          </a:prstGeom>
        </p:spPr>
      </p:pic>
      <p:pic>
        <p:nvPicPr>
          <p:cNvPr id="19" name="Picture 18" descr="wooden-tea-table-500x5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667000"/>
            <a:ext cx="3276600" cy="1857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428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D77CB0C-DC4B-F34A-AE2D-0A85728885D3}"/>
              </a:ext>
            </a:extLst>
          </p:cNvPr>
          <p:cNvSpPr txBox="1"/>
          <p:nvPr/>
        </p:nvSpPr>
        <p:spPr>
          <a:xfrm>
            <a:off x="842282" y="838200"/>
            <a:ext cx="7615918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6600" b="1" dirty="0"/>
              <a:t>Can you </a:t>
            </a:r>
            <a:r>
              <a:rPr lang="en-GB" sz="6600" b="1" dirty="0" smtClean="0"/>
              <a:t>guess what is our today’s lesson....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965642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85564" cy="68302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1159328"/>
            <a:ext cx="7543799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sz="4000" b="1" dirty="0" smtClean="0">
                <a:solidFill>
                  <a:srgbClr val="002060"/>
                </a:solidFill>
              </a:rPr>
              <a:t>Today’s   </a:t>
            </a:r>
            <a:r>
              <a:rPr lang="en-US" sz="4000" b="1" dirty="0">
                <a:solidFill>
                  <a:srgbClr val="002060"/>
                </a:solidFill>
              </a:rPr>
              <a:t>Lesson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819400"/>
            <a:ext cx="7696200" cy="26803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Preposition (Part-1)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3415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62000" y="838200"/>
            <a:ext cx="7467600" cy="95554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LEARNING 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286000"/>
            <a:ext cx="7696200" cy="40386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sz="2800" dirty="0" smtClean="0">
                <a:solidFill>
                  <a:schemeClr val="tx1"/>
                </a:solidFill>
              </a:rPr>
              <a:t>After the lesson the </a:t>
            </a:r>
            <a:r>
              <a:rPr lang="en-US" sz="2800" dirty="0">
                <a:solidFill>
                  <a:schemeClr val="tx1"/>
                </a:solidFill>
              </a:rPr>
              <a:t>learners  will be able </a:t>
            </a:r>
            <a:r>
              <a:rPr lang="en-US" sz="2800" dirty="0" smtClean="0">
                <a:solidFill>
                  <a:schemeClr val="tx1"/>
                </a:solidFill>
              </a:rPr>
              <a:t>to..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definition of preposition.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kinds of preposition.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use </a:t>
            </a:r>
            <a:r>
              <a:rPr lang="en-US" sz="2800" dirty="0">
                <a:solidFill>
                  <a:schemeClr val="tx1"/>
                </a:solidFill>
              </a:rPr>
              <a:t>of preposition.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Fill in the gaps with preposition</a:t>
            </a:r>
            <a:r>
              <a:rPr lang="en-US" sz="28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4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172116"/>
            <a:ext cx="9171710" cy="668588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1295400"/>
            <a:ext cx="5105400" cy="914400"/>
          </a:xfrm>
          <a:prstGeom prst="rect">
            <a:avLst/>
          </a:prstGeom>
          <a:solidFill>
            <a:srgbClr val="F71B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The </a:t>
            </a:r>
            <a:r>
              <a:rPr lang="en-US" sz="2800" dirty="0" smtClean="0">
                <a:solidFill>
                  <a:srgbClr val="002060"/>
                </a:solidFill>
              </a:rPr>
              <a:t>bridge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is </a:t>
            </a:r>
            <a:r>
              <a:rPr lang="en-US" sz="2800" b="1" u="sng" dirty="0" smtClean="0">
                <a:solidFill>
                  <a:srgbClr val="002060"/>
                </a:solidFill>
              </a:rPr>
              <a:t>over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>
                <a:solidFill>
                  <a:srgbClr val="002060"/>
                </a:solidFill>
              </a:rPr>
              <a:t>the </a:t>
            </a:r>
            <a:r>
              <a:rPr lang="en-US" sz="2800" dirty="0" smtClean="0">
                <a:solidFill>
                  <a:srgbClr val="002060"/>
                </a:solidFill>
              </a:rPr>
              <a:t>river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038600"/>
            <a:ext cx="4843462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 </a:t>
            </a:r>
            <a:r>
              <a:rPr lang="en-GB" sz="2800" dirty="0" smtClean="0">
                <a:solidFill>
                  <a:schemeClr val="tx1"/>
                </a:solidFill>
              </a:rPr>
              <a:t>sky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is </a:t>
            </a:r>
            <a:r>
              <a:rPr lang="en-US" sz="2800" b="1" u="sng" dirty="0" smtClean="0">
                <a:solidFill>
                  <a:srgbClr val="FF0000"/>
                </a:solidFill>
              </a:rPr>
              <a:t>above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our head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A127EA3-350C-8847-A75B-4D8B086436DC}"/>
              </a:ext>
            </a:extLst>
          </p:cNvPr>
          <p:cNvSpPr txBox="1"/>
          <p:nvPr/>
        </p:nvSpPr>
        <p:spPr>
          <a:xfrm>
            <a:off x="3603171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DC6D2F8-F353-CF4F-A97B-CD05F0E035BF}"/>
              </a:ext>
            </a:extLst>
          </p:cNvPr>
          <p:cNvSpPr txBox="1"/>
          <p:nvPr/>
        </p:nvSpPr>
        <p:spPr>
          <a:xfrm>
            <a:off x="3603171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2724150" cy="2514600"/>
          </a:xfrm>
          <a:prstGeom prst="rect">
            <a:avLst/>
          </a:prstGeom>
        </p:spPr>
      </p:pic>
      <p:pic>
        <p:nvPicPr>
          <p:cNvPr id="14" name="Picture 13" descr="s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24200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877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704</TotalTime>
  <Words>531</Words>
  <Application>Microsoft Office PowerPoint</Application>
  <PresentationFormat>On-screen Show (4:3)</PresentationFormat>
  <Paragraphs>89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Parvin Akter</cp:lastModifiedBy>
  <cp:revision>186</cp:revision>
  <dcterms:created xsi:type="dcterms:W3CDTF">2014-08-05T18:51:18Z</dcterms:created>
  <dcterms:modified xsi:type="dcterms:W3CDTF">2020-04-22T15:23:48Z</dcterms:modified>
</cp:coreProperties>
</file>