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D7FAD-3CC4-40C7-AE74-E71B3172DB3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12B2F-4254-4E91-91BC-8A4952FD6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10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03A77-F3BA-4AAA-B1F4-B22DB15169D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8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A6AE-EE38-416C-A6A9-476EA1FE3D2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CDD6-6DFE-4660-B556-8F2D3B40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8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A6AE-EE38-416C-A6A9-476EA1FE3D2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CDD6-6DFE-4660-B556-8F2D3B40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4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A6AE-EE38-416C-A6A9-476EA1FE3D2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CDD6-6DFE-4660-B556-8F2D3B40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A6AE-EE38-416C-A6A9-476EA1FE3D2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CDD6-6DFE-4660-B556-8F2D3B40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45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A6AE-EE38-416C-A6A9-476EA1FE3D2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CDD6-6DFE-4660-B556-8F2D3B40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9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A6AE-EE38-416C-A6A9-476EA1FE3D2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CDD6-6DFE-4660-B556-8F2D3B40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5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A6AE-EE38-416C-A6A9-476EA1FE3D2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CDD6-6DFE-4660-B556-8F2D3B40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A6AE-EE38-416C-A6A9-476EA1FE3D2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CDD6-6DFE-4660-B556-8F2D3B40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1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A6AE-EE38-416C-A6A9-476EA1FE3D2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CDD6-6DFE-4660-B556-8F2D3B40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3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A6AE-EE38-416C-A6A9-476EA1FE3D2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CDD6-6DFE-4660-B556-8F2D3B40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7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A6AE-EE38-416C-A6A9-476EA1FE3D2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CDD6-6DFE-4660-B556-8F2D3B40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4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3A6AE-EE38-416C-A6A9-476EA1FE3D2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2CDD6-6DFE-4660-B556-8F2D3B401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76400" y="152400"/>
            <a:ext cx="8839200" cy="6553200"/>
            <a:chOff x="0" y="0"/>
            <a:chExt cx="9144000" cy="6858000"/>
          </a:xfrm>
        </p:grpSpPr>
        <p:pic>
          <p:nvPicPr>
            <p:cNvPr id="36" name="Picture 2" descr="C:\Documents and Settings\All Users\Documents\My Pictures\Sample Pictures\flower030.gif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2" name="TextBox 1"/>
            <p:cNvSpPr txBox="1"/>
            <p:nvPr/>
          </p:nvSpPr>
          <p:spPr>
            <a:xfrm>
              <a:off x="3048000" y="1143000"/>
              <a:ext cx="3048000" cy="1932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9600" b="1" dirty="0">
                  <a:latin typeface="NikoshLightBAN" panose="02000000000000000000" pitchFamily="2" charset="0"/>
                  <a:cs typeface="NikoshLightBAN" panose="02000000000000000000" pitchFamily="2" charset="0"/>
                </a:rPr>
                <a:t>শুভেচ্ছা</a:t>
              </a:r>
              <a:endParaRPr lang="en-US" sz="9600" b="1" dirty="0">
                <a:latin typeface="NikoshLightBAN" panose="02000000000000000000" pitchFamily="2" charset="0"/>
                <a:cs typeface="NikoshLightBAN" panose="02000000000000000000" pitchFamily="2" charset="0"/>
              </a:endParaRPr>
            </a:p>
            <a:p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6533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0733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অনুধাবন</a:t>
            </a:r>
            <a:r>
              <a:rPr lang="bn-BD" sz="44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মূলক</a:t>
            </a:r>
            <a:r>
              <a:rPr lang="en-US" sz="44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en-US" sz="4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758081"/>
            <a:ext cx="86868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আয়াতাংশের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তাহকীক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ক)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   ان الله على كل شيء قدير 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খ)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ختم الله على قلوتهم  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গ)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فزادهم الله مرضا  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ঘ)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ذالك الكتاب لا ريب فيه 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ঙ)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يضل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যেমন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r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اللفظ :  يضل                                                      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  الصيغة : واحد مذكر غاءب                                         </a:t>
            </a:r>
          </a:p>
          <a:p>
            <a:pPr algn="r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البحث : اثبات فعل مضارع معروف                               </a:t>
            </a:r>
          </a:p>
          <a:p>
            <a:pPr algn="r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الباب : افعال                                                         </a:t>
            </a:r>
          </a:p>
          <a:p>
            <a:pPr algn="r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المصدر: الاضلال                                                     </a:t>
            </a:r>
          </a:p>
          <a:p>
            <a:pPr algn="r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المادة : ض- ل- ل                                                    </a:t>
            </a:r>
          </a:p>
          <a:p>
            <a:pPr algn="r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الجنس : مضاعف ثلاثى                                               </a:t>
            </a:r>
          </a:p>
          <a:p>
            <a:pPr algn="r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  المعنى :                                                               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77200" y="6384679"/>
            <a:ext cx="1638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সে</a:t>
            </a:r>
            <a:r>
              <a:rPr lang="en-US" sz="2000" dirty="0"/>
              <a:t> </a:t>
            </a:r>
            <a:r>
              <a:rPr lang="en-US" sz="2000" dirty="0" err="1"/>
              <a:t>পথভ্রষ্ট</a:t>
            </a:r>
            <a:r>
              <a:rPr lang="en-US" sz="2000" dirty="0"/>
              <a:t> </a:t>
            </a:r>
            <a:r>
              <a:rPr lang="en-US" sz="2000" dirty="0" err="1"/>
              <a:t>করে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990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0" y="152401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 </a:t>
            </a:r>
            <a:r>
              <a:rPr lang="en-US" sz="4800" dirty="0" err="1"/>
              <a:t>প্রয়োগ</a:t>
            </a:r>
            <a:r>
              <a:rPr lang="en-US" sz="4800" dirty="0"/>
              <a:t> </a:t>
            </a:r>
            <a:r>
              <a:rPr lang="en-US" sz="4800" dirty="0" err="1"/>
              <a:t>মুলক</a:t>
            </a:r>
            <a:endParaRPr lang="en-US" sz="4800" dirty="0"/>
          </a:p>
        </p:txBody>
      </p:sp>
      <p:sp>
        <p:nvSpPr>
          <p:cNvPr id="2" name="Rectangle 1"/>
          <p:cNvSpPr/>
          <p:nvPr/>
        </p:nvSpPr>
        <p:spPr>
          <a:xfrm>
            <a:off x="1676401" y="1568172"/>
            <a:ext cx="89154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ক)</a:t>
            </a:r>
            <a:r>
              <a:rPr lang="ar-AE" sz="2800" dirty="0">
                <a:latin typeface="NikoshBAN" panose="02000000000000000000" pitchFamily="2" charset="0"/>
                <a:cs typeface="Arial" panose="020B0604020202020204" pitchFamily="34" charset="0"/>
              </a:rPr>
              <a:t> امنوا بما انزلت مصدقا لما معكم</a:t>
            </a:r>
            <a:r>
              <a:rPr lang="ar-SA" sz="2800" dirty="0">
                <a:latin typeface="NikoshBAN" panose="02000000000000000000" pitchFamily="2" charset="0"/>
                <a:cs typeface="Arial" panose="020B0604020202020204" pitchFamily="34" charset="0"/>
              </a:rPr>
              <a:t>  </a:t>
            </a:r>
            <a:r>
              <a:rPr lang="ar-AE" sz="2800" dirty="0">
                <a:latin typeface="NikoshBAN" panose="02000000000000000000" pitchFamily="2" charset="0"/>
                <a:cs typeface="Arial" panose="020B0604020202020204" pitchFamily="34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আয়া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তাংশে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2800" dirty="0">
                <a:latin typeface="NikoshBAN" panose="02000000000000000000" pitchFamily="2" charset="0"/>
                <a:cs typeface="NikoshLightBAN" panose="02000000000000000000" pitchFamily="2" charset="0"/>
              </a:rPr>
              <a:t>   معكم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কিতাবের </a:t>
            </a:r>
            <a:endParaRPr lang="ar-SA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r-SA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ar-SA" sz="28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r>
              <a:rPr lang="ar-SA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ঈঙ্গিত করা হয়েছে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নবীর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খ)</a:t>
            </a:r>
            <a:r>
              <a:rPr lang="ar-SA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يضل به كثيرا ويهدى به كثيرا </a:t>
            </a:r>
            <a:r>
              <a:rPr lang="ar-SA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গ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  ختم الله على قلوبهم</a:t>
            </a:r>
            <a:r>
              <a:rPr lang="ar-SA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ঘ)  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دخله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যেমন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,--</a:t>
            </a:r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تركيب</a:t>
            </a:r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نحوى:</a:t>
            </a:r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</a:t>
            </a:r>
          </a:p>
          <a:p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</a:t>
            </a:r>
          </a:p>
          <a:p>
            <a:r>
              <a:rPr lang="ar-SA" sz="28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دخله</a:t>
            </a:r>
            <a:r>
              <a:rPr lang="ar-SA" sz="2800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ar-SA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:     </a:t>
            </a:r>
            <a:r>
              <a:rPr lang="ar-SA" sz="2800" b="1" u="sng" strike="sngStrik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دخل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    – فعل   ضمير </a:t>
            </a:r>
            <a:r>
              <a:rPr lang="ar-SA" sz="2800" b="1" u="sng" strike="sngStrike" dirty="0">
                <a:latin typeface="Arial" panose="020B0604020202020204" pitchFamily="34" charset="0"/>
                <a:cs typeface="Arial" panose="020B0604020202020204" pitchFamily="34" charset="0"/>
              </a:rPr>
              <a:t>هو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- فاعل ، </a:t>
            </a:r>
            <a:r>
              <a:rPr lang="ar-SA" sz="2800" b="1" u="sng" strike="sngStrike" dirty="0">
                <a:latin typeface="Arial" panose="020B0604020202020204" pitchFamily="34" charset="0"/>
                <a:cs typeface="Arial" panose="020B0604020202020204" pitchFamily="34" charset="0"/>
              </a:rPr>
              <a:t>ه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 – ضمير منصوب    متصل، مفعول به ،   فعل و فاعل و مفعول به ملكر جمله فعليه هوا،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r-SA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1" y="983398"/>
            <a:ext cx="8471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আয়াতাংশের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তারকীব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বর্ননামুলক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,--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21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4338" y="990600"/>
            <a:ext cx="9067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 ধরনের বহুনির্বাচনী প্রশ্নে একটি উদ্দীপক থেকে কয়েকটি প্রশ্ন থাকে।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 গুলো সধারনত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প্রয়োগ ও উচ্চতর দক্ষতামুলক হয়ে থাকে। যেমনঃ-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অনুচ্ছেদটি পড় এবং ৩ ও ৪ নম্বর প্রশ্নের উত্তর দাও-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নাছিরু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দ্দীন সাহেব হ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জ্জে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গিয়ে অসুস্থতার কারনে আরাফাতের ময়দানে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অবস্থান 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পারেননি। তবে হ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জ্জে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 বাকী কাজগুলো সঠিকভাবে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সম্পাদন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;- </a:t>
            </a:r>
            <a:endParaRPr lang="en-US" sz="1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নাছিরু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দ্দীন সাহেবের হ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জ্জ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শরীয়তের দৃ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ষ্টি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তে কেমন হয়েছে ?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এমতাবস্থায়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নাছিরু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দ্দীন সাহেবের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করনীয়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দৃষ্টি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নিবদ্ধ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ar-AE" sz="3200" dirty="0">
              <a:latin typeface="NikoshBAN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1400" y="762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u="sng" dirty="0">
                <a:latin typeface="Arial" panose="020B0604020202020204" pitchFamily="34" charset="0"/>
                <a:cs typeface="NikoshLightBAN" panose="02000000000000000000" pitchFamily="2" charset="0"/>
              </a:rPr>
              <a:t>উচ্চতর দক্ষতামূলক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2513" y="191068"/>
            <a:ext cx="1086361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4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(ঘ)  </a:t>
            </a:r>
            <a:r>
              <a:rPr lang="en-US" sz="40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উচ্চতর</a:t>
            </a:r>
            <a:r>
              <a:rPr lang="en-US" sz="4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দক্ষতামূলকঃ</a:t>
            </a:r>
            <a:endParaRPr lang="en-US" sz="32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সু-স্বাস্থ্যবান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বয়স্ক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বায়তুল্লাহ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যাতায়াতের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পাথেয়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একবার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হজ্জ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উল্লেখিত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নাছিরুদ্দিন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সাহেব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প্রকারের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হজ্জব্রত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পালনকারী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থাকেন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,-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সম্পুর্ণরূপে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বাতিল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হজ্জের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রোকন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৩টিতার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আরাফাতের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ময়দানে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৯ ই</a:t>
            </a:r>
          </a:p>
          <a:p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জিলহজ্জ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নিদৃষ্ট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রোকন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,- এ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ব্যপারে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রসুল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দঃ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, --</a:t>
            </a:r>
          </a:p>
          <a:p>
            <a:r>
              <a:rPr lang="ar-SA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u="sng" dirty="0" smtClean="0">
                <a:latin typeface="NikoshBAN" panose="02000000000000000000" pitchFamily="2" charset="0"/>
                <a:cs typeface="Arial" panose="020B0604020202020204" pitchFamily="34" charset="0"/>
              </a:rPr>
              <a:t>الحج العرف</a:t>
            </a:r>
            <a:r>
              <a:rPr lang="ar-SA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ة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 “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হজ্জ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আরাফায়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অবস্থানকে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বুঝাগেল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আরাফাকে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মিছ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;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হজ্জটাই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ছুটে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নাছিরুদ্দিন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সাহেব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বরকত</a:t>
            </a:r>
            <a:endParaRPr lang="en-US" sz="32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সাওয়াবের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আশায়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হজ্জের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পারেন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পরবর্তী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কাজা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হজ্জ</a:t>
            </a:r>
            <a:endParaRPr lang="en-US" sz="32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আদায়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করবেন,এবং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ত্রুটির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আল্লার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ক্ষমা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চাইতে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থাকবেন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25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801" y="152401"/>
            <a:ext cx="53153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u="sng" dirty="0">
                <a:latin typeface="NikoshLightBAN" panose="02000000000000000000" pitchFamily="2" charset="0"/>
                <a:cs typeface="NikoshLightBAN" panose="02000000000000000000" pitchFamily="2" charset="0"/>
              </a:rPr>
              <a:t>খ</a:t>
            </a:r>
            <a:r>
              <a:rPr lang="en-US" sz="4400" b="1" u="sng" dirty="0">
                <a:latin typeface="NikoshLightBAN" panose="02000000000000000000" pitchFamily="2" charset="0"/>
                <a:cs typeface="NikoshLightBAN" panose="02000000000000000000" pitchFamily="2" charset="0"/>
              </a:rPr>
              <a:t>-</a:t>
            </a:r>
            <a:r>
              <a:rPr lang="bn-BD" sz="4400" b="1" u="sng" dirty="0">
                <a:latin typeface="NikoshLightBAN" panose="02000000000000000000" pitchFamily="2" charset="0"/>
                <a:cs typeface="NikoshLightBAN" panose="02000000000000000000" pitchFamily="2" charset="0"/>
              </a:rPr>
              <a:t> বহুপদী সমাপ্তিসূচক প্রশ্ন </a:t>
            </a:r>
            <a:r>
              <a:rPr lang="en-US" sz="4400" b="1" u="sng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40058" y="1076383"/>
            <a:ext cx="899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  </a:t>
            </a:r>
            <a:r>
              <a:rPr lang="bn-BD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এ ধরনের প্রশ্ন স্মৃতিনির্ভর নয় এবং এর সূচনাতে ৩টি তথ্য দেয়া হয়</a:t>
            </a:r>
            <a:r>
              <a:rPr lang="en-US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  <a:r>
              <a:rPr lang="bn-BD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  এ ৩টি তথ্য সম্পর্কিত ৪টি উত্তর থেকে শিক্ষার্থীকে ১টি বাছাই করতে হয় । এ ধরনের প্রশ্নের মাধ্যমে শিক্ষার্থীর অনুধাবন,</a:t>
            </a:r>
            <a:r>
              <a:rPr lang="en-US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প্রয়োগ ও উচ্চতর দক্ষতা যাচাই করা হয় । উদাহরণ- </a:t>
            </a:r>
            <a:endParaRPr lang="en-US" sz="32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0058" y="3138485"/>
            <a:ext cx="88755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। মুত্তাকীন তারাই.... </a:t>
            </a:r>
          </a:p>
          <a:p>
            <a:r>
              <a:rPr lang="bn-BD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	(!) যারা অদৃশ্য</a:t>
            </a:r>
            <a:r>
              <a:rPr lang="en-US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ে</a:t>
            </a:r>
            <a:r>
              <a:rPr lang="bn-BD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 বিশ্বাস করে</a:t>
            </a:r>
            <a:r>
              <a:rPr lang="en-US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  <a:r>
              <a:rPr lang="bn-BD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</a:p>
          <a:p>
            <a:r>
              <a:rPr lang="bn-BD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	(!!) যারা সালাত ও যাকাত সম্পাদন করে </a:t>
            </a:r>
            <a:r>
              <a:rPr lang="en-US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  <a:endParaRPr lang="bn-BD" sz="32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r>
              <a:rPr lang="bn-BD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	(!!!) যারা কুরআনসহ পুর্ববর্তী সকল কিতাবে বিশ্বাসী</a:t>
            </a:r>
            <a:r>
              <a:rPr lang="en-US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  <a:r>
              <a:rPr lang="bn-BD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</a:p>
          <a:p>
            <a:r>
              <a:rPr lang="bn-BD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কোনটি সটিক ?</a:t>
            </a:r>
          </a:p>
          <a:p>
            <a:r>
              <a:rPr lang="bn-BD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	(ক) ! 		(খ) ! ও !! </a:t>
            </a:r>
          </a:p>
          <a:p>
            <a:r>
              <a:rPr lang="bn-BD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	(গ) !! ও !!! 	(ঘ) ! , !! ও !!!          </a:t>
            </a:r>
            <a:r>
              <a:rPr lang="en-US" sz="32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উত্তরঃ</a:t>
            </a:r>
            <a:r>
              <a:rPr lang="en-US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   (ঘ}</a:t>
            </a:r>
            <a:endParaRPr lang="bn-BD" sz="32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75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-36731"/>
            <a:ext cx="4007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b="1" u="sng" dirty="0">
                <a:latin typeface="NikoshLightBAN" panose="02000000000000000000" pitchFamily="2" charset="0"/>
                <a:cs typeface="NikoshLightBAN" panose="02000000000000000000" pitchFamily="2" charset="0"/>
              </a:rPr>
              <a:t>গ</a:t>
            </a:r>
            <a:r>
              <a:rPr lang="en-US" sz="3600" b="1" u="sng" dirty="0">
                <a:latin typeface="NikoshLightBAN" panose="02000000000000000000" pitchFamily="2" charset="0"/>
                <a:cs typeface="NikoshLightBAN" panose="02000000000000000000" pitchFamily="2" charset="0"/>
              </a:rPr>
              <a:t>-</a:t>
            </a:r>
            <a:r>
              <a:rPr lang="bn-BD" sz="3600" b="1" u="sng" dirty="0">
                <a:latin typeface="NikoshLightBAN" panose="02000000000000000000" pitchFamily="2" charset="0"/>
                <a:cs typeface="NikoshLightBAN" panose="02000000000000000000" pitchFamily="2" charset="0"/>
              </a:rPr>
              <a:t> অভিন্ন তথ্য</a:t>
            </a:r>
            <a:r>
              <a:rPr lang="en-US" sz="3600" b="1" u="sng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sz="3600" b="1" u="sng" dirty="0">
                <a:latin typeface="NikoshLightBAN" panose="02000000000000000000" pitchFamily="2" charset="0"/>
                <a:cs typeface="NikoshLightBAN" panose="02000000000000000000" pitchFamily="2" charset="0"/>
              </a:rPr>
              <a:t>ভিত্তিক প্রশ্ন </a:t>
            </a:r>
            <a:endParaRPr lang="en-US" sz="3600" b="1" u="sng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8300" y="1752600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b="1" dirty="0">
                <a:solidFill>
                  <a:srgbClr val="00206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নিচের অনুচ্ছেদটি পড় এবং ৩ ও ৪ নম্বর প্রশ্নের উত্তর দাও-</a:t>
            </a:r>
          </a:p>
          <a:p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    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শামছুদ্দীন সাহেব হ</a:t>
            </a:r>
            <a:r>
              <a:rPr lang="en-US" sz="2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জ্জে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গিয়ে অসুস্থতার কারনে আরাফাতের ময়দানে</a:t>
            </a:r>
            <a:endParaRPr lang="en-US" sz="2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 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অবস্থান করতে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পারেননি। তবে হ</a:t>
            </a:r>
            <a:r>
              <a:rPr lang="en-US" sz="2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জ্জে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র বাকী কাজগুলো সঠিকভাবে সম্পাদন </a:t>
            </a:r>
            <a:endParaRPr lang="en-US" sz="2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    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করেছেন।</a:t>
            </a:r>
            <a:endParaRPr lang="en-US" sz="2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endParaRPr lang="bn-BD" sz="2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1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। শামছুদ্দীন সাহেবের হ</a:t>
            </a:r>
            <a:r>
              <a:rPr lang="en-US" sz="2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জ্জ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শরীয়তের দৃ</a:t>
            </a:r>
            <a:r>
              <a:rPr lang="en-US" sz="2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ষ্টি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তে কেমন হয়েছে ? </a:t>
            </a:r>
          </a:p>
          <a:p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	ক) বাতিল 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খ) ফাছিদ 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গ) মাক</a:t>
            </a:r>
            <a:r>
              <a:rPr lang="en-US" sz="2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রুহ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।  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ঘ) জায়</a:t>
            </a:r>
            <a:r>
              <a:rPr lang="en-US" sz="2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েয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  <a:endParaRPr lang="bn-BD" sz="2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2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। এমতাবস্থায় শামসুদ্দীন সাহেবের করনীয় হচ্ছে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,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- </a:t>
            </a:r>
          </a:p>
          <a:p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	!) কাফফারা হিসেবে একটি দম দেয়া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</a:p>
          <a:p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	!!) পরবর্তীতে পুনরায় হজ্ব আদায় করা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</a:p>
          <a:p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	!!!) আল্লাহর নিকট ক্ষমা প্রার্থনা ক</a:t>
            </a:r>
            <a:r>
              <a:rPr lang="en-US" sz="2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রা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</a:p>
          <a:p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   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নিচের কোনটি সঠিক ?</a:t>
            </a:r>
          </a:p>
          <a:p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	ক) !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   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খ) !!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   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গ) ! ও !!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   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ঘ) !! ও !!! 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             </a:t>
            </a:r>
            <a:endParaRPr lang="bn-BD" sz="2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559835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এ ধরনের বহুনির্বাচনী প্রশ্নে একটি উদ্দীপক থেকে কয়েকটি প্রশ্ন থাকে। এ গুলো সধারনত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ঃ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প্রয়োগ ও উচ্চতর দক্ষতামুলক হয়ে থাকে।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আবার জ্ঞান মূলক, অনুধাবন মুলক থাকে। যেমনঃ-  </a:t>
            </a:r>
            <a:endParaRPr lang="en-US" sz="2400" dirty="0">
              <a:latin typeface="Arial" panose="020B0604020202020204" pitchFamily="34" charset="0"/>
              <a:cs typeface="NikoshLight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0" y="4110574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উঃ</a:t>
            </a:r>
            <a:r>
              <a:rPr lang="en-US" sz="2000" dirty="0">
                <a:latin typeface="NikoshLightBAN" panose="02000000000000000000" pitchFamily="2" charset="0"/>
                <a:cs typeface="NikoshLightBAN" panose="02000000000000000000" pitchFamily="2" charset="0"/>
              </a:rPr>
              <a:t>= (ক)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496300" y="6273582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উঃ</a:t>
            </a:r>
            <a:r>
              <a:rPr lang="en-US" sz="2000" dirty="0">
                <a:latin typeface="NikoshLightBAN" panose="02000000000000000000" pitchFamily="2" charset="0"/>
                <a:cs typeface="NikoshLightBAN" panose="02000000000000000000" pitchFamily="2" charset="0"/>
              </a:rPr>
              <a:t> = (ঘ)</a:t>
            </a:r>
            <a:endParaRPr lang="bn-BD" sz="20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66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429001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নির্বাচনী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(সৃজনশীল)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(C.Q) 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 প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দ্ধ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43300" y="1828801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11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731914" y="3011795"/>
            <a:ext cx="24737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সবাইকে  </a:t>
            </a:r>
            <a:endParaRPr lang="en-U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7030A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15440" y="2438401"/>
            <a:ext cx="3810000" cy="412954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0200" y="25792"/>
            <a:ext cx="8991600" cy="221599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3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ধন্যবাদ</a:t>
            </a:r>
            <a:endParaRPr lang="en-US" sz="19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77000" y="480022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LightBAN" panose="02000000000000000000" pitchFamily="2" charset="0"/>
                <a:cs typeface="NikoshLightBAN" panose="02000000000000000000" pitchFamily="2" charset="0"/>
              </a:rPr>
              <a:t>মায়া</a:t>
            </a:r>
            <a:r>
              <a:rPr lang="en-US" sz="6000" dirty="0">
                <a:latin typeface="NikoshLightBAN" panose="02000000000000000000" pitchFamily="2" charset="0"/>
                <a:cs typeface="NikoshLightBAN" panose="02000000000000000000" pitchFamily="2" charset="0"/>
              </a:rPr>
              <a:t>স</a:t>
            </a:r>
            <a:r>
              <a:rPr lang="bn-IN" sz="6000" dirty="0">
                <a:latin typeface="NikoshLightBAN" panose="02000000000000000000" pitchFamily="2" charset="0"/>
                <a:cs typeface="NikoshLightBAN" panose="02000000000000000000" pitchFamily="2" charset="0"/>
              </a:rPr>
              <a:t>সালাম</a:t>
            </a:r>
            <a:endParaRPr lang="en-US" sz="60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2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1" y="387629"/>
            <a:ext cx="66390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>
                <a:solidFill>
                  <a:srgbClr val="7030A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শিক্ষক পরি</a:t>
            </a:r>
            <a:r>
              <a:rPr lang="en-US" sz="6600" b="1" dirty="0" err="1">
                <a:solidFill>
                  <a:srgbClr val="7030A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চিতি</a:t>
            </a:r>
            <a:r>
              <a:rPr lang="bn-IN" sz="6600" b="1" dirty="0">
                <a:solidFill>
                  <a:srgbClr val="7030A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en-US" sz="6600" b="1" dirty="0">
              <a:solidFill>
                <a:srgbClr val="7030A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r>
              <a:rPr lang="bn-IN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মোহাম্মদ ইদ্রিছ আলী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                                                </a:t>
            </a:r>
            <a:r>
              <a:rPr lang="bn-I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(</a:t>
            </a:r>
            <a:r>
              <a:rPr lang="bn-BD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সহকারী অধ্যাপক</a:t>
            </a:r>
            <a:r>
              <a:rPr lang="bn-I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3581400"/>
            <a:ext cx="899832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বখতিয়ার পারা চারপীর আউলিয়া আলিম মাদ্রাসা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মিন্নত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আলী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হাট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bn-IN" sz="4000" dirty="0">
              <a:solidFill>
                <a:schemeClr val="tx1">
                  <a:lumMod val="85000"/>
                  <a:lumOff val="15000"/>
                </a:schemeClr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bn-IN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আনোয়ারা, চট্টগ্রাম।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 -mdidrisali6183@gmail.com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43334" y="450501"/>
            <a:ext cx="3276602" cy="242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28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24200" y="457201"/>
            <a:ext cx="54102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>
                <a:solidFill>
                  <a:srgbClr val="7030A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পাঠ পরিচিতি </a:t>
            </a:r>
            <a:endParaRPr lang="en-US" sz="7200" b="1" dirty="0">
              <a:solidFill>
                <a:srgbClr val="7030A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1828800"/>
            <a:ext cx="87663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LightBAN" panose="02000000000000000000" pitchFamily="2" charset="0"/>
                <a:cs typeface="NikoshLightBAN" panose="02000000000000000000" pitchFamily="2" charset="0"/>
              </a:rPr>
              <a:t>শ্রে</a:t>
            </a:r>
            <a:r>
              <a:rPr lang="bn-IN" sz="5400" dirty="0">
                <a:latin typeface="NikoshLightBAN" panose="02000000000000000000" pitchFamily="2" charset="0"/>
                <a:cs typeface="NikoshLightBAN" panose="02000000000000000000" pitchFamily="2" charset="0"/>
              </a:rPr>
              <a:t>ণিঃ</a:t>
            </a:r>
            <a:r>
              <a:rPr lang="bn-BD" sz="5400" dirty="0">
                <a:latin typeface="NikoshLightBAN" panose="02000000000000000000" pitchFamily="2" charset="0"/>
                <a:cs typeface="NikoshLightBAN" panose="02000000000000000000" pitchFamily="2" charset="0"/>
              </a:rPr>
              <a:t>- </a:t>
            </a:r>
            <a:r>
              <a:rPr lang="bn-IN" sz="5400" dirty="0">
                <a:latin typeface="NikoshLightBAN" panose="02000000000000000000" pitchFamily="2" charset="0"/>
                <a:cs typeface="NikoshLightBAN" panose="02000000000000000000" pitchFamily="2" charset="0"/>
              </a:rPr>
              <a:t>নব</a:t>
            </a:r>
            <a:r>
              <a:rPr lang="bn-BD" sz="5400" dirty="0">
                <a:latin typeface="NikoshLightBAN" panose="02000000000000000000" pitchFamily="2" charset="0"/>
                <a:cs typeface="NikoshLightBAN" panose="02000000000000000000" pitchFamily="2" charset="0"/>
              </a:rPr>
              <a:t>ম</a:t>
            </a:r>
            <a:r>
              <a:rPr lang="en-US" sz="5400" dirty="0">
                <a:latin typeface="NikoshLightBAN" panose="02000000000000000000" pitchFamily="2" charset="0"/>
                <a:cs typeface="NikoshLightBAN" panose="02000000000000000000" pitchFamily="2" charset="0"/>
              </a:rPr>
              <a:t>। </a:t>
            </a:r>
            <a:endParaRPr lang="bn-BD" sz="5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bn-BD" sz="5400" dirty="0">
                <a:latin typeface="NikoshLightBAN" panose="02000000000000000000" pitchFamily="2" charset="0"/>
                <a:cs typeface="NikoshLightBAN" panose="02000000000000000000" pitchFamily="2" charset="0"/>
              </a:rPr>
              <a:t>বিষয়ঃ-কুরআন মাজিদ</a:t>
            </a:r>
            <a:r>
              <a:rPr lang="bn-IN" sz="5400" dirty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  <a:endParaRPr lang="en-US" sz="5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bn-BD" sz="5400" dirty="0">
                <a:latin typeface="NikoshLightBAN" panose="02000000000000000000" pitchFamily="2" charset="0"/>
                <a:cs typeface="NikoshLightBAN" panose="02000000000000000000" pitchFamily="2" charset="0"/>
              </a:rPr>
              <a:t>অধ্যায়ঃ-</a:t>
            </a:r>
            <a:r>
              <a:rPr lang="en-US" sz="5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sz="5400" dirty="0">
                <a:latin typeface="NikoshLightBAN" panose="02000000000000000000" pitchFamily="2" charset="0"/>
                <a:cs typeface="NikoshLightBAN" panose="02000000000000000000" pitchFamily="2" charset="0"/>
              </a:rPr>
              <a:t>সৃজনশীল</a:t>
            </a:r>
            <a:r>
              <a:rPr lang="en-US" sz="5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5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পদ্ধতি</a:t>
            </a:r>
            <a:r>
              <a:rPr lang="bn-IN" sz="5400" dirty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  <a:endParaRPr lang="en-US" sz="5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bn-BD" sz="5400" dirty="0">
                <a:latin typeface="NikoshLightBAN" panose="02000000000000000000" pitchFamily="2" charset="0"/>
                <a:cs typeface="NikoshLightBAN" panose="02000000000000000000" pitchFamily="2" charset="0"/>
              </a:rPr>
              <a:t>নমুনা প্রশ্ন</a:t>
            </a:r>
            <a:r>
              <a:rPr lang="en-US" sz="5400" dirty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  <a:endParaRPr lang="bn-BD" sz="5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37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228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;--- </a:t>
            </a:r>
          </a:p>
        </p:txBody>
      </p:sp>
    </p:spTree>
    <p:extLst>
      <p:ext uri="{BB962C8B-B14F-4D97-AF65-F5344CB8AC3E}">
        <p14:creationId xmlns:p14="http://schemas.microsoft.com/office/powerpoint/2010/main" val="96242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8874" y="1144250"/>
            <a:ext cx="8760527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শিখন</a:t>
            </a:r>
            <a:r>
              <a:rPr lang="bn-IN" sz="8800" b="1" dirty="0">
                <a:latin typeface="NikoshLightBAN" panose="02000000000000000000" pitchFamily="2" charset="0"/>
                <a:ea typeface="AdorshoLipi"/>
                <a:cs typeface="NikoshLightBAN" panose="02000000000000000000" pitchFamily="2" charset="0"/>
              </a:rPr>
              <a:t>ফল</a:t>
            </a:r>
            <a:endParaRPr lang="en-US" sz="8800" b="1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8875" y="2590801"/>
            <a:ext cx="876052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chemeClr val="accent6">
                    <a:lumMod val="75000"/>
                  </a:schemeClr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এ পাঠ শেষে </a:t>
            </a:r>
            <a:r>
              <a:rPr lang="bn-IN" sz="5400" dirty="0">
                <a:solidFill>
                  <a:schemeClr val="accent6">
                    <a:lumMod val="75000"/>
                  </a:schemeClr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শিক্ষার্থীরাঃ-</a:t>
            </a:r>
            <a:r>
              <a:rPr lang="bn-BD" sz="5400" dirty="0">
                <a:solidFill>
                  <a:schemeClr val="accent6">
                    <a:lumMod val="75000"/>
                  </a:schemeClr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4000" dirty="0">
                <a:latin typeface="NikoshLightBAN" panose="02000000000000000000" pitchFamily="2" charset="0"/>
                <a:cs typeface="NikoshLightBAN" panose="02000000000000000000" pitchFamily="2" charset="0"/>
              </a:rPr>
              <a:t>বহু নির্বাচনী </a:t>
            </a:r>
            <a:r>
              <a:rPr lang="en-US" sz="4000" dirty="0">
                <a:latin typeface="NikoshLightBAN" panose="02000000000000000000" pitchFamily="2" charset="0"/>
                <a:cs typeface="NikoshLightBAN" panose="02000000000000000000" pitchFamily="2" charset="0"/>
              </a:rPr>
              <a:t>(</a:t>
            </a:r>
            <a:r>
              <a:rPr lang="en-US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M,C,Q) </a:t>
            </a:r>
            <a:r>
              <a:rPr lang="bn-BD" sz="4000" dirty="0">
                <a:latin typeface="NikoshLightBAN" panose="02000000000000000000" pitchFamily="2" charset="0"/>
                <a:cs typeface="NikoshLightBAN" panose="02000000000000000000" pitchFamily="2" charset="0"/>
              </a:rPr>
              <a:t>প্রশ্নের ধরণ </a:t>
            </a:r>
            <a:r>
              <a:rPr lang="bn-IN" sz="4000" dirty="0">
                <a:latin typeface="NikoshLightBAN" panose="02000000000000000000" pitchFamily="2" charset="0"/>
                <a:cs typeface="NikoshLightBAN" panose="02000000000000000000" pitchFamily="2" charset="0"/>
              </a:rPr>
              <a:t>বলে দিতে পারবে।</a:t>
            </a:r>
            <a:endParaRPr lang="bn-BD" sz="40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4000" dirty="0">
                <a:latin typeface="NikoshLightBAN" panose="02000000000000000000" pitchFamily="2" charset="0"/>
                <a:cs typeface="NikoshLightBAN" panose="02000000000000000000" pitchFamily="2" charset="0"/>
              </a:rPr>
              <a:t>নির্বাচনী </a:t>
            </a:r>
            <a:r>
              <a:rPr lang="en-US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(C,Q)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sz="4000" dirty="0">
                <a:latin typeface="NikoshLightBAN" panose="02000000000000000000" pitchFamily="2" charset="0"/>
                <a:cs typeface="NikoshLightBAN" panose="02000000000000000000" pitchFamily="2" charset="0"/>
              </a:rPr>
              <a:t>প্রশ্নের ধরণ</a:t>
            </a:r>
            <a:r>
              <a:rPr lang="bn-IN" sz="4000" dirty="0">
                <a:latin typeface="NikoshLightBAN" panose="02000000000000000000" pitchFamily="2" charset="0"/>
                <a:cs typeface="NikoshLightBAN" panose="02000000000000000000" pitchFamily="2" charset="0"/>
              </a:rPr>
              <a:t> বলতে পারবে।</a:t>
            </a:r>
            <a:r>
              <a:rPr lang="bn-BD" sz="40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453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5966" y="78287"/>
            <a:ext cx="2085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সৃজনশীল </a:t>
            </a:r>
            <a:endParaRPr lang="en-US" sz="4800" b="1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76528" y="1458519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বহুনির্বাচনী প্রশ্ন</a:t>
            </a:r>
            <a:endParaRPr lang="en-US" sz="2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M.C.Q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6298" y="1453569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নির্বাচনী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(সৃজনশীল) প্রশ্ন</a:t>
            </a:r>
            <a:endParaRPr lang="en-US" sz="2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C.Q</a:t>
            </a:r>
          </a:p>
          <a:p>
            <a:pPr algn="ctr"/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উদ্দিপক</a:t>
            </a:r>
            <a:endParaRPr lang="en-US" sz="2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74087" y="3295451"/>
            <a:ext cx="1422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dirty="0">
                <a:latin typeface="NikoshLightBAN" panose="02000000000000000000" pitchFamily="2" charset="0"/>
                <a:cs typeface="NikoshLightBAN" panose="02000000000000000000" pitchFamily="2" charset="0"/>
              </a:rPr>
              <a:t>সাধারন</a:t>
            </a:r>
            <a:endParaRPr lang="en-US" sz="20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bn-BD" sz="2000" dirty="0">
                <a:latin typeface="NikoshLightBAN" panose="02000000000000000000" pitchFamily="2" charset="0"/>
                <a:cs typeface="NikoshLightBAN" panose="02000000000000000000" pitchFamily="2" charset="0"/>
              </a:rPr>
              <a:t>বহুনির্বাচনী প্রশ্ন </a:t>
            </a:r>
            <a:endParaRPr lang="en-US" sz="20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16345" y="3322622"/>
            <a:ext cx="1395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dirty="0">
                <a:latin typeface="NikoshLightBAN" panose="02000000000000000000" pitchFamily="2" charset="0"/>
                <a:cs typeface="NikoshLightBAN" panose="02000000000000000000" pitchFamily="2" charset="0"/>
              </a:rPr>
              <a:t>বহুপদী</a:t>
            </a:r>
            <a:endParaRPr lang="en-US" sz="20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bn-BD" sz="2000" dirty="0">
                <a:latin typeface="NikoshLightBAN" panose="02000000000000000000" pitchFamily="2" charset="0"/>
                <a:cs typeface="NikoshLightBAN" panose="02000000000000000000" pitchFamily="2" charset="0"/>
              </a:rPr>
              <a:t>সমাপ্তিসূচক প্রশ্ন </a:t>
            </a:r>
            <a:endParaRPr lang="en-US" sz="20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03295" y="3295451"/>
            <a:ext cx="1509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dirty="0">
                <a:latin typeface="NikoshLightBAN" panose="02000000000000000000" pitchFamily="2" charset="0"/>
                <a:cs typeface="NikoshLightBAN" panose="02000000000000000000" pitchFamily="2" charset="0"/>
              </a:rPr>
              <a:t>অভিন্ন তথ্যভিত্তিক প্রশ্ন </a:t>
            </a:r>
            <a:endParaRPr lang="en-US" sz="20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76736" y="4761521"/>
            <a:ext cx="14429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ক 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জ্ঞানমূলক </a:t>
            </a:r>
            <a:endParaRPr lang="en-US" sz="2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endParaRPr lang="en-US" sz="2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29286" y="4761520"/>
            <a:ext cx="18483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খ 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অনুধাবনমূলক</a:t>
            </a:r>
            <a:r>
              <a:rPr lang="bn-BD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en-US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endParaRPr lang="en-US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18161" y="4761520"/>
            <a:ext cx="1638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গ 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প্রয়োগমূলক</a:t>
            </a:r>
            <a:endParaRPr lang="en-US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endParaRPr lang="en-US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53136" y="4792298"/>
            <a:ext cx="21007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LightBAN" panose="02000000000000000000" pitchFamily="2" charset="0"/>
                <a:cs typeface="NikoshLightBAN" panose="02000000000000000000" pitchFamily="2" charset="0"/>
              </a:rPr>
              <a:t>ঘ  </a:t>
            </a:r>
            <a:r>
              <a:rPr lang="bn-BD" sz="2000" dirty="0">
                <a:latin typeface="NikoshLightBAN" panose="02000000000000000000" pitchFamily="2" charset="0"/>
                <a:cs typeface="NikoshLightBAN" panose="02000000000000000000" pitchFamily="2" charset="0"/>
              </a:rPr>
              <a:t>উচ্চতর</a:t>
            </a:r>
            <a:r>
              <a:rPr lang="bn-BD" dirty="0">
                <a:latin typeface="NikoshLightBAN" panose="02000000000000000000" pitchFamily="2" charset="0"/>
                <a:cs typeface="NikoshLightBAN" panose="02000000000000000000" pitchFamily="2" charset="0"/>
              </a:rPr>
              <a:t> দক্ষতামূলক</a:t>
            </a:r>
            <a:endParaRPr lang="en-US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endParaRPr lang="en-US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89318" y="1066800"/>
            <a:ext cx="559279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3089318" y="1066800"/>
            <a:ext cx="5592795" cy="304800"/>
            <a:chOff x="1565317" y="1066800"/>
            <a:chExt cx="5592795" cy="304800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7158112" y="1066800"/>
              <a:ext cx="0" cy="3048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1565317" y="1066800"/>
              <a:ext cx="0" cy="30479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/>
          <p:cNvCxnSpPr/>
          <p:nvPr/>
        </p:nvCxnSpPr>
        <p:spPr>
          <a:xfrm>
            <a:off x="5796667" y="734831"/>
            <a:ext cx="14053" cy="3047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2171701" y="2289515"/>
            <a:ext cx="2754574" cy="920640"/>
            <a:chOff x="647701" y="2289515"/>
            <a:chExt cx="2754574" cy="920640"/>
          </a:xfrm>
        </p:grpSpPr>
        <p:cxnSp>
          <p:nvCxnSpPr>
            <p:cNvPr id="47" name="Straight Arrow Connector 46"/>
            <p:cNvCxnSpPr/>
            <p:nvPr/>
          </p:nvCxnSpPr>
          <p:spPr>
            <a:xfrm flipH="1">
              <a:off x="647701" y="2827543"/>
              <a:ext cx="3217" cy="38243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>
              <a:off x="2090961" y="2827543"/>
              <a:ext cx="3217" cy="38243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H="1">
              <a:off x="3399058" y="2827720"/>
              <a:ext cx="3217" cy="38243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47701" y="2827543"/>
              <a:ext cx="275296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7" idx="2"/>
            </p:cNvCxnSpPr>
            <p:nvPr/>
          </p:nvCxnSpPr>
          <p:spPr>
            <a:xfrm flipH="1">
              <a:off x="1565317" y="2289515"/>
              <a:ext cx="1611" cy="53802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9774653" y="3098577"/>
            <a:ext cx="8039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>
                <a:latin typeface="NikoshLightBAN" panose="02000000000000000000" pitchFamily="2" charset="0"/>
                <a:cs typeface="NikoshLightBAN" panose="02000000000000000000" pitchFamily="2" charset="0"/>
              </a:rPr>
              <a:t>উচ্চতর</a:t>
            </a:r>
            <a:endParaRPr lang="en-US" sz="20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r>
              <a:rPr lang="bn-BD" sz="2000" dirty="0">
                <a:latin typeface="NikoshLightBAN" panose="02000000000000000000" pitchFamily="2" charset="0"/>
                <a:cs typeface="NikoshLightBAN" panose="02000000000000000000" pitchFamily="2" charset="0"/>
              </a:rPr>
              <a:t>দক্ষতা</a:t>
            </a:r>
            <a:endParaRPr lang="en-US" sz="20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r>
              <a:rPr lang="bn-BD" sz="2000" dirty="0">
                <a:latin typeface="NikoshLightBAN" panose="02000000000000000000" pitchFamily="2" charset="0"/>
                <a:cs typeface="NikoshLightBAN" panose="02000000000000000000" pitchFamily="2" charset="0"/>
              </a:rPr>
              <a:t>মূলক</a:t>
            </a:r>
            <a:endParaRPr lang="en-US" sz="20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663599" y="3147701"/>
            <a:ext cx="814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>
                <a:latin typeface="NikoshLightBAN" panose="02000000000000000000" pitchFamily="2" charset="0"/>
                <a:cs typeface="NikoshLightBAN" panose="02000000000000000000" pitchFamily="2" charset="0"/>
              </a:rPr>
              <a:t>প্রয়োগ</a:t>
            </a:r>
            <a:endParaRPr lang="en-US" sz="20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r>
              <a:rPr lang="bn-BD" sz="2000" dirty="0">
                <a:latin typeface="NikoshLightBAN" panose="02000000000000000000" pitchFamily="2" charset="0"/>
                <a:cs typeface="NikoshLightBAN" panose="02000000000000000000" pitchFamily="2" charset="0"/>
              </a:rPr>
              <a:t>মূলক</a:t>
            </a:r>
            <a:endParaRPr lang="en-US" sz="20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439399" y="3123536"/>
            <a:ext cx="9883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dirty="0">
                <a:latin typeface="NikoshLightBAN" panose="02000000000000000000" pitchFamily="2" charset="0"/>
                <a:cs typeface="NikoshLightBAN" panose="02000000000000000000" pitchFamily="2" charset="0"/>
              </a:rPr>
              <a:t>অনুধাবন</a:t>
            </a:r>
            <a:endParaRPr lang="en-US" sz="20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bn-BD" sz="2000" dirty="0">
                <a:latin typeface="NikoshLightBAN" panose="02000000000000000000" pitchFamily="2" charset="0"/>
                <a:cs typeface="NikoshLightBAN" panose="02000000000000000000" pitchFamily="2" charset="0"/>
              </a:rPr>
              <a:t>মূলক </a:t>
            </a:r>
            <a:endParaRPr lang="en-US" sz="20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753136" y="2778550"/>
            <a:ext cx="3499926" cy="359068"/>
            <a:chOff x="4840709" y="2778550"/>
            <a:chExt cx="3499926" cy="359068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4840709" y="2810354"/>
              <a:ext cx="3496894" cy="2557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8340635" y="2778550"/>
              <a:ext cx="0" cy="31447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7159535" y="2797600"/>
              <a:ext cx="0" cy="31447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6004813" y="2807304"/>
              <a:ext cx="0" cy="31447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4843741" y="2823143"/>
              <a:ext cx="0" cy="31447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>
            <a:off x="6393534" y="3150966"/>
            <a:ext cx="7192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dirty="0">
                <a:latin typeface="NikoshLightBAN" panose="02000000000000000000" pitchFamily="2" charset="0"/>
                <a:cs typeface="NikoshLightBAN" panose="02000000000000000000" pitchFamily="2" charset="0"/>
              </a:rPr>
              <a:t>জ্ঞান</a:t>
            </a:r>
            <a:endParaRPr lang="en-US" sz="20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bn-BD" sz="2000" dirty="0">
                <a:latin typeface="NikoshLightBAN" panose="02000000000000000000" pitchFamily="2" charset="0"/>
                <a:cs typeface="NikoshLightBAN" panose="02000000000000000000" pitchFamily="2" charset="0"/>
              </a:rPr>
              <a:t>মূলক </a:t>
            </a:r>
            <a:endParaRPr lang="en-US" sz="20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cxnSp>
        <p:nvCxnSpPr>
          <p:cNvPr id="84" name="Elbow Connector 83"/>
          <p:cNvCxnSpPr/>
          <p:nvPr/>
        </p:nvCxnSpPr>
        <p:spPr>
          <a:xfrm rot="16200000" flipH="1">
            <a:off x="4391398" y="2164771"/>
            <a:ext cx="599324" cy="4330801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69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8" grpId="0"/>
      <p:bldP spid="19" grpId="0"/>
      <p:bldP spid="20" grpId="0"/>
      <p:bldP spid="34" grpId="0"/>
      <p:bldP spid="35" grpId="0"/>
      <p:bldP spid="36" grpId="0"/>
      <p:bldP spid="37" grpId="0"/>
      <p:bldP spid="67" grpId="0"/>
      <p:bldP spid="68" grpId="0"/>
      <p:bldP spid="69" grpId="0"/>
      <p:bldP spid="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00200" y="1371601"/>
            <a:ext cx="8991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   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প্রচলিত</a:t>
            </a:r>
            <a:r>
              <a:rPr lang="bn-IN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পরীক্ষা</a:t>
            </a:r>
            <a:r>
              <a:rPr lang="bn-IN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এক</a:t>
            </a:r>
            <a:r>
              <a:rPr lang="bn-IN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কথায়/এ</a:t>
            </a:r>
            <a:r>
              <a:rPr lang="bn-IN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ক 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বাক্যে প্রশ্নোত্তরের মাধ্যমে শিক্ষার্থীদের মূখস্ত করার দিকে ধাবিত করেছে। সংস্কার প</a:t>
            </a:r>
            <a:r>
              <a:rPr lang="bn-IN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দ্ধতি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শিক্ষার্থীদের অর্জিত জ্ঞান,অনুধাবন ক্ষমতা,নতুন পরি</a:t>
            </a:r>
            <a:r>
              <a:rPr lang="bn-IN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স্থিতি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তে অর্জিত জ্ঞান ও অনুধাবনের প্রয়োগ এবং বিশেষ ক্ষেএে বা পর</a:t>
            </a:r>
            <a:r>
              <a:rPr lang="bn-IN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িস্থিতি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তে বিশ্লেষন,</a:t>
            </a:r>
            <a:r>
              <a:rPr lang="en-US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সংশ্লেষন এবং মূল্যায়ন করে উচ্চত</a:t>
            </a:r>
            <a:r>
              <a:rPr lang="bn-IN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র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দক্ষতা যাচাই</a:t>
            </a:r>
            <a:r>
              <a:rPr lang="bn-IN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,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যোগ্যতা সৃষ্টির চেষ্টা করা হয়েছে।</a:t>
            </a:r>
            <a:r>
              <a:rPr lang="bn-IN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সংস্কারমূলক নতুন পরীক্ষা</a:t>
            </a:r>
            <a:r>
              <a:rPr lang="en-US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প</a:t>
            </a:r>
            <a:r>
              <a:rPr lang="bn-IN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দ্ধতিতে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 বহুনির্বাচনী প্রশ্নের ধরনও পরিবর্তিত হয়েছে ।</a:t>
            </a:r>
            <a:endParaRPr lang="en-US" sz="36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62400" y="152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u="sng" dirty="0">
                <a:latin typeface="NikoshLightBAN" panose="02000000000000000000" pitchFamily="2" charset="0"/>
                <a:cs typeface="NikoshLightBAN" panose="02000000000000000000" pitchFamily="2" charset="0"/>
              </a:rPr>
              <a:t>বহুনির্বাচনি প্রশ্ন</a:t>
            </a:r>
            <a:r>
              <a:rPr lang="bn-IN" sz="4000" b="1" u="sng" dirty="0">
                <a:latin typeface="NikoshLightBAN" panose="02000000000000000000" pitchFamily="2" charset="0"/>
                <a:cs typeface="NikoshLightBAN" panose="02000000000000000000" pitchFamily="2" charset="0"/>
              </a:rPr>
              <a:t>পদ্ধতি</a:t>
            </a:r>
            <a:endParaRPr lang="bn-BD" sz="4000" b="1" u="sng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38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18985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u="sng" dirty="0">
                <a:latin typeface="NikoshLightBAN" panose="02000000000000000000" pitchFamily="2" charset="0"/>
                <a:cs typeface="NikoshLightBAN" panose="02000000000000000000" pitchFamily="2" charset="0"/>
              </a:rPr>
              <a:t>বহুনির্বাচনি প্রশ্নের প্রকারভেদ ও দক্ষতা স্তর</a:t>
            </a:r>
            <a:r>
              <a:rPr lang="bn-BD" sz="40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en-US" sz="40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2703731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  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এ ধরনের প্রশ্নের সূচনা প্রশ্নের আকারে অথবা অসম্পূর্ন বাক্য হিসেবে দেয়া থাকে,যা</a:t>
            </a:r>
            <a:r>
              <a:rPr lang="bn-IN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উদ্দী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পক হিসেবে কাজ করে । এর পরে থাকে ৪ টি বিকল্প উত্তর, যার মধ্যে  ১টি মা</a:t>
            </a:r>
            <a:r>
              <a:rPr lang="en-US" sz="36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ত্র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সটিক উত্তর । এ গুলো আবার জ্ঞানমুলক, অনুধাবন মুলক, প্রয়োগ মুলক,উচ্চত</a:t>
            </a:r>
            <a:r>
              <a:rPr lang="bn-IN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র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দক্ষতামুলক  হতে পারে । </a:t>
            </a:r>
            <a:r>
              <a:rPr lang="en-US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                 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যেমন</a:t>
            </a:r>
            <a:r>
              <a:rPr lang="en-US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,---</a:t>
            </a:r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       </a:t>
            </a:r>
            <a:endParaRPr lang="en-US" sz="36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8400" y="1031421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বহুনির্বাচনী প্রশ্ন প্রাথমিক ভাবে তিন ভাগে বিভক্ত 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24200" y="2057401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u="sng" dirty="0">
                <a:latin typeface="NikoshLightBAN" panose="02000000000000000000" pitchFamily="2" charset="0"/>
                <a:cs typeface="NikoshLightBAN" panose="02000000000000000000" pitchFamily="2" charset="0"/>
              </a:rPr>
              <a:t>ক</a:t>
            </a:r>
            <a:r>
              <a:rPr lang="en-US" sz="3600" b="1" u="sng" dirty="0">
                <a:latin typeface="NikoshLightBAN" panose="02000000000000000000" pitchFamily="2" charset="0"/>
                <a:cs typeface="NikoshLightBAN" panose="02000000000000000000" pitchFamily="2" charset="0"/>
              </a:rPr>
              <a:t>-   </a:t>
            </a:r>
            <a:r>
              <a:rPr lang="bn-BD" sz="3600" b="1" u="sng" dirty="0">
                <a:latin typeface="NikoshLightBAN" panose="02000000000000000000" pitchFamily="2" charset="0"/>
                <a:cs typeface="NikoshLightBAN" panose="02000000000000000000" pitchFamily="2" charset="0"/>
              </a:rPr>
              <a:t>সাধারন বহুনির্বাচনি প্রশ্ন</a:t>
            </a:r>
            <a:endParaRPr lang="en-US" sz="36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464647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750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9475" y="2923911"/>
            <a:ext cx="4621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২। ওহী শব্দের অর্থ কী ?</a:t>
            </a:r>
          </a:p>
          <a:p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ক) সংবাদ দেয়া 	খ) উপদেশ দেয়া </a:t>
            </a:r>
          </a:p>
          <a:p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গ) মুক্ত করা 	ঘ) রক্ষা কর </a:t>
            </a:r>
            <a:endParaRPr lang="en-US" sz="2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95800" y="193588"/>
            <a:ext cx="259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u="sng" dirty="0">
                <a:latin typeface="NikoshBAN" panose="02000000000000000000" pitchFamily="2" charset="0"/>
                <a:cs typeface="NikoshBAN" panose="02000000000000000000" pitchFamily="2" charset="0"/>
              </a:rPr>
              <a:t>জ্ঞানমূলক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23409" y="1654711"/>
            <a:ext cx="46747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১।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পবিত্র কুরআন নাজিল হয়েছে কত বছর ধরে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?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</a:p>
          <a:p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ক) ২০ বছর 	খ) ২২ বছর 	</a:t>
            </a:r>
          </a:p>
          <a:p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গ) ২৩ বছর 	ঘ) ২৪ বছর </a:t>
            </a:r>
          </a:p>
        </p:txBody>
      </p:sp>
      <p:sp>
        <p:nvSpPr>
          <p:cNvPr id="5" name="Rectangle 4"/>
          <p:cNvSpPr/>
          <p:nvPr/>
        </p:nvSpPr>
        <p:spPr>
          <a:xfrm>
            <a:off x="6298118" y="1563220"/>
            <a:ext cx="42246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৪</a:t>
            </a:r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। </a:t>
            </a:r>
            <a:r>
              <a:rPr lang="ar-AE" sz="2400" dirty="0">
                <a:latin typeface="Arial" panose="020B0604020202020204" pitchFamily="34" charset="0"/>
                <a:cs typeface="Arial" panose="020B0604020202020204" pitchFamily="34" charset="0"/>
              </a:rPr>
              <a:t>المتقين</a:t>
            </a:r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 এর মাসদার কী ?</a:t>
            </a:r>
          </a:p>
          <a:p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ক। </a:t>
            </a:r>
            <a:r>
              <a:rPr lang="en-US" sz="2400" dirty="0">
                <a:latin typeface="Arial" panose="020B0604020202020204" pitchFamily="34" charset="0"/>
                <a:cs typeface="NikoshLightBAN" panose="02000000000000000000" pitchFamily="2" charset="0"/>
              </a:rPr>
              <a:t> </a:t>
            </a:r>
            <a:r>
              <a:rPr lang="ar-AE" sz="2400" dirty="0">
                <a:latin typeface="Arial" panose="020B0604020202020204" pitchFamily="34" charset="0"/>
                <a:cs typeface="Arial" panose="020B0604020202020204" pitchFamily="34" charset="0"/>
              </a:rPr>
              <a:t> تقوي</a:t>
            </a:r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খ) </a:t>
            </a:r>
            <a:r>
              <a:rPr lang="ar-AE" sz="2400" dirty="0">
                <a:latin typeface="Arial" panose="020B0604020202020204" pitchFamily="34" charset="0"/>
                <a:cs typeface="Arial" panose="020B0604020202020204" pitchFamily="34" charset="0"/>
              </a:rPr>
              <a:t> اتقاء</a:t>
            </a:r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  গ) </a:t>
            </a:r>
            <a:r>
              <a:rPr lang="ar-AE" sz="2400" dirty="0">
                <a:latin typeface="Arial" panose="020B0604020202020204" pitchFamily="34" charset="0"/>
                <a:cs typeface="Arial" panose="020B0604020202020204" pitchFamily="34" charset="0"/>
              </a:rPr>
              <a:t> وقي</a:t>
            </a:r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  ঘ) </a:t>
            </a:r>
            <a:r>
              <a:rPr lang="ar-AE" sz="2400" dirty="0">
                <a:latin typeface="Arial" panose="020B0604020202020204" pitchFamily="34" charset="0"/>
                <a:cs typeface="Arial" panose="020B0604020202020204" pitchFamily="34" charset="0"/>
              </a:rPr>
              <a:t> وقاية</a:t>
            </a:r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 </a:t>
            </a:r>
          </a:p>
          <a:p>
            <a:endParaRPr lang="bn-BD" sz="2400" dirty="0">
              <a:latin typeface="Arial" panose="020B0604020202020204" pitchFamily="34" charset="0"/>
              <a:cs typeface="NikoshLightBAN" panose="02000000000000000000" pitchFamily="2" charset="0"/>
            </a:endParaRPr>
          </a:p>
          <a:p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৫। </a:t>
            </a:r>
            <a:r>
              <a:rPr lang="ar-AE" sz="2400" dirty="0">
                <a:latin typeface="Arial" panose="020B0604020202020204" pitchFamily="34" charset="0"/>
                <a:cs typeface="Arial" panose="020B0604020202020204" pitchFamily="34" charset="0"/>
              </a:rPr>
              <a:t> ومما رزقناهم ينفقون</a:t>
            </a:r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 দ্বারা কিসের কথা</a:t>
            </a:r>
            <a:endParaRPr lang="en-US" sz="2400" dirty="0">
              <a:latin typeface="Arial" panose="020B0604020202020204" pitchFamily="34" charset="0"/>
              <a:cs typeface="NikoshLightBAN" panose="02000000000000000000" pitchFamily="2" charset="0"/>
            </a:endParaRPr>
          </a:p>
          <a:p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 বুঝানো হয়েছে </a:t>
            </a:r>
            <a:r>
              <a:rPr lang="en-US" sz="2400" dirty="0">
                <a:latin typeface="Arial" panose="020B0604020202020204" pitchFamily="34" charset="0"/>
                <a:cs typeface="NikoshLightBAN" panose="02000000000000000000" pitchFamily="2" charset="0"/>
              </a:rPr>
              <a:t>?</a:t>
            </a:r>
            <a:endParaRPr lang="bn-BD" sz="2400" dirty="0">
              <a:latin typeface="Arial" panose="020B0604020202020204" pitchFamily="34" charset="0"/>
              <a:cs typeface="NikoshLightBAN" panose="02000000000000000000" pitchFamily="2" charset="0"/>
            </a:endParaRPr>
          </a:p>
          <a:p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ক)সদকাহ  </a:t>
            </a:r>
            <a:r>
              <a:rPr lang="en-US" sz="2400" dirty="0">
                <a:latin typeface="Arial" panose="020B0604020202020204" pitchFamily="34" charset="0"/>
                <a:cs typeface="NikoshLightBAN" panose="02000000000000000000" pitchFamily="2" charset="0"/>
              </a:rPr>
              <a:t> </a:t>
            </a:r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	খ) জাকাত </a:t>
            </a:r>
          </a:p>
          <a:p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গ)ফিতরা	</a:t>
            </a:r>
            <a:r>
              <a:rPr lang="en-US" sz="2400" dirty="0">
                <a:latin typeface="Arial" panose="020B0604020202020204" pitchFamily="34" charset="0"/>
                <a:cs typeface="NikoshLightBAN" panose="02000000000000000000" pitchFamily="2" charset="0"/>
              </a:rPr>
              <a:t>             </a:t>
            </a:r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ঘ)কাফফারা</a:t>
            </a:r>
          </a:p>
        </p:txBody>
      </p:sp>
      <p:sp>
        <p:nvSpPr>
          <p:cNvPr id="6" name="Rectangle 5"/>
          <p:cNvSpPr/>
          <p:nvPr/>
        </p:nvSpPr>
        <p:spPr>
          <a:xfrm>
            <a:off x="1623409" y="4240876"/>
            <a:ext cx="45974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৩ </a:t>
            </a:r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। </a:t>
            </a:r>
            <a:r>
              <a:rPr lang="en-US" sz="2400" dirty="0">
                <a:latin typeface="Arial" panose="020B0604020202020204" pitchFamily="34" charset="0"/>
                <a:cs typeface="NikoshLightBAN" panose="02000000000000000000" pitchFamily="2" charset="0"/>
              </a:rPr>
              <a:t> </a:t>
            </a:r>
            <a:r>
              <a:rPr lang="ar-AE" sz="2400" dirty="0">
                <a:latin typeface="Arial" panose="020B0604020202020204" pitchFamily="34" charset="0"/>
                <a:cs typeface="Arial" panose="020B0604020202020204" pitchFamily="34" charset="0"/>
              </a:rPr>
              <a:t> فزادهم الله مرضا</a:t>
            </a:r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 আয়াতাংশে </a:t>
            </a:r>
            <a:r>
              <a:rPr lang="ar-AE" sz="2400" dirty="0">
                <a:latin typeface="Arial" panose="020B0604020202020204" pitchFamily="34" charset="0"/>
                <a:cs typeface="Arial" panose="020B0604020202020204" pitchFamily="34" charset="0"/>
              </a:rPr>
              <a:t>مرضا</a:t>
            </a:r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 </a:t>
            </a:r>
            <a:endParaRPr lang="en-US" sz="2400" dirty="0">
              <a:latin typeface="Arial" panose="020B0604020202020204" pitchFamily="34" charset="0"/>
              <a:cs typeface="NikoshLightBAN" panose="02000000000000000000" pitchFamily="2" charset="0"/>
            </a:endParaRPr>
          </a:p>
          <a:p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শব্দটি </a:t>
            </a:r>
            <a:r>
              <a:rPr lang="en-US" sz="2400" dirty="0">
                <a:latin typeface="Arial" panose="020B0604020202020204" pitchFamily="34" charset="0"/>
                <a:cs typeface="NikoshLightBAN" panose="02000000000000000000" pitchFamily="2" charset="0"/>
              </a:rPr>
              <a:t> </a:t>
            </a:r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তারকীবে </a:t>
            </a:r>
            <a:r>
              <a:rPr lang="en-US" sz="2400" dirty="0" err="1">
                <a:latin typeface="Arial" panose="020B0604020202020204" pitchFamily="34" charset="0"/>
                <a:cs typeface="NikoshLightBAN" panose="02000000000000000000" pitchFamily="2" charset="0"/>
              </a:rPr>
              <a:t>কি</a:t>
            </a:r>
            <a:r>
              <a:rPr lang="en-US" sz="2400" dirty="0">
                <a:latin typeface="Arial" panose="020B0604020202020204" pitchFamily="34" charset="0"/>
                <a:cs typeface="NikoshLightBAN" panose="02000000000000000000" pitchFamily="2" charset="0"/>
              </a:rPr>
              <a:t>  </a:t>
            </a:r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হয়েছে?</a:t>
            </a:r>
          </a:p>
          <a:p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ক)</a:t>
            </a:r>
            <a:r>
              <a:rPr lang="ar-AE" sz="2400" dirty="0">
                <a:latin typeface="Arial" panose="020B0604020202020204" pitchFamily="34" charset="0"/>
                <a:cs typeface="Arial" panose="020B0604020202020204" pitchFamily="34" charset="0"/>
              </a:rPr>
              <a:t> حال </a:t>
            </a:r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		খ) </a:t>
            </a:r>
            <a:r>
              <a:rPr lang="ar-AE" sz="2400" dirty="0">
                <a:latin typeface="Arial" panose="020B0604020202020204" pitchFamily="34" charset="0"/>
                <a:cs typeface="Arial" panose="020B0604020202020204" pitchFamily="34" charset="0"/>
              </a:rPr>
              <a:t>تمييز </a:t>
            </a:r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	</a:t>
            </a:r>
            <a:r>
              <a:rPr lang="en-US" sz="2400" dirty="0">
                <a:latin typeface="Arial" panose="020B0604020202020204" pitchFamily="34" charset="0"/>
                <a:cs typeface="NikoshLightBAN" panose="02000000000000000000" pitchFamily="2" charset="0"/>
              </a:rPr>
              <a:t>                                                                             </a:t>
            </a:r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গ) </a:t>
            </a:r>
            <a:r>
              <a:rPr lang="ar-AE" sz="2400" dirty="0">
                <a:latin typeface="Arial" panose="020B0604020202020204" pitchFamily="34" charset="0"/>
                <a:cs typeface="Arial" panose="020B0604020202020204" pitchFamily="34" charset="0"/>
              </a:rPr>
              <a:t>مفعول به </a:t>
            </a:r>
            <a:r>
              <a:rPr lang="en-US" sz="2400" dirty="0">
                <a:latin typeface="Arial" panose="020B0604020202020204" pitchFamily="34" charset="0"/>
                <a:cs typeface="NikoshLightBAN" panose="02000000000000000000" pitchFamily="2" charset="0"/>
              </a:rPr>
              <a:t>       </a:t>
            </a:r>
            <a:r>
              <a:rPr lang="bn-BD" sz="2400" dirty="0">
                <a:latin typeface="Arial" panose="020B0604020202020204" pitchFamily="34" charset="0"/>
                <a:cs typeface="NikoshLightBAN" panose="02000000000000000000" pitchFamily="2" charset="0"/>
              </a:rPr>
              <a:t>ঘ) </a:t>
            </a:r>
            <a:r>
              <a:rPr lang="ar-AE" sz="2400" dirty="0">
                <a:latin typeface="Arial" panose="020B0604020202020204" pitchFamily="34" charset="0"/>
                <a:cs typeface="Arial" panose="020B0604020202020204" pitchFamily="34" charset="0"/>
              </a:rPr>
              <a:t>مفعول له </a:t>
            </a:r>
            <a:endParaRPr lang="bn-BD" sz="2400" dirty="0">
              <a:latin typeface="Arial" panose="020B0604020202020204" pitchFamily="34" charset="0"/>
              <a:cs typeface="NikoshLight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52288" y="4594847"/>
            <a:ext cx="39931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৬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। আ্ল কুরআনের মোট সূরা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কয়টি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?     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                     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  ক)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১২২ টি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           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খ) ১২৪ টি 	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                   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খ) 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১২৮</a:t>
            </a:r>
            <a:r>
              <a:rPr lang="en-US" sz="24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টি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          </a:t>
            </a:r>
            <a:r>
              <a:rPr lang="bn-BD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ঘ) ১১৪ টি </a:t>
            </a:r>
            <a:endParaRPr lang="en-US" sz="2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36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933</Words>
  <Application>Microsoft Office PowerPoint</Application>
  <PresentationFormat>Widescreen</PresentationFormat>
  <Paragraphs>150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AdorshoLipi</vt:lpstr>
      <vt:lpstr>Arial</vt:lpstr>
      <vt:lpstr>Calibri</vt:lpstr>
      <vt:lpstr>Calibri Light</vt:lpstr>
      <vt:lpstr>NikoshBAN</vt:lpstr>
      <vt:lpstr>NikoshLightBAN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</cp:revision>
  <dcterms:created xsi:type="dcterms:W3CDTF">2020-04-22T05:44:07Z</dcterms:created>
  <dcterms:modified xsi:type="dcterms:W3CDTF">2020-04-22T12:25:01Z</dcterms:modified>
</cp:coreProperties>
</file>