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83" r:id="rId5"/>
    <p:sldId id="260" r:id="rId6"/>
    <p:sldId id="263" r:id="rId7"/>
    <p:sldId id="28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B5264-9E7B-4AB8-A595-B290CB1B138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002E4-3432-4E5C-8477-0FEB28552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EBE5E-D78C-48B7-B53B-10DB274E4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84"/>
            <a:ext cx="9067800" cy="684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9C1D6-3897-4F82-AA40-CE0FBC7C5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"/>
            <a:ext cx="7543800" cy="4953000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EE3508-8F8B-41D0-AC53-450EC40112A8}"/>
              </a:ext>
            </a:extLst>
          </p:cNvPr>
          <p:cNvSpPr/>
          <p:nvPr/>
        </p:nvSpPr>
        <p:spPr>
          <a:xfrm>
            <a:off x="2057400" y="5562600"/>
            <a:ext cx="4450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C0D5D-6189-4D0F-8BA7-822D57AA7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509"/>
            <a:ext cx="9144000" cy="5470709"/>
          </a:xfrm>
          <a:prstGeom prst="roundRect">
            <a:avLst>
              <a:gd name="adj" fmla="val 16667"/>
            </a:avLst>
          </a:prstGeom>
          <a:ln w="38100">
            <a:solidFill>
              <a:srgbClr val="FA7ED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583E2F-0758-4A5F-913E-91097D3AAAB4}"/>
              </a:ext>
            </a:extLst>
          </p:cNvPr>
          <p:cNvSpPr/>
          <p:nvPr/>
        </p:nvSpPr>
        <p:spPr>
          <a:xfrm>
            <a:off x="2209800" y="5562600"/>
            <a:ext cx="4347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মারলো মানুষ কতো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AF276-EF02-4621-94AF-A30AB7D36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0"/>
            <a:ext cx="8763000" cy="57180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15A3A3-C74F-48A3-9C63-F85521D49621}"/>
              </a:ext>
            </a:extLst>
          </p:cNvPr>
          <p:cNvSpPr/>
          <p:nvPr/>
        </p:nvSpPr>
        <p:spPr>
          <a:xfrm>
            <a:off x="2286000" y="5791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পুড়লো শহর পুড়লো শ্যামল</a:t>
            </a:r>
          </a:p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যে শত শত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>
            <a:extLst>
              <a:ext uri="{FF2B5EF4-FFF2-40B4-BE49-F238E27FC236}">
                <a16:creationId xmlns:a16="http://schemas.microsoft.com/office/drawing/2014/main" id="{7BE653B9-69AE-4700-95CB-04DD4D29F04A}"/>
              </a:ext>
            </a:extLst>
          </p:cNvPr>
          <p:cNvGrpSpPr/>
          <p:nvPr/>
        </p:nvGrpSpPr>
        <p:grpSpPr>
          <a:xfrm>
            <a:off x="228600" y="228600"/>
            <a:ext cx="8610600" cy="4953000"/>
            <a:chOff x="0" y="838206"/>
            <a:chExt cx="4063295" cy="44348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3BFE16A-EAE7-4DEA-B309-9EFBC8309585}"/>
                </a:ext>
              </a:extLst>
            </p:cNvPr>
            <p:cNvSpPr/>
            <p:nvPr/>
          </p:nvSpPr>
          <p:spPr>
            <a:xfrm>
              <a:off x="0" y="838206"/>
              <a:ext cx="4063295" cy="4434836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3000" r="-33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27000">
              <a:bevelT w="190500" h="381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07AFF5C-6D71-4BA8-BD7D-EAA49D79680E}"/>
              </a:ext>
            </a:extLst>
          </p:cNvPr>
          <p:cNvSpPr/>
          <p:nvPr/>
        </p:nvSpPr>
        <p:spPr>
          <a:xfrm>
            <a:off x="2667000" y="55075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 সঙ্গে জোরে</a:t>
            </a:r>
          </a:p>
          <a:p>
            <a:pPr lvl="0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লড়ে মুক্তি-সেনা,</a:t>
            </a:r>
          </a:p>
        </p:txBody>
      </p:sp>
    </p:spTree>
    <p:extLst>
      <p:ext uri="{BB962C8B-B14F-4D97-AF65-F5344CB8AC3E}">
        <p14:creationId xmlns:p14="http://schemas.microsoft.com/office/powerpoint/2010/main" val="42934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ED398A7-976F-485E-8601-57CC772E30F5}"/>
              </a:ext>
            </a:extLst>
          </p:cNvPr>
          <p:cNvSpPr/>
          <p:nvPr/>
        </p:nvSpPr>
        <p:spPr>
          <a:xfrm>
            <a:off x="0" y="0"/>
            <a:ext cx="9144000" cy="5410200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3000" r="-73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C9B32-45C0-4D6E-8F00-6BF44AFABD1C}"/>
              </a:ext>
            </a:extLst>
          </p:cNvPr>
          <p:cNvSpPr txBox="1"/>
          <p:nvPr/>
        </p:nvSpPr>
        <p:spPr>
          <a:xfrm>
            <a:off x="3135444" y="5410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তাদের ভুলব না।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CED57-7BAB-49A2-8D01-E0A3D68A4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34014"/>
            <a:ext cx="5037349" cy="32298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763E75-BA14-4A4E-BFC4-6FDB9536180A}"/>
              </a:ext>
            </a:extLst>
          </p:cNvPr>
          <p:cNvSpPr/>
          <p:nvPr/>
        </p:nvSpPr>
        <p:spPr>
          <a:xfrm>
            <a:off x="3528645" y="3839621"/>
            <a:ext cx="5615355" cy="268721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5E791-CD78-4DFD-BE77-BD348EE3F535}"/>
              </a:ext>
            </a:extLst>
          </p:cNvPr>
          <p:cNvSpPr/>
          <p:nvPr/>
        </p:nvSpPr>
        <p:spPr>
          <a:xfrm>
            <a:off x="5418349" y="914400"/>
            <a:ext cx="3708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দেখি নীল আকাশে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7E0A6-AE7F-484C-8C64-EB4C94F5B9B0}"/>
              </a:ext>
            </a:extLst>
          </p:cNvPr>
          <p:cNvSpPr/>
          <p:nvPr/>
        </p:nvSpPr>
        <p:spPr>
          <a:xfrm>
            <a:off x="865737" y="4861649"/>
            <a:ext cx="2662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পায়রা মেলে পাখা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87F810-4EEC-4281-9DB8-76137073687B}"/>
              </a:ext>
            </a:extLst>
          </p:cNvPr>
          <p:cNvSpPr/>
          <p:nvPr/>
        </p:nvSpPr>
        <p:spPr>
          <a:xfrm>
            <a:off x="480646" y="-76200"/>
            <a:ext cx="7924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সাধন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নং-১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</a:t>
            </a:r>
            <a:r>
              <a:rPr lang="bn-BD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D9851-2199-4C4D-8C7F-239A25958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478F5E-46C0-4F48-A79F-FE47970A0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572374" cy="4525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68A8AD-FD04-4100-9EFA-7EFD01F0E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08" y="2240665"/>
            <a:ext cx="4424363" cy="46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5A92C8-EB67-43FA-9B10-3BECB69C5460}"/>
              </a:ext>
            </a:extLst>
          </p:cNvPr>
          <p:cNvSpPr/>
          <p:nvPr/>
        </p:nvSpPr>
        <p:spPr>
          <a:xfrm>
            <a:off x="2362200" y="228600"/>
            <a:ext cx="40126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3D475-1EAD-47A9-BECF-575E86346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485"/>
            <a:ext cx="9140483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B52BA3-851F-43A5-A186-45250B8E5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211100"/>
              </p:ext>
            </p:extLst>
          </p:nvPr>
        </p:nvGraphicFramePr>
        <p:xfrm>
          <a:off x="228600" y="1038665"/>
          <a:ext cx="8458200" cy="545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91">
                  <a:extLst>
                    <a:ext uri="{9D8B030D-6E8A-4147-A177-3AD203B41FA5}">
                      <a16:colId xmlns:a16="http://schemas.microsoft.com/office/drawing/2014/main" val="1146578120"/>
                    </a:ext>
                  </a:extLst>
                </a:gridCol>
                <a:gridCol w="2718707">
                  <a:extLst>
                    <a:ext uri="{9D8B030D-6E8A-4147-A177-3AD203B41FA5}">
                      <a16:colId xmlns:a16="http://schemas.microsoft.com/office/drawing/2014/main" val="1188681199"/>
                    </a:ext>
                  </a:extLst>
                </a:gridCol>
                <a:gridCol w="3851502">
                  <a:extLst>
                    <a:ext uri="{9D8B030D-6E8A-4147-A177-3AD203B41FA5}">
                      <a16:colId xmlns:a16="http://schemas.microsoft.com/office/drawing/2014/main" val="2223589389"/>
                    </a:ext>
                  </a:extLst>
                </a:gridCol>
              </a:tblGrid>
              <a:tr h="2009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5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বর্গি</a:t>
                      </a:r>
                      <a:r>
                        <a:rPr lang="bn-BD" sz="8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8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83802"/>
                  </a:ext>
                </a:extLst>
              </a:tr>
              <a:tr h="1795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5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হানাদার</a:t>
                      </a:r>
                      <a:r>
                        <a:rPr lang="bn-BD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101936"/>
                  </a:ext>
                </a:extLst>
              </a:tr>
              <a:tr h="1205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খাজনা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587454"/>
                  </a:ext>
                </a:extLst>
              </a:tr>
              <a:tr h="344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4723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BEE5808-6876-406A-8453-F7297C73F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418" y="1066800"/>
            <a:ext cx="19812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97FF27-37DC-47CF-B215-AD05BC67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04625"/>
            <a:ext cx="1763151" cy="1763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2C797C-A89D-4615-9301-B8D3F91D5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18" y="5074109"/>
            <a:ext cx="1823014" cy="1097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D2828-2FC6-4CCF-A1AE-37314BF3A752}"/>
              </a:ext>
            </a:extLst>
          </p:cNvPr>
          <p:cNvSpPr txBox="1"/>
          <p:nvPr/>
        </p:nvSpPr>
        <p:spPr>
          <a:xfrm>
            <a:off x="2057400" y="152401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নেই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4A505A0-2CF9-45C9-831F-D52CD6A94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38735"/>
              </p:ext>
            </p:extLst>
          </p:nvPr>
        </p:nvGraphicFramePr>
        <p:xfrm>
          <a:off x="0" y="1524000"/>
          <a:ext cx="9144000" cy="51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916627589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5517230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554555"/>
                  </a:ext>
                </a:extLst>
              </a:tr>
              <a:tr h="1908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বর্গি এলো খাজনা নিতে ,মারলো মানুষ কতো”----কথাটি বুঝিয়ে লিখ।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712456"/>
                  </a:ext>
                </a:extLst>
              </a:tr>
              <a:tr h="2365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“তাদের কথা দেশের মানুষ কখনো ভুলবেনা”----কথাটি বুঝিয়ে লিখ।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253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6EE175-0D9A-4BEA-A9D3-F46F9B82BE17}"/>
              </a:ext>
            </a:extLst>
          </p:cNvPr>
          <p:cNvSpPr txBox="1"/>
          <p:nvPr/>
        </p:nvSpPr>
        <p:spPr>
          <a:xfrm>
            <a:off x="3352800" y="196948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545174-D8F3-4C03-8EEE-20B4C5DD2FB3}"/>
              </a:ext>
            </a:extLst>
          </p:cNvPr>
          <p:cNvGrpSpPr/>
          <p:nvPr/>
        </p:nvGrpSpPr>
        <p:grpSpPr>
          <a:xfrm>
            <a:off x="0" y="-30102"/>
            <a:ext cx="9163878" cy="6810651"/>
            <a:chOff x="-3351508" y="222141"/>
            <a:chExt cx="13046876" cy="935489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655EAE-0BAB-432F-BB4E-4CC154E18991}"/>
                </a:ext>
              </a:extLst>
            </p:cNvPr>
            <p:cNvGrpSpPr/>
            <p:nvPr/>
          </p:nvGrpSpPr>
          <p:grpSpPr>
            <a:xfrm>
              <a:off x="-3243020" y="3429000"/>
              <a:ext cx="12910087" cy="6148031"/>
              <a:chOff x="-3243020" y="3429000"/>
              <a:chExt cx="12910087" cy="61480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06EC87-7E43-4109-A2A6-D24FB3FCFC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243020" y="3429000"/>
                <a:ext cx="12801599" cy="4265764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</p:pic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A0781F68-9554-4458-A50E-C2FF5CFC53E1}"/>
                  </a:ext>
                </a:extLst>
              </p:cNvPr>
              <p:cNvSpPr txBox="1"/>
              <p:nvPr/>
            </p:nvSpPr>
            <p:spPr>
              <a:xfrm>
                <a:off x="-3243020" y="7590097"/>
                <a:ext cx="12910087" cy="1986934"/>
              </a:xfrm>
              <a:prstGeom prst="rect">
                <a:avLst/>
              </a:prstGeom>
              <a:solidFill>
                <a:srgbClr val="92D050"/>
              </a:solidFill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Welcome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6AAF9D-E85D-44CE-9B28-2F79698E55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51508" y="222141"/>
              <a:ext cx="13046876" cy="297826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39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257847-B7DB-413F-BA3F-B726555AFCF2}"/>
              </a:ext>
            </a:extLst>
          </p:cNvPr>
          <p:cNvSpPr/>
          <p:nvPr/>
        </p:nvSpPr>
        <p:spPr>
          <a:xfrm>
            <a:off x="3355159" y="248638"/>
            <a:ext cx="18245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FD15E2-620C-423B-A28B-A1056270EF74}"/>
              </a:ext>
            </a:extLst>
          </p:cNvPr>
          <p:cNvGrpSpPr/>
          <p:nvPr/>
        </p:nvGrpSpPr>
        <p:grpSpPr>
          <a:xfrm>
            <a:off x="216529" y="697408"/>
            <a:ext cx="2967727" cy="2057742"/>
            <a:chOff x="1972741" y="334441"/>
            <a:chExt cx="2540584" cy="2540584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Partial Circle 3">
              <a:extLst>
                <a:ext uri="{FF2B5EF4-FFF2-40B4-BE49-F238E27FC236}">
                  <a16:creationId xmlns:a16="http://schemas.microsoft.com/office/drawing/2014/main" id="{CE8A14A3-C829-4F21-9BCA-6A179A28B1B2}"/>
                </a:ext>
              </a:extLst>
            </p:cNvPr>
            <p:cNvSpPr/>
            <p:nvPr/>
          </p:nvSpPr>
          <p:spPr>
            <a:xfrm>
              <a:off x="1972741" y="334441"/>
              <a:ext cx="2540584" cy="2540584"/>
            </a:xfrm>
            <a:prstGeom prst="pieWed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8866734E-1294-4857-BF77-1E9AF20B5530}"/>
                </a:ext>
              </a:extLst>
            </p:cNvPr>
            <p:cNvSpPr txBox="1"/>
            <p:nvPr/>
          </p:nvSpPr>
          <p:spPr>
            <a:xfrm>
              <a:off x="2716861" y="1078561"/>
              <a:ext cx="1796464" cy="17964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5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বর্গি</a:t>
              </a:r>
              <a:endParaRPr lang="en-US" sz="4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900B46-E5D3-4C6B-A92F-0C7FBBC88BA8}"/>
              </a:ext>
            </a:extLst>
          </p:cNvPr>
          <p:cNvGrpSpPr/>
          <p:nvPr/>
        </p:nvGrpSpPr>
        <p:grpSpPr>
          <a:xfrm>
            <a:off x="5959745" y="572886"/>
            <a:ext cx="2967727" cy="2000154"/>
            <a:chOff x="4630674" y="334441"/>
            <a:chExt cx="2540584" cy="2540584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6BAC4CC0-3B40-4551-A5E4-0AEF30ED620E}"/>
                </a:ext>
              </a:extLst>
            </p:cNvPr>
            <p:cNvSpPr/>
            <p:nvPr/>
          </p:nvSpPr>
          <p:spPr>
            <a:xfrm rot="5400000">
              <a:off x="4630674" y="334441"/>
              <a:ext cx="2540584" cy="2540584"/>
            </a:xfrm>
            <a:prstGeom prst="pieWed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9" name="Partial Circle 4">
              <a:extLst>
                <a:ext uri="{FF2B5EF4-FFF2-40B4-BE49-F238E27FC236}">
                  <a16:creationId xmlns:a16="http://schemas.microsoft.com/office/drawing/2014/main" id="{63BAFB8D-7F0C-4D88-A1E6-C9C5EBE03659}"/>
                </a:ext>
              </a:extLst>
            </p:cNvPr>
            <p:cNvSpPr txBox="1"/>
            <p:nvPr/>
          </p:nvSpPr>
          <p:spPr>
            <a:xfrm>
              <a:off x="4630674" y="1078561"/>
              <a:ext cx="1796464" cy="17964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5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খাজনা</a:t>
              </a:r>
              <a:endParaRPr lang="en-US" sz="4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EDA0AB-D790-4659-B935-BE72960D9FD3}"/>
              </a:ext>
            </a:extLst>
          </p:cNvPr>
          <p:cNvGrpSpPr/>
          <p:nvPr/>
        </p:nvGrpSpPr>
        <p:grpSpPr>
          <a:xfrm>
            <a:off x="178925" y="3891509"/>
            <a:ext cx="2815327" cy="2904916"/>
            <a:chOff x="1972741" y="2992374"/>
            <a:chExt cx="2540584" cy="2540584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F0B17D77-3875-4ED7-9368-BC6BB459659B}"/>
                </a:ext>
              </a:extLst>
            </p:cNvPr>
            <p:cNvSpPr/>
            <p:nvPr/>
          </p:nvSpPr>
          <p:spPr>
            <a:xfrm rot="16200000">
              <a:off x="1972741" y="2992374"/>
              <a:ext cx="2540584" cy="2540584"/>
            </a:xfrm>
            <a:prstGeom prst="pieWed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2" name="Partial Circle 4">
              <a:extLst>
                <a:ext uri="{FF2B5EF4-FFF2-40B4-BE49-F238E27FC236}">
                  <a16:creationId xmlns:a16="http://schemas.microsoft.com/office/drawing/2014/main" id="{D72F6F60-B8E6-45BD-8FD2-DCEEF5887658}"/>
                </a:ext>
              </a:extLst>
            </p:cNvPr>
            <p:cNvSpPr txBox="1"/>
            <p:nvPr/>
          </p:nvSpPr>
          <p:spPr>
            <a:xfrm rot="21600000">
              <a:off x="2716861" y="2992374"/>
              <a:ext cx="1796464" cy="17964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5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শ্যামল</a:t>
              </a:r>
              <a:endParaRPr lang="en-US" sz="4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F0C79-3C56-4926-A9C1-5131E97B9809}"/>
              </a:ext>
            </a:extLst>
          </p:cNvPr>
          <p:cNvGrpSpPr/>
          <p:nvPr/>
        </p:nvGrpSpPr>
        <p:grpSpPr>
          <a:xfrm>
            <a:off x="5997347" y="3953083"/>
            <a:ext cx="2967728" cy="2904917"/>
            <a:chOff x="4630674" y="2992374"/>
            <a:chExt cx="2540584" cy="2540584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26045CAC-CD3F-45F8-B52D-82CA2CE8AC5D}"/>
                </a:ext>
              </a:extLst>
            </p:cNvPr>
            <p:cNvSpPr/>
            <p:nvPr/>
          </p:nvSpPr>
          <p:spPr>
            <a:xfrm rot="10800000">
              <a:off x="4630674" y="2992374"/>
              <a:ext cx="2540584" cy="2540584"/>
            </a:xfrm>
            <a:prstGeom prst="pieWedg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5" name="Partial Circle 4">
              <a:extLst>
                <a:ext uri="{FF2B5EF4-FFF2-40B4-BE49-F238E27FC236}">
                  <a16:creationId xmlns:a16="http://schemas.microsoft.com/office/drawing/2014/main" id="{C545FF9E-027E-488A-9EAA-D499C75A2035}"/>
                </a:ext>
              </a:extLst>
            </p:cNvPr>
            <p:cNvSpPr txBox="1"/>
            <p:nvPr/>
          </p:nvSpPr>
          <p:spPr>
            <a:xfrm rot="21600000">
              <a:off x="4630674" y="2992374"/>
              <a:ext cx="1796464" cy="179646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45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লড়ে</a:t>
              </a:r>
              <a:endParaRPr lang="en-US" sz="45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B6B43C8-465F-4531-A2E0-C0709ECBDC04}"/>
              </a:ext>
            </a:extLst>
          </p:cNvPr>
          <p:cNvSpPr/>
          <p:nvPr/>
        </p:nvSpPr>
        <p:spPr>
          <a:xfrm>
            <a:off x="2743200" y="2861664"/>
            <a:ext cx="3384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বলি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0A665C6-19D0-4BC1-B0ED-56A765F76CDC}"/>
              </a:ext>
            </a:extLst>
          </p:cNvPr>
          <p:cNvSpPr/>
          <p:nvPr/>
        </p:nvSpPr>
        <p:spPr>
          <a:xfrm>
            <a:off x="3733800" y="1726279"/>
            <a:ext cx="1630682" cy="407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1015CBF-B6B7-4D89-956F-3AE05A849926}"/>
              </a:ext>
            </a:extLst>
          </p:cNvPr>
          <p:cNvSpPr/>
          <p:nvPr/>
        </p:nvSpPr>
        <p:spPr>
          <a:xfrm rot="5400000" flipV="1">
            <a:off x="6576588" y="3145718"/>
            <a:ext cx="1075874" cy="382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2B85D77-0F6B-476B-96BA-76834A6975E5}"/>
              </a:ext>
            </a:extLst>
          </p:cNvPr>
          <p:cNvSpPr/>
          <p:nvPr/>
        </p:nvSpPr>
        <p:spPr>
          <a:xfrm rot="10800000">
            <a:off x="3992882" y="5025846"/>
            <a:ext cx="1371600" cy="292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F8DA766-EE4A-4F79-A4D5-D8BD8643D64E}"/>
              </a:ext>
            </a:extLst>
          </p:cNvPr>
          <p:cNvSpPr/>
          <p:nvPr/>
        </p:nvSpPr>
        <p:spPr>
          <a:xfrm rot="10800000">
            <a:off x="1707695" y="3052954"/>
            <a:ext cx="291188" cy="862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E6B430-9698-4C8F-A6B0-D972978BE54D}"/>
              </a:ext>
            </a:extLst>
          </p:cNvPr>
          <p:cNvSpPr/>
          <p:nvPr/>
        </p:nvSpPr>
        <p:spPr>
          <a:xfrm>
            <a:off x="2527824" y="228600"/>
            <a:ext cx="3132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কোনটি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FB13E4-4ABF-4FB2-9D30-5F6396170C08}"/>
              </a:ext>
            </a:extLst>
          </p:cNvPr>
          <p:cNvSpPr/>
          <p:nvPr/>
        </p:nvSpPr>
        <p:spPr>
          <a:xfrm>
            <a:off x="342900" y="931797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কে খাজনা নিতে এলো?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ক) বর্গি     খ) জমিদার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গ) পেয়াদা   ঘ) মহাজন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২।বর্গি খাজনা নিতে এলে কারা মারলো?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ক) কৃষক   খ) শ্রমিক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গ) মানুষ    ঘ) শিশু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৩। হানাদারের সঙ্গে কারা লড়ে?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ক) পুলিশ  খ) মুক্তিসেনা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গ) সাধারণ মানুষ   গ) রাজাকার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6E3D2A-0879-4730-9A35-59C39324726B}"/>
              </a:ext>
            </a:extLst>
          </p:cNvPr>
          <p:cNvSpPr/>
          <p:nvPr/>
        </p:nvSpPr>
        <p:spPr>
          <a:xfrm>
            <a:off x="1066800" y="457200"/>
            <a:ext cx="5452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দিইঃ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ED5D71-BFA1-4F0E-AD50-2EDD61E59521}"/>
              </a:ext>
            </a:extLst>
          </p:cNvPr>
          <p:cNvSpPr/>
          <p:nvPr/>
        </p:nvSpPr>
        <p:spPr>
          <a:xfrm>
            <a:off x="228600" y="2967335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এদেশে এক সময় কারা খাজনানিতে আসতো?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কারা হানাদারদের সাথে যুদ্ধ করেছিলো?</a:t>
            </a: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কাদের কথা মানুষ কখনো ভু্লবেনা?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0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712A9-658B-47FC-B40E-A7C9D5E86D5C}"/>
              </a:ext>
            </a:extLst>
          </p:cNvPr>
          <p:cNvSpPr/>
          <p:nvPr/>
        </p:nvSpPr>
        <p:spPr>
          <a:xfrm>
            <a:off x="685800" y="838200"/>
            <a:ext cx="7893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লাইনগুলো পরপর সাজিয়ে লেখঃ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AD904-0ABE-4CE0-8D0A-F9DC19AFBE8F}"/>
              </a:ext>
            </a:extLst>
          </p:cNvPr>
          <p:cNvSpPr/>
          <p:nvPr/>
        </p:nvSpPr>
        <p:spPr>
          <a:xfrm>
            <a:off x="685800" y="23622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 যেখানে আঁধার ছিল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সেখানে ভালো।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সেখানে আলো।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 যেখানে মন্দ ছিল</a:t>
            </a:r>
          </a:p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বুকেতেই থাকা।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C19EE-600E-4A24-9312-13C1E3972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r="5308"/>
          <a:stretch/>
        </p:blipFill>
        <p:spPr>
          <a:xfrm>
            <a:off x="28135" y="6876"/>
            <a:ext cx="909397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D759EE-8412-48C7-9650-1E1D91E21A6B}"/>
              </a:ext>
            </a:extLst>
          </p:cNvPr>
          <p:cNvSpPr/>
          <p:nvPr/>
        </p:nvSpPr>
        <p:spPr>
          <a:xfrm>
            <a:off x="46507" y="152400"/>
            <a:ext cx="8829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পাঠ্যাংশটুকুর মুলভাব নিজের ভাষায় লিখে নিয়ে আসবে।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BC362-E343-4334-96B8-A6B3A352E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" y="24618"/>
            <a:ext cx="9120554" cy="6833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9F826F-EF5F-4FFC-8F8B-6EAF24CFD2BA}"/>
              </a:ext>
            </a:extLst>
          </p:cNvPr>
          <p:cNvSpPr txBox="1"/>
          <p:nvPr/>
        </p:nvSpPr>
        <p:spPr>
          <a:xfrm>
            <a:off x="-1676400" y="990600"/>
            <a:ext cx="9677400" cy="45089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IN" sz="28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9EC4D8-DF55-4EC1-9E2F-B1BBE9FA1210}"/>
              </a:ext>
            </a:extLst>
          </p:cNvPr>
          <p:cNvGrpSpPr/>
          <p:nvPr/>
        </p:nvGrpSpPr>
        <p:grpSpPr>
          <a:xfrm>
            <a:off x="228600" y="1961271"/>
            <a:ext cx="2714860" cy="3891108"/>
            <a:chOff x="456423" y="1300315"/>
            <a:chExt cx="2714860" cy="38911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EAB9D1-BB28-430A-8E31-38ABB9CEC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1951306" cy="25293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A2045F-6426-4487-A10C-C80C9CD3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3" y="1300315"/>
              <a:ext cx="2714860" cy="389110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41D4EBD-96E7-4D83-8534-B8738BB17A6D}"/>
              </a:ext>
            </a:extLst>
          </p:cNvPr>
          <p:cNvSpPr/>
          <p:nvPr/>
        </p:nvSpPr>
        <p:spPr>
          <a:xfrm>
            <a:off x="1828800" y="363067"/>
            <a:ext cx="52325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5DA218-8DE4-4301-9405-5F2D64CEBB8D}"/>
              </a:ext>
            </a:extLst>
          </p:cNvPr>
          <p:cNvSpPr/>
          <p:nvPr/>
        </p:nvSpPr>
        <p:spPr>
          <a:xfrm>
            <a:off x="2932909" y="2863170"/>
            <a:ext cx="6330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5432CB-6E25-4F8D-95C5-4B0DB6FCB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17493" r="42976" b="11301"/>
          <a:stretch/>
        </p:blipFill>
        <p:spPr>
          <a:xfrm>
            <a:off x="152400" y="2009504"/>
            <a:ext cx="3352800" cy="4406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40433D-8040-4C7C-B330-B11AAB15EBB3}"/>
              </a:ext>
            </a:extLst>
          </p:cNvPr>
          <p:cNvSpPr/>
          <p:nvPr/>
        </p:nvSpPr>
        <p:spPr>
          <a:xfrm>
            <a:off x="2590800" y="685800"/>
            <a:ext cx="3292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FB9866-658D-4FC9-89AA-8C7BC12983DC}"/>
              </a:ext>
            </a:extLst>
          </p:cNvPr>
          <p:cNvSpPr/>
          <p:nvPr/>
        </p:nvSpPr>
        <p:spPr>
          <a:xfrm>
            <a:off x="3708414" y="2386548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রৌদ্র লেখে জয়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এল--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বুকেতেই থাকা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444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617872-A09A-49F0-BBC7-10749353A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2B929-E743-4D13-8D2C-CE9A1E3A7763}"/>
              </a:ext>
            </a:extLst>
          </p:cNvPr>
          <p:cNvSpPr txBox="1"/>
          <p:nvPr/>
        </p:nvSpPr>
        <p:spPr>
          <a:xfrm>
            <a:off x="990600" y="1371599"/>
            <a:ext cx="7162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ও পাঠ ঘোষণা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lc-record-2014-05-11-08h31m12s-26th March ~ Independence Day ~ Bangladesh.mp4-">
            <a:hlinkClick r:id="" action="ppaction://media"/>
            <a:extLst>
              <a:ext uri="{FF2B5EF4-FFF2-40B4-BE49-F238E27FC236}">
                <a16:creationId xmlns:a16="http://schemas.microsoft.com/office/drawing/2014/main" id="{A3DA8410-460F-4FD3-9885-54E9E0EE59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652" y="546100"/>
            <a:ext cx="8763000" cy="5740400"/>
          </a:xfrm>
          <a:prstGeom prst="rect">
            <a:avLst/>
          </a:prstGeom>
        </p:spPr>
      </p:pic>
      <p:sp>
        <p:nvSpPr>
          <p:cNvPr id="3" name="Cloud Callout 1">
            <a:extLst>
              <a:ext uri="{FF2B5EF4-FFF2-40B4-BE49-F238E27FC236}">
                <a16:creationId xmlns:a16="http://schemas.microsoft.com/office/drawing/2014/main" id="{86A84D4C-4456-4CA6-80C1-38DCF5D15702}"/>
              </a:ext>
            </a:extLst>
          </p:cNvPr>
          <p:cNvSpPr/>
          <p:nvPr/>
        </p:nvSpPr>
        <p:spPr>
          <a:xfrm>
            <a:off x="3276600" y="-25400"/>
            <a:ext cx="2590800" cy="1143000"/>
          </a:xfrm>
          <a:prstGeom prst="cloud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17E653-6742-4525-9E90-345E424C2D37}"/>
              </a:ext>
            </a:extLst>
          </p:cNvPr>
          <p:cNvSpPr/>
          <p:nvPr/>
        </p:nvSpPr>
        <p:spPr>
          <a:xfrm>
            <a:off x="2743200" y="337624"/>
            <a:ext cx="4038600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3BD0E-8D3F-4EAB-BF58-030E7FECC263}"/>
              </a:ext>
            </a:extLst>
          </p:cNvPr>
          <p:cNvSpPr txBox="1"/>
          <p:nvPr/>
        </p:nvSpPr>
        <p:spPr>
          <a:xfrm>
            <a:off x="211016" y="1244289"/>
            <a:ext cx="861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১:২:১  উচ্চারিত পঠিত বাক্য ,কথা মনোযোগ সহকারে শুনবে।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F4C60-A28B-4B67-8B52-113CB5926392}"/>
              </a:ext>
            </a:extLst>
          </p:cNvPr>
          <p:cNvSpPr txBox="1"/>
          <p:nvPr/>
        </p:nvSpPr>
        <p:spPr>
          <a:xfrm>
            <a:off x="211016" y="2440147"/>
            <a:ext cx="8763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২:২:৩; প্রমিত উচ্চারণে ও ছন্দ বজায় রেখে সমমানের কবিতা আবৃত্তি করতে পারবে।</a:t>
            </a: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88965-8FFF-4ABF-8818-67066EC4F894}"/>
              </a:ext>
            </a:extLst>
          </p:cNvPr>
          <p:cNvSpPr txBox="1"/>
          <p:nvPr/>
        </p:nvSpPr>
        <p:spPr>
          <a:xfrm>
            <a:off x="118403" y="4232998"/>
            <a:ext cx="95988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২:১:২ পাঠ্য বইয়ের  কবিতা পড়ে মূলভাব বুঝতে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23589-A1CA-45AD-9532-50680EA20307}"/>
              </a:ext>
            </a:extLst>
          </p:cNvPr>
          <p:cNvSpPr txBox="1"/>
          <p:nvPr/>
        </p:nvSpPr>
        <p:spPr>
          <a:xfrm>
            <a:off x="118403" y="5428856"/>
            <a:ext cx="102447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 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১:৫:১পাঠে ব্যবহৃত শব্দ দিয়ে নতুন নতুন বাক্য লিখতে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Bent-Up 3">
            <a:extLst>
              <a:ext uri="{FF2B5EF4-FFF2-40B4-BE49-F238E27FC236}">
                <a16:creationId xmlns:a16="http://schemas.microsoft.com/office/drawing/2014/main" id="{AEA57A3A-1E32-45B7-8823-4F021B227E86}"/>
              </a:ext>
            </a:extLst>
          </p:cNvPr>
          <p:cNvSpPr/>
          <p:nvPr/>
        </p:nvSpPr>
        <p:spPr>
          <a:xfrm rot="5400000">
            <a:off x="439562" y="1406005"/>
            <a:ext cx="1193649" cy="13126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9E17B34-06CF-4B6F-A017-83BC0298C435}"/>
              </a:ext>
            </a:extLst>
          </p:cNvPr>
          <p:cNvSpPr/>
          <p:nvPr/>
        </p:nvSpPr>
        <p:spPr>
          <a:xfrm>
            <a:off x="24553" y="134129"/>
            <a:ext cx="2907914" cy="1290015"/>
          </a:xfrm>
          <a:custGeom>
            <a:avLst/>
            <a:gdLst>
              <a:gd name="connsiteX0" fmla="*/ 0 w 2907914"/>
              <a:gd name="connsiteY0" fmla="*/ 207714 h 1246037"/>
              <a:gd name="connsiteX1" fmla="*/ 207714 w 2907914"/>
              <a:gd name="connsiteY1" fmla="*/ 0 h 1246037"/>
              <a:gd name="connsiteX2" fmla="*/ 2700200 w 2907914"/>
              <a:gd name="connsiteY2" fmla="*/ 0 h 1246037"/>
              <a:gd name="connsiteX3" fmla="*/ 2907914 w 2907914"/>
              <a:gd name="connsiteY3" fmla="*/ 207714 h 1246037"/>
              <a:gd name="connsiteX4" fmla="*/ 2907914 w 2907914"/>
              <a:gd name="connsiteY4" fmla="*/ 1038323 h 1246037"/>
              <a:gd name="connsiteX5" fmla="*/ 2700200 w 2907914"/>
              <a:gd name="connsiteY5" fmla="*/ 1246037 h 1246037"/>
              <a:gd name="connsiteX6" fmla="*/ 207714 w 2907914"/>
              <a:gd name="connsiteY6" fmla="*/ 1246037 h 1246037"/>
              <a:gd name="connsiteX7" fmla="*/ 0 w 2907914"/>
              <a:gd name="connsiteY7" fmla="*/ 1038323 h 1246037"/>
              <a:gd name="connsiteX8" fmla="*/ 0 w 2907914"/>
              <a:gd name="connsiteY8" fmla="*/ 207714 h 124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7914" h="1246037">
                <a:moveTo>
                  <a:pt x="0" y="207714"/>
                </a:moveTo>
                <a:cubicBezTo>
                  <a:pt x="0" y="92997"/>
                  <a:pt x="92997" y="0"/>
                  <a:pt x="207714" y="0"/>
                </a:cubicBezTo>
                <a:lnTo>
                  <a:pt x="2700200" y="0"/>
                </a:lnTo>
                <a:cubicBezTo>
                  <a:pt x="2814917" y="0"/>
                  <a:pt x="2907914" y="92997"/>
                  <a:pt x="2907914" y="207714"/>
                </a:cubicBezTo>
                <a:lnTo>
                  <a:pt x="2907914" y="1038323"/>
                </a:lnTo>
                <a:cubicBezTo>
                  <a:pt x="2907914" y="1153040"/>
                  <a:pt x="2814917" y="1246037"/>
                  <a:pt x="2700200" y="1246037"/>
                </a:cubicBezTo>
                <a:lnTo>
                  <a:pt x="207714" y="1246037"/>
                </a:lnTo>
                <a:cubicBezTo>
                  <a:pt x="92997" y="1246037"/>
                  <a:pt x="0" y="1153040"/>
                  <a:pt x="0" y="1038323"/>
                </a:cubicBezTo>
                <a:lnTo>
                  <a:pt x="0" y="207714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7997" tIns="197997" rIns="197997" bIns="197997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B4FB279-5605-4AF0-B930-1E9ED72A6634}"/>
              </a:ext>
            </a:extLst>
          </p:cNvPr>
          <p:cNvSpPr/>
          <p:nvPr/>
        </p:nvSpPr>
        <p:spPr>
          <a:xfrm>
            <a:off x="2653805" y="536987"/>
            <a:ext cx="1411625" cy="1136808"/>
          </a:xfrm>
          <a:custGeom>
            <a:avLst/>
            <a:gdLst>
              <a:gd name="connsiteX0" fmla="*/ 0 w 1411625"/>
              <a:gd name="connsiteY0" fmla="*/ 0 h 1098053"/>
              <a:gd name="connsiteX1" fmla="*/ 1411625 w 1411625"/>
              <a:gd name="connsiteY1" fmla="*/ 0 h 1098053"/>
              <a:gd name="connsiteX2" fmla="*/ 1411625 w 1411625"/>
              <a:gd name="connsiteY2" fmla="*/ 1098053 h 1098053"/>
              <a:gd name="connsiteX3" fmla="*/ 0 w 1411625"/>
              <a:gd name="connsiteY3" fmla="*/ 1098053 h 1098053"/>
              <a:gd name="connsiteX4" fmla="*/ 0 w 1411625"/>
              <a:gd name="connsiteY4" fmla="*/ 0 h 109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1625" h="1098053">
                <a:moveTo>
                  <a:pt x="0" y="0"/>
                </a:moveTo>
                <a:lnTo>
                  <a:pt x="1411625" y="0"/>
                </a:lnTo>
                <a:lnTo>
                  <a:pt x="1411625" y="1098053"/>
                </a:lnTo>
                <a:lnTo>
                  <a:pt x="0" y="10980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285750" lvl="1" indent="-285750" algn="l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800" kern="1200" dirty="0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E75B05EA-6D24-41D5-985B-2E25695B896A}"/>
              </a:ext>
            </a:extLst>
          </p:cNvPr>
          <p:cNvSpPr/>
          <p:nvPr/>
        </p:nvSpPr>
        <p:spPr>
          <a:xfrm rot="5400000">
            <a:off x="2617818" y="2824541"/>
            <a:ext cx="1193649" cy="13126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/>
          </a:solidFill>
          <a:scene3d>
            <a:camera prst="orthographicFront"/>
            <a:lightRig rig="flat" dir="t"/>
          </a:scene3d>
          <a:sp3d prstMaterial="plastic">
            <a:bevelT w="88900" h="88900" prst="softRound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798F05C-C4DC-4FE1-A26C-44F1404F02BB}"/>
              </a:ext>
            </a:extLst>
          </p:cNvPr>
          <p:cNvSpPr/>
          <p:nvPr/>
        </p:nvSpPr>
        <p:spPr>
          <a:xfrm>
            <a:off x="1622222" y="1540801"/>
            <a:ext cx="3495735" cy="1406516"/>
          </a:xfrm>
          <a:custGeom>
            <a:avLst/>
            <a:gdLst>
              <a:gd name="connsiteX0" fmla="*/ 0 w 3495735"/>
              <a:gd name="connsiteY0" fmla="*/ 226473 h 1358567"/>
              <a:gd name="connsiteX1" fmla="*/ 226473 w 3495735"/>
              <a:gd name="connsiteY1" fmla="*/ 0 h 1358567"/>
              <a:gd name="connsiteX2" fmla="*/ 3269262 w 3495735"/>
              <a:gd name="connsiteY2" fmla="*/ 0 h 1358567"/>
              <a:gd name="connsiteX3" fmla="*/ 3495735 w 3495735"/>
              <a:gd name="connsiteY3" fmla="*/ 226473 h 1358567"/>
              <a:gd name="connsiteX4" fmla="*/ 3495735 w 3495735"/>
              <a:gd name="connsiteY4" fmla="*/ 1132094 h 1358567"/>
              <a:gd name="connsiteX5" fmla="*/ 3269262 w 3495735"/>
              <a:gd name="connsiteY5" fmla="*/ 1358567 h 1358567"/>
              <a:gd name="connsiteX6" fmla="*/ 226473 w 3495735"/>
              <a:gd name="connsiteY6" fmla="*/ 1358567 h 1358567"/>
              <a:gd name="connsiteX7" fmla="*/ 0 w 3495735"/>
              <a:gd name="connsiteY7" fmla="*/ 1132094 h 1358567"/>
              <a:gd name="connsiteX8" fmla="*/ 0 w 3495735"/>
              <a:gd name="connsiteY8" fmla="*/ 226473 h 13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5735" h="1358567">
                <a:moveTo>
                  <a:pt x="0" y="226473"/>
                </a:moveTo>
                <a:cubicBezTo>
                  <a:pt x="0" y="101395"/>
                  <a:pt x="101395" y="0"/>
                  <a:pt x="226473" y="0"/>
                </a:cubicBezTo>
                <a:lnTo>
                  <a:pt x="3269262" y="0"/>
                </a:lnTo>
                <a:cubicBezTo>
                  <a:pt x="3394340" y="0"/>
                  <a:pt x="3495735" y="101395"/>
                  <a:pt x="3495735" y="226473"/>
                </a:cubicBezTo>
                <a:lnTo>
                  <a:pt x="3495735" y="1132094"/>
                </a:lnTo>
                <a:cubicBezTo>
                  <a:pt x="3495735" y="1257172"/>
                  <a:pt x="3394340" y="1358567"/>
                  <a:pt x="3269262" y="1358567"/>
                </a:cubicBezTo>
                <a:lnTo>
                  <a:pt x="226473" y="1358567"/>
                </a:lnTo>
                <a:cubicBezTo>
                  <a:pt x="101395" y="1358567"/>
                  <a:pt x="0" y="1257172"/>
                  <a:pt x="0" y="1132094"/>
                </a:cubicBezTo>
                <a:lnTo>
                  <a:pt x="0" y="22647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92" tIns="203492" rIns="203492" bIns="20349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 লেখে জয়</a:t>
            </a: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5FF677-9085-4861-8086-67A4E15C1AC9}"/>
              </a:ext>
            </a:extLst>
          </p:cNvPr>
          <p:cNvSpPr/>
          <p:nvPr/>
        </p:nvSpPr>
        <p:spPr>
          <a:xfrm>
            <a:off x="5113142" y="2010814"/>
            <a:ext cx="1361414" cy="112296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2AB08861-C089-42FA-9896-1413F05AC8F6}"/>
              </a:ext>
            </a:extLst>
          </p:cNvPr>
          <p:cNvSpPr/>
          <p:nvPr/>
        </p:nvSpPr>
        <p:spPr>
          <a:xfrm rot="5400000">
            <a:off x="4326675" y="4645929"/>
            <a:ext cx="1193649" cy="13126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D0B5D3-2C56-4369-BAF0-D5048AE2E5C2}"/>
              </a:ext>
            </a:extLst>
          </p:cNvPr>
          <p:cNvSpPr/>
          <p:nvPr/>
        </p:nvSpPr>
        <p:spPr>
          <a:xfrm>
            <a:off x="3870943" y="3230714"/>
            <a:ext cx="4189607" cy="1406516"/>
          </a:xfrm>
          <a:custGeom>
            <a:avLst/>
            <a:gdLst>
              <a:gd name="connsiteX0" fmla="*/ 0 w 4189607"/>
              <a:gd name="connsiteY0" fmla="*/ 226473 h 1358567"/>
              <a:gd name="connsiteX1" fmla="*/ 226473 w 4189607"/>
              <a:gd name="connsiteY1" fmla="*/ 0 h 1358567"/>
              <a:gd name="connsiteX2" fmla="*/ 3963134 w 4189607"/>
              <a:gd name="connsiteY2" fmla="*/ 0 h 1358567"/>
              <a:gd name="connsiteX3" fmla="*/ 4189607 w 4189607"/>
              <a:gd name="connsiteY3" fmla="*/ 226473 h 1358567"/>
              <a:gd name="connsiteX4" fmla="*/ 4189607 w 4189607"/>
              <a:gd name="connsiteY4" fmla="*/ 1132094 h 1358567"/>
              <a:gd name="connsiteX5" fmla="*/ 3963134 w 4189607"/>
              <a:gd name="connsiteY5" fmla="*/ 1358567 h 1358567"/>
              <a:gd name="connsiteX6" fmla="*/ 226473 w 4189607"/>
              <a:gd name="connsiteY6" fmla="*/ 1358567 h 1358567"/>
              <a:gd name="connsiteX7" fmla="*/ 0 w 4189607"/>
              <a:gd name="connsiteY7" fmla="*/ 1132094 h 1358567"/>
              <a:gd name="connsiteX8" fmla="*/ 0 w 4189607"/>
              <a:gd name="connsiteY8" fmla="*/ 226473 h 13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9607" h="1358567">
                <a:moveTo>
                  <a:pt x="0" y="226473"/>
                </a:moveTo>
                <a:cubicBezTo>
                  <a:pt x="0" y="101395"/>
                  <a:pt x="101395" y="0"/>
                  <a:pt x="226473" y="0"/>
                </a:cubicBezTo>
                <a:lnTo>
                  <a:pt x="3963134" y="0"/>
                </a:lnTo>
                <a:cubicBezTo>
                  <a:pt x="4088212" y="0"/>
                  <a:pt x="4189607" y="101395"/>
                  <a:pt x="4189607" y="226473"/>
                </a:cubicBezTo>
                <a:lnTo>
                  <a:pt x="4189607" y="1132094"/>
                </a:lnTo>
                <a:cubicBezTo>
                  <a:pt x="4189607" y="1257172"/>
                  <a:pt x="4088212" y="1358567"/>
                  <a:pt x="3963134" y="1358567"/>
                </a:cubicBezTo>
                <a:lnTo>
                  <a:pt x="226473" y="1358567"/>
                </a:lnTo>
                <a:cubicBezTo>
                  <a:pt x="101395" y="1358567"/>
                  <a:pt x="0" y="1257172"/>
                  <a:pt x="0" y="1132094"/>
                </a:cubicBezTo>
                <a:lnTo>
                  <a:pt x="0" y="226473"/>
                </a:lnTo>
                <a:close/>
              </a:path>
            </a:pathLst>
          </a:custGeom>
          <a:solidFill>
            <a:srgbClr val="FDD7CF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492" tIns="203492" rIns="203492" bIns="20349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C567C3-98E6-4A62-850E-638C86996E0E}"/>
              </a:ext>
            </a:extLst>
          </p:cNvPr>
          <p:cNvSpPr/>
          <p:nvPr/>
        </p:nvSpPr>
        <p:spPr>
          <a:xfrm>
            <a:off x="6977243" y="3696951"/>
            <a:ext cx="1411625" cy="11368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9FE7D7-2239-488E-85FD-E82932857F82}"/>
              </a:ext>
            </a:extLst>
          </p:cNvPr>
          <p:cNvSpPr/>
          <p:nvPr/>
        </p:nvSpPr>
        <p:spPr>
          <a:xfrm>
            <a:off x="5579800" y="5103467"/>
            <a:ext cx="3389918" cy="1406516"/>
          </a:xfrm>
          <a:custGeom>
            <a:avLst/>
            <a:gdLst>
              <a:gd name="connsiteX0" fmla="*/ 0 w 3389918"/>
              <a:gd name="connsiteY0" fmla="*/ 226473 h 1358567"/>
              <a:gd name="connsiteX1" fmla="*/ 226473 w 3389918"/>
              <a:gd name="connsiteY1" fmla="*/ 0 h 1358567"/>
              <a:gd name="connsiteX2" fmla="*/ 3163445 w 3389918"/>
              <a:gd name="connsiteY2" fmla="*/ 0 h 1358567"/>
              <a:gd name="connsiteX3" fmla="*/ 3389918 w 3389918"/>
              <a:gd name="connsiteY3" fmla="*/ 226473 h 1358567"/>
              <a:gd name="connsiteX4" fmla="*/ 3389918 w 3389918"/>
              <a:gd name="connsiteY4" fmla="*/ 1132094 h 1358567"/>
              <a:gd name="connsiteX5" fmla="*/ 3163445 w 3389918"/>
              <a:gd name="connsiteY5" fmla="*/ 1358567 h 1358567"/>
              <a:gd name="connsiteX6" fmla="*/ 226473 w 3389918"/>
              <a:gd name="connsiteY6" fmla="*/ 1358567 h 1358567"/>
              <a:gd name="connsiteX7" fmla="*/ 0 w 3389918"/>
              <a:gd name="connsiteY7" fmla="*/ 1132094 h 1358567"/>
              <a:gd name="connsiteX8" fmla="*/ 0 w 3389918"/>
              <a:gd name="connsiteY8" fmla="*/ 226473 h 135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9918" h="1358567">
                <a:moveTo>
                  <a:pt x="0" y="226473"/>
                </a:moveTo>
                <a:cubicBezTo>
                  <a:pt x="0" y="101395"/>
                  <a:pt x="101395" y="0"/>
                  <a:pt x="226473" y="0"/>
                </a:cubicBezTo>
                <a:lnTo>
                  <a:pt x="3163445" y="0"/>
                </a:lnTo>
                <a:cubicBezTo>
                  <a:pt x="3288523" y="0"/>
                  <a:pt x="3389918" y="101395"/>
                  <a:pt x="3389918" y="226473"/>
                </a:cubicBezTo>
                <a:lnTo>
                  <a:pt x="3389918" y="1132094"/>
                </a:lnTo>
                <a:cubicBezTo>
                  <a:pt x="3389918" y="1257172"/>
                  <a:pt x="3288523" y="1358567"/>
                  <a:pt x="3163445" y="1358567"/>
                </a:cubicBezTo>
                <a:lnTo>
                  <a:pt x="226473" y="1358567"/>
                </a:lnTo>
                <a:cubicBezTo>
                  <a:pt x="101395" y="1358567"/>
                  <a:pt x="0" y="1257172"/>
                  <a:pt x="0" y="1132094"/>
                </a:cubicBezTo>
                <a:lnTo>
                  <a:pt x="0" y="2264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252" tIns="188252" rIns="188252" bIns="188252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3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এল----বুকেতেই থাকা</a:t>
            </a:r>
            <a:endParaRPr lang="en-US" sz="3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5FDDB-1728-4EC3-86AC-0CBA21442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188"/>
            <a:ext cx="3048000" cy="3149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67FD0D-44F1-45DC-95D9-80F9D6CD609A}"/>
              </a:ext>
            </a:extLst>
          </p:cNvPr>
          <p:cNvSpPr/>
          <p:nvPr/>
        </p:nvSpPr>
        <p:spPr>
          <a:xfrm>
            <a:off x="-3517" y="331857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১৯২৯খৃস্টাব্দের ২৩শে অক্টোবর পুরনো ঢাকার  মাহুতটুলিতে।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পৈত্রিক নিবাসঃ নরসিংদী জেলা পাড়াতলী গ্রামে।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পেশাঃ সাংবাদিকতা।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ছোটদের জন্য তিনি অনেক ছড়া, কবিতা ও স্মৃতিকথা লিখেছেন।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‘এলাটিং বেলাটিং’, ‘ধান ভানলে কুঁড়ো দেবো’, ‘স্মৃতির শহর ঢাকা’ ইত্যাদি ছোটদের জন্য লেখা তার বিখ্যাত বই।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১৭ই আগস্ট ২০০৬খৃস্টাব্দে ঢাকায়।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399</Words>
  <Application>Microsoft Office PowerPoint</Application>
  <PresentationFormat>On-screen Show (4:3)</PresentationFormat>
  <Paragraphs>87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2006-08-16T00:00:00Z</dcterms:created>
  <dcterms:modified xsi:type="dcterms:W3CDTF">2020-04-21T18:28:24Z</dcterms:modified>
</cp:coreProperties>
</file>