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4731" r:id="rId1"/>
  </p:sldMasterIdLst>
  <p:notesMasterIdLst>
    <p:notesMasterId r:id="rId23"/>
  </p:notesMasterIdLst>
  <p:sldIdLst>
    <p:sldId id="256" r:id="rId2"/>
    <p:sldId id="260" r:id="rId3"/>
    <p:sldId id="265" r:id="rId4"/>
    <p:sldId id="259" r:id="rId5"/>
    <p:sldId id="261" r:id="rId6"/>
    <p:sldId id="263" r:id="rId7"/>
    <p:sldId id="264" r:id="rId8"/>
    <p:sldId id="284" r:id="rId9"/>
    <p:sldId id="282" r:id="rId10"/>
    <p:sldId id="283" r:id="rId11"/>
    <p:sldId id="266" r:id="rId12"/>
    <p:sldId id="267" r:id="rId13"/>
    <p:sldId id="268" r:id="rId14"/>
    <p:sldId id="285" r:id="rId15"/>
    <p:sldId id="269" r:id="rId16"/>
    <p:sldId id="273" r:id="rId17"/>
    <p:sldId id="275" r:id="rId18"/>
    <p:sldId id="271" r:id="rId19"/>
    <p:sldId id="272" r:id="rId20"/>
    <p:sldId id="257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00FF"/>
    <a:srgbClr val="FC2110"/>
    <a:srgbClr val="00FF00"/>
    <a:srgbClr val="FFFFFF"/>
    <a:srgbClr val="00FFFF"/>
    <a:srgbClr val="FF6600"/>
    <a:srgbClr val="E7ED03"/>
    <a:srgbClr val="3366FF"/>
    <a:srgbClr val="2D20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354CB8-B20A-4ACA-87C4-2663E28E871D}" type="datetimeFigureOut">
              <a:rPr lang="en-US" smtClean="0"/>
              <a:t>22-Apr-20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D65990-835A-4C47-A22E-E7175805CD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6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5990-835A-4C47-A22E-E7175805CD0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044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469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6C1106-8CCB-43DC-8CF2-931FC851E5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382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5990-835A-4C47-A22E-E7175805CD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6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D65990-835A-4C47-A22E-E7175805CD0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6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77CCB-2BA7-414A-B1AA-38A64073100F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653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CC46A-B2B3-4E1D-88CA-4CCE8CC9124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294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24C6A-4643-4A33-B74B-17412787DC15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532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A94B5-EE4E-43D6-A79E-1D885F98CC88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2452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B260-1002-498A-BFAC-B6906C7C0BA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30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406BA2-F935-4EA3-89C4-8462953062D8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596578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859CC-6D27-4938-ADCB-41DB2678F85B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437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6C4B6-2196-4797-BB86-7BB1956612CC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7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74FF1D-E138-44DA-AEB3-0F69F261E96C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411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BFF24-C374-4293-AF4E-2E8C719BC75B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88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328DC-20E3-4A17-97CC-397B5BCD2DEB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617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881034-081D-49C4-906F-609C135A89E6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93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2B3C1-BF9A-4639-90DA-C33DE6738069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8161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D912D-F379-4524-A9CB-EFC4DABA6E79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847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A79437-4FBD-4351-AC82-3B981A18CC70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48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E2CA7-016B-45D1-9A23-F66F1597D1BD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18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C300-ED04-4B62-9FDC-5B538B1BE7AF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956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63E0863-5E89-4DAE-AA2D-94CB267BDF3C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4668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  <p:sldLayoutId id="2147484748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8.gif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-4296"/>
            <a:ext cx="9148300" cy="6870879"/>
            <a:chOff x="0" y="-4296"/>
            <a:chExt cx="9148300" cy="687087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40308" y="0"/>
              <a:ext cx="5063383" cy="68580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6"/>
            <a:stretch/>
          </p:blipFill>
          <p:spPr>
            <a:xfrm>
              <a:off x="1342702" y="0"/>
              <a:ext cx="705039" cy="685800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6"/>
            <a:stretch/>
          </p:blipFill>
          <p:spPr>
            <a:xfrm>
              <a:off x="645097" y="0"/>
              <a:ext cx="705039" cy="68580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6076"/>
            <a:stretch/>
          </p:blipFill>
          <p:spPr>
            <a:xfrm>
              <a:off x="0" y="0"/>
              <a:ext cx="705039" cy="68580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7044741" y="0"/>
              <a:ext cx="476519" cy="6858000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7441842" y="-2148"/>
              <a:ext cx="476519" cy="68601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7877579" y="-4296"/>
              <a:ext cx="476519" cy="6862296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8248922" y="6435"/>
              <a:ext cx="476519" cy="68601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011" r="215" b="10391"/>
            <a:stretch/>
          </p:blipFill>
          <p:spPr>
            <a:xfrm>
              <a:off x="8671781" y="4287"/>
              <a:ext cx="476519" cy="6860148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F07C7-9D81-426E-B68E-A272D11E8395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85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FFFF00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2732" y="656823"/>
            <a:ext cx="7572778" cy="1186107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spc="240" dirty="0" err="1" smtClean="0">
                <a:ln w="5715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571500">
                    <a:schemeClr val="bg1">
                      <a:alpha val="46000"/>
                    </a:schemeClr>
                  </a:glow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Ekushey Azad" panose="03080603080002020207" pitchFamily="66"/>
              </a:rPr>
              <a:t>শিখনফল</a:t>
            </a:r>
            <a:endParaRPr lang="en-US" sz="5400" b="1" cap="none" spc="240" dirty="0">
              <a:ln w="5715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571500">
                  <a:schemeClr val="bg1">
                    <a:alpha val="46000"/>
                  </a:schemeClr>
                </a:glow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1677" y="2871989"/>
            <a:ext cx="7456866" cy="286232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শিক্ষার্থীরা</a:t>
            </a:r>
            <a:r>
              <a:rPr lang="en-US" sz="3600" b="1" dirty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-</a:t>
            </a:r>
            <a:endParaRPr lang="en-US" sz="3600" b="1" dirty="0" smtClean="0">
              <a:solidFill>
                <a:srgbClr val="2D2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Ekushey Azad" panose="03080603080002020207" pitchFamily="66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বিভিন্ন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ভাষার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শব্দ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কিভাবে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ভাষায়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সংযোজিত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হয়েছে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,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তা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বলতে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ও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লিখতে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পারবে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।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তৎসম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,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তদ্ভব</a:t>
            </a:r>
            <a:r>
              <a:rPr lang="en-US" sz="3600" b="1" dirty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,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অর্ধ-তৎসম</a:t>
            </a:r>
            <a:r>
              <a:rPr lang="en-US" sz="3600" b="1" dirty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,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দেশি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,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বিদেশি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শব্দ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সম্পর্কে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বলতে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ও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লিখতে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36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পারবে</a:t>
            </a:r>
            <a:r>
              <a:rPr lang="en-US" sz="36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Ekushey Azad" panose="03080603080002020207" pitchFamily="66"/>
              </a:rPr>
              <a:t>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66B74-6120-4154-997C-4F0A7B267F16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76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0000"/>
            </a:gs>
            <a:gs pos="86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D7230-7593-439F-964B-58CB5BA7420D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7583" y="467042"/>
            <a:ext cx="6993229" cy="532453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60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প্রিয়</a:t>
            </a:r>
            <a:r>
              <a:rPr lang="en-US" sz="6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শিক্ষার্থীবৃন্দ</a:t>
            </a:r>
            <a:r>
              <a:rPr lang="en-US" sz="6000" dirty="0" smtClean="0">
                <a:solidFill>
                  <a:srgbClr val="00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</a:p>
          <a:p>
            <a:pPr algn="just"/>
            <a:endParaRPr lang="en-US" sz="40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এতক্ষণ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গল্পের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জেনেছি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শব্দ-ভাণ্ডার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4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শব্দ-ভাণ্ডারের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শব্দসমূহকে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পণ্ডিতগণ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ভাগগুলো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তোমারা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বলবে</a:t>
            </a:r>
            <a:r>
              <a:rPr lang="en-US" sz="40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72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2D20D0"/>
            </a:gs>
            <a:gs pos="100000">
              <a:srgbClr val="C000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B64EA-4FC8-4439-80C0-D0244DB93A94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3500716" y="2442027"/>
            <a:ext cx="2241179" cy="2089628"/>
          </a:xfrm>
          <a:custGeom>
            <a:avLst/>
            <a:gdLst>
              <a:gd name="connsiteX0" fmla="*/ 0 w 2241179"/>
              <a:gd name="connsiteY0" fmla="*/ 348278 h 2089628"/>
              <a:gd name="connsiteX1" fmla="*/ 348278 w 2241179"/>
              <a:gd name="connsiteY1" fmla="*/ 0 h 2089628"/>
              <a:gd name="connsiteX2" fmla="*/ 1892901 w 2241179"/>
              <a:gd name="connsiteY2" fmla="*/ 0 h 2089628"/>
              <a:gd name="connsiteX3" fmla="*/ 2241179 w 2241179"/>
              <a:gd name="connsiteY3" fmla="*/ 348278 h 2089628"/>
              <a:gd name="connsiteX4" fmla="*/ 2241179 w 2241179"/>
              <a:gd name="connsiteY4" fmla="*/ 1741350 h 2089628"/>
              <a:gd name="connsiteX5" fmla="*/ 1892901 w 2241179"/>
              <a:gd name="connsiteY5" fmla="*/ 2089628 h 2089628"/>
              <a:gd name="connsiteX6" fmla="*/ 348278 w 2241179"/>
              <a:gd name="connsiteY6" fmla="*/ 2089628 h 2089628"/>
              <a:gd name="connsiteX7" fmla="*/ 0 w 2241179"/>
              <a:gd name="connsiteY7" fmla="*/ 1741350 h 2089628"/>
              <a:gd name="connsiteX8" fmla="*/ 0 w 2241179"/>
              <a:gd name="connsiteY8" fmla="*/ 348278 h 208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41179" h="2089628">
                <a:moveTo>
                  <a:pt x="0" y="348278"/>
                </a:moveTo>
                <a:cubicBezTo>
                  <a:pt x="0" y="155929"/>
                  <a:pt x="155929" y="0"/>
                  <a:pt x="348278" y="0"/>
                </a:cubicBezTo>
                <a:lnTo>
                  <a:pt x="1892901" y="0"/>
                </a:lnTo>
                <a:cubicBezTo>
                  <a:pt x="2085250" y="0"/>
                  <a:pt x="2241179" y="155929"/>
                  <a:pt x="2241179" y="348278"/>
                </a:cubicBezTo>
                <a:lnTo>
                  <a:pt x="2241179" y="1741350"/>
                </a:lnTo>
                <a:cubicBezTo>
                  <a:pt x="2241179" y="1933699"/>
                  <a:pt x="2085250" y="2089628"/>
                  <a:pt x="1892901" y="2089628"/>
                </a:cubicBezTo>
                <a:lnTo>
                  <a:pt x="348278" y="2089628"/>
                </a:lnTo>
                <a:cubicBezTo>
                  <a:pt x="155929" y="2089628"/>
                  <a:pt x="0" y="1933699"/>
                  <a:pt x="0" y="1741350"/>
                </a:cubicBezTo>
                <a:lnTo>
                  <a:pt x="0" y="348278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accent4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accent4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90907" tIns="190907" rIns="190907" bIns="190907" numCol="1" spcCol="1270" anchor="ctr" anchorCtr="0">
            <a:noAutofit/>
          </a:bodyPr>
          <a:lstStyle/>
          <a:p>
            <a:pPr lvl="0" algn="ctr" defTabSz="1555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বাংলা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ভাষার</a:t>
            </a:r>
            <a:r>
              <a:rPr lang="en-US" sz="3600" b="1" kern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শব্দ-ভাণ্ডার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3913386" y="554619"/>
            <a:ext cx="1482859" cy="1325696"/>
          </a:xfrm>
          <a:custGeom>
            <a:avLst/>
            <a:gdLst>
              <a:gd name="connsiteX0" fmla="*/ 0 w 1132498"/>
              <a:gd name="connsiteY0" fmla="*/ 188753 h 1132498"/>
              <a:gd name="connsiteX1" fmla="*/ 188753 w 1132498"/>
              <a:gd name="connsiteY1" fmla="*/ 0 h 1132498"/>
              <a:gd name="connsiteX2" fmla="*/ 943745 w 1132498"/>
              <a:gd name="connsiteY2" fmla="*/ 0 h 1132498"/>
              <a:gd name="connsiteX3" fmla="*/ 1132498 w 1132498"/>
              <a:gd name="connsiteY3" fmla="*/ 188753 h 1132498"/>
              <a:gd name="connsiteX4" fmla="*/ 1132498 w 1132498"/>
              <a:gd name="connsiteY4" fmla="*/ 943745 h 1132498"/>
              <a:gd name="connsiteX5" fmla="*/ 943745 w 1132498"/>
              <a:gd name="connsiteY5" fmla="*/ 1132498 h 1132498"/>
              <a:gd name="connsiteX6" fmla="*/ 188753 w 1132498"/>
              <a:gd name="connsiteY6" fmla="*/ 1132498 h 1132498"/>
              <a:gd name="connsiteX7" fmla="*/ 0 w 1132498"/>
              <a:gd name="connsiteY7" fmla="*/ 943745 h 1132498"/>
              <a:gd name="connsiteX8" fmla="*/ 0 w 1132498"/>
              <a:gd name="connsiteY8" fmla="*/ 188753 h 113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98" h="1132498">
                <a:moveTo>
                  <a:pt x="0" y="188753"/>
                </a:moveTo>
                <a:cubicBezTo>
                  <a:pt x="0" y="84508"/>
                  <a:pt x="84508" y="0"/>
                  <a:pt x="188753" y="0"/>
                </a:cubicBezTo>
                <a:lnTo>
                  <a:pt x="943745" y="0"/>
                </a:lnTo>
                <a:cubicBezTo>
                  <a:pt x="1047990" y="0"/>
                  <a:pt x="1132498" y="84508"/>
                  <a:pt x="1132498" y="188753"/>
                </a:cubicBezTo>
                <a:lnTo>
                  <a:pt x="1132498" y="943745"/>
                </a:lnTo>
                <a:cubicBezTo>
                  <a:pt x="1132498" y="1047990"/>
                  <a:pt x="1047990" y="1132498"/>
                  <a:pt x="943745" y="1132498"/>
                </a:cubicBezTo>
                <a:lnTo>
                  <a:pt x="188753" y="1132498"/>
                </a:lnTo>
                <a:cubicBezTo>
                  <a:pt x="84508" y="1132498"/>
                  <a:pt x="0" y="1047990"/>
                  <a:pt x="0" y="943745"/>
                </a:cubicBezTo>
                <a:lnTo>
                  <a:pt x="0" y="188753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hueOff val="-730035"/>
                  <a:satOff val="2435"/>
                  <a:lumOff val="3843"/>
                  <a:shade val="30000"/>
                  <a:satMod val="115000"/>
                </a:schemeClr>
              </a:gs>
              <a:gs pos="50000">
                <a:schemeClr val="accent4">
                  <a:hueOff val="-730035"/>
                  <a:satOff val="2435"/>
                  <a:lumOff val="3843"/>
                  <a:shade val="67500"/>
                  <a:satMod val="115000"/>
                </a:schemeClr>
              </a:gs>
              <a:gs pos="100000">
                <a:schemeClr val="accent4">
                  <a:hueOff val="-730035"/>
                  <a:satOff val="2435"/>
                  <a:lumOff val="3843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730035"/>
              <a:satOff val="2435"/>
              <a:lumOff val="3843"/>
              <a:alphaOff val="0"/>
            </a:schemeClr>
          </a:fillRef>
          <a:effectRef idx="0">
            <a:schemeClr val="accent4">
              <a:hueOff val="-730035"/>
              <a:satOff val="2435"/>
              <a:lumOff val="384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9104" tIns="139104" rIns="139104" bIns="139104" numCol="1" spcCol="1270" anchor="ctr" anchorCtr="0">
            <a:noAutofit/>
          </a:bodyPr>
          <a:lstStyle/>
          <a:p>
            <a:pPr lvl="0" algn="ctr" defTabSz="1466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u="none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তৎসম</a:t>
            </a:r>
            <a:endParaRPr lang="en-US" sz="33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6305231" y="2189466"/>
            <a:ext cx="1434972" cy="1403740"/>
          </a:xfrm>
          <a:custGeom>
            <a:avLst/>
            <a:gdLst>
              <a:gd name="connsiteX0" fmla="*/ 0 w 1132498"/>
              <a:gd name="connsiteY0" fmla="*/ 188753 h 1132498"/>
              <a:gd name="connsiteX1" fmla="*/ 188753 w 1132498"/>
              <a:gd name="connsiteY1" fmla="*/ 0 h 1132498"/>
              <a:gd name="connsiteX2" fmla="*/ 943745 w 1132498"/>
              <a:gd name="connsiteY2" fmla="*/ 0 h 1132498"/>
              <a:gd name="connsiteX3" fmla="*/ 1132498 w 1132498"/>
              <a:gd name="connsiteY3" fmla="*/ 188753 h 1132498"/>
              <a:gd name="connsiteX4" fmla="*/ 1132498 w 1132498"/>
              <a:gd name="connsiteY4" fmla="*/ 943745 h 1132498"/>
              <a:gd name="connsiteX5" fmla="*/ 943745 w 1132498"/>
              <a:gd name="connsiteY5" fmla="*/ 1132498 h 1132498"/>
              <a:gd name="connsiteX6" fmla="*/ 188753 w 1132498"/>
              <a:gd name="connsiteY6" fmla="*/ 1132498 h 1132498"/>
              <a:gd name="connsiteX7" fmla="*/ 0 w 1132498"/>
              <a:gd name="connsiteY7" fmla="*/ 943745 h 1132498"/>
              <a:gd name="connsiteX8" fmla="*/ 0 w 1132498"/>
              <a:gd name="connsiteY8" fmla="*/ 188753 h 113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98" h="1132498">
                <a:moveTo>
                  <a:pt x="0" y="188753"/>
                </a:moveTo>
                <a:cubicBezTo>
                  <a:pt x="0" y="84508"/>
                  <a:pt x="84508" y="0"/>
                  <a:pt x="188753" y="0"/>
                </a:cubicBezTo>
                <a:lnTo>
                  <a:pt x="943745" y="0"/>
                </a:lnTo>
                <a:cubicBezTo>
                  <a:pt x="1047990" y="0"/>
                  <a:pt x="1132498" y="84508"/>
                  <a:pt x="1132498" y="188753"/>
                </a:cubicBezTo>
                <a:lnTo>
                  <a:pt x="1132498" y="943745"/>
                </a:lnTo>
                <a:cubicBezTo>
                  <a:pt x="1132498" y="1047990"/>
                  <a:pt x="1047990" y="1132498"/>
                  <a:pt x="943745" y="1132498"/>
                </a:cubicBezTo>
                <a:lnTo>
                  <a:pt x="188753" y="1132498"/>
                </a:lnTo>
                <a:cubicBezTo>
                  <a:pt x="84508" y="1132498"/>
                  <a:pt x="0" y="1047990"/>
                  <a:pt x="0" y="943745"/>
                </a:cubicBezTo>
                <a:lnTo>
                  <a:pt x="0" y="188753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hueOff val="-1460069"/>
                  <a:satOff val="4870"/>
                  <a:lumOff val="7686"/>
                  <a:shade val="30000"/>
                  <a:satMod val="115000"/>
                </a:schemeClr>
              </a:gs>
              <a:gs pos="50000">
                <a:schemeClr val="accent4">
                  <a:hueOff val="-1460069"/>
                  <a:satOff val="4870"/>
                  <a:lumOff val="7686"/>
                  <a:shade val="67500"/>
                  <a:satMod val="115000"/>
                </a:schemeClr>
              </a:gs>
              <a:gs pos="100000">
                <a:schemeClr val="accent4">
                  <a:hueOff val="-1460069"/>
                  <a:satOff val="4870"/>
                  <a:lumOff val="7686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1460069"/>
              <a:satOff val="4870"/>
              <a:lumOff val="7686"/>
              <a:alphaOff val="0"/>
            </a:schemeClr>
          </a:fillRef>
          <a:effectRef idx="0">
            <a:schemeClr val="accent4">
              <a:hueOff val="-1460069"/>
              <a:satOff val="4870"/>
              <a:lumOff val="768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24" tIns="146724" rIns="146724" bIns="14672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তদ্ভব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Freeform 15"/>
          <p:cNvSpPr/>
          <p:nvPr/>
        </p:nvSpPr>
        <p:spPr>
          <a:xfrm>
            <a:off x="5445741" y="4834704"/>
            <a:ext cx="1418698" cy="1360033"/>
          </a:xfrm>
          <a:custGeom>
            <a:avLst/>
            <a:gdLst>
              <a:gd name="connsiteX0" fmla="*/ 0 w 1132498"/>
              <a:gd name="connsiteY0" fmla="*/ 188753 h 1132498"/>
              <a:gd name="connsiteX1" fmla="*/ 188753 w 1132498"/>
              <a:gd name="connsiteY1" fmla="*/ 0 h 1132498"/>
              <a:gd name="connsiteX2" fmla="*/ 943745 w 1132498"/>
              <a:gd name="connsiteY2" fmla="*/ 0 h 1132498"/>
              <a:gd name="connsiteX3" fmla="*/ 1132498 w 1132498"/>
              <a:gd name="connsiteY3" fmla="*/ 188753 h 1132498"/>
              <a:gd name="connsiteX4" fmla="*/ 1132498 w 1132498"/>
              <a:gd name="connsiteY4" fmla="*/ 943745 h 1132498"/>
              <a:gd name="connsiteX5" fmla="*/ 943745 w 1132498"/>
              <a:gd name="connsiteY5" fmla="*/ 1132498 h 1132498"/>
              <a:gd name="connsiteX6" fmla="*/ 188753 w 1132498"/>
              <a:gd name="connsiteY6" fmla="*/ 1132498 h 1132498"/>
              <a:gd name="connsiteX7" fmla="*/ 0 w 1132498"/>
              <a:gd name="connsiteY7" fmla="*/ 943745 h 1132498"/>
              <a:gd name="connsiteX8" fmla="*/ 0 w 1132498"/>
              <a:gd name="connsiteY8" fmla="*/ 188753 h 113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98" h="1132498">
                <a:moveTo>
                  <a:pt x="0" y="188753"/>
                </a:moveTo>
                <a:cubicBezTo>
                  <a:pt x="0" y="84508"/>
                  <a:pt x="84508" y="0"/>
                  <a:pt x="188753" y="0"/>
                </a:cubicBezTo>
                <a:lnTo>
                  <a:pt x="943745" y="0"/>
                </a:lnTo>
                <a:cubicBezTo>
                  <a:pt x="1047990" y="0"/>
                  <a:pt x="1132498" y="84508"/>
                  <a:pt x="1132498" y="188753"/>
                </a:cubicBezTo>
                <a:lnTo>
                  <a:pt x="1132498" y="943745"/>
                </a:lnTo>
                <a:cubicBezTo>
                  <a:pt x="1132498" y="1047990"/>
                  <a:pt x="1047990" y="1132498"/>
                  <a:pt x="943745" y="1132498"/>
                </a:cubicBezTo>
                <a:lnTo>
                  <a:pt x="188753" y="1132498"/>
                </a:lnTo>
                <a:cubicBezTo>
                  <a:pt x="84508" y="1132498"/>
                  <a:pt x="0" y="1047990"/>
                  <a:pt x="0" y="943745"/>
                </a:cubicBezTo>
                <a:lnTo>
                  <a:pt x="0" y="188753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hueOff val="-2190104"/>
                  <a:satOff val="7304"/>
                  <a:lumOff val="11530"/>
                  <a:shade val="30000"/>
                  <a:satMod val="115000"/>
                </a:schemeClr>
              </a:gs>
              <a:gs pos="50000">
                <a:schemeClr val="accent4">
                  <a:hueOff val="-2190104"/>
                  <a:satOff val="7304"/>
                  <a:lumOff val="11530"/>
                  <a:shade val="67500"/>
                  <a:satMod val="115000"/>
                </a:schemeClr>
              </a:gs>
              <a:gs pos="100000">
                <a:schemeClr val="accent4">
                  <a:hueOff val="-2190104"/>
                  <a:satOff val="7304"/>
                  <a:lumOff val="1153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190104"/>
              <a:satOff val="7304"/>
              <a:lumOff val="11530"/>
              <a:alphaOff val="0"/>
            </a:schemeClr>
          </a:fillRef>
          <a:effectRef idx="0">
            <a:schemeClr val="accent4">
              <a:hueOff val="-2190104"/>
              <a:satOff val="7304"/>
              <a:lumOff val="1153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8784" tIns="118784" rIns="118784" bIns="118784" numCol="1" spcCol="1270" anchor="ctr" anchorCtr="0">
            <a:noAutofit/>
          </a:bodyPr>
          <a:lstStyle/>
          <a:p>
            <a:pPr lvl="0" algn="ctr" defTabSz="1111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অর্ধ-তৎসম</a:t>
            </a:r>
            <a:endParaRPr lang="en-US" sz="25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2228045" y="4834704"/>
            <a:ext cx="1568825" cy="1360033"/>
          </a:xfrm>
          <a:custGeom>
            <a:avLst/>
            <a:gdLst>
              <a:gd name="connsiteX0" fmla="*/ 0 w 1132498"/>
              <a:gd name="connsiteY0" fmla="*/ 188753 h 1132498"/>
              <a:gd name="connsiteX1" fmla="*/ 188753 w 1132498"/>
              <a:gd name="connsiteY1" fmla="*/ 0 h 1132498"/>
              <a:gd name="connsiteX2" fmla="*/ 943745 w 1132498"/>
              <a:gd name="connsiteY2" fmla="*/ 0 h 1132498"/>
              <a:gd name="connsiteX3" fmla="*/ 1132498 w 1132498"/>
              <a:gd name="connsiteY3" fmla="*/ 188753 h 1132498"/>
              <a:gd name="connsiteX4" fmla="*/ 1132498 w 1132498"/>
              <a:gd name="connsiteY4" fmla="*/ 943745 h 1132498"/>
              <a:gd name="connsiteX5" fmla="*/ 943745 w 1132498"/>
              <a:gd name="connsiteY5" fmla="*/ 1132498 h 1132498"/>
              <a:gd name="connsiteX6" fmla="*/ 188753 w 1132498"/>
              <a:gd name="connsiteY6" fmla="*/ 1132498 h 1132498"/>
              <a:gd name="connsiteX7" fmla="*/ 0 w 1132498"/>
              <a:gd name="connsiteY7" fmla="*/ 943745 h 1132498"/>
              <a:gd name="connsiteX8" fmla="*/ 0 w 1132498"/>
              <a:gd name="connsiteY8" fmla="*/ 188753 h 113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98" h="1132498">
                <a:moveTo>
                  <a:pt x="0" y="188753"/>
                </a:moveTo>
                <a:cubicBezTo>
                  <a:pt x="0" y="84508"/>
                  <a:pt x="84508" y="0"/>
                  <a:pt x="188753" y="0"/>
                </a:cubicBezTo>
                <a:lnTo>
                  <a:pt x="943745" y="0"/>
                </a:lnTo>
                <a:cubicBezTo>
                  <a:pt x="1047990" y="0"/>
                  <a:pt x="1132498" y="84508"/>
                  <a:pt x="1132498" y="188753"/>
                </a:cubicBezTo>
                <a:lnTo>
                  <a:pt x="1132498" y="943745"/>
                </a:lnTo>
                <a:cubicBezTo>
                  <a:pt x="1132498" y="1047990"/>
                  <a:pt x="1047990" y="1132498"/>
                  <a:pt x="943745" y="1132498"/>
                </a:cubicBezTo>
                <a:lnTo>
                  <a:pt x="188753" y="1132498"/>
                </a:lnTo>
                <a:cubicBezTo>
                  <a:pt x="84508" y="1132498"/>
                  <a:pt x="0" y="1047990"/>
                  <a:pt x="0" y="943745"/>
                </a:cubicBezTo>
                <a:lnTo>
                  <a:pt x="0" y="188753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hueOff val="-2920138"/>
                  <a:satOff val="9739"/>
                  <a:lumOff val="15373"/>
                  <a:shade val="30000"/>
                  <a:satMod val="115000"/>
                </a:schemeClr>
              </a:gs>
              <a:gs pos="50000">
                <a:schemeClr val="accent4">
                  <a:hueOff val="-2920138"/>
                  <a:satOff val="9739"/>
                  <a:lumOff val="15373"/>
                  <a:shade val="67500"/>
                  <a:satMod val="115000"/>
                </a:schemeClr>
              </a:gs>
              <a:gs pos="100000">
                <a:schemeClr val="accent4">
                  <a:hueOff val="-2920138"/>
                  <a:satOff val="9739"/>
                  <a:lumOff val="15373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2920138"/>
              <a:satOff val="9739"/>
              <a:lumOff val="15373"/>
              <a:alphaOff val="0"/>
            </a:schemeClr>
          </a:fillRef>
          <a:effectRef idx="0">
            <a:schemeClr val="accent4">
              <a:hueOff val="-2920138"/>
              <a:satOff val="9739"/>
              <a:lumOff val="15373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6724" tIns="146724" rIns="146724" bIns="146724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দেশি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1390918" y="2189466"/>
            <a:ext cx="1546462" cy="1326466"/>
          </a:xfrm>
          <a:custGeom>
            <a:avLst/>
            <a:gdLst>
              <a:gd name="connsiteX0" fmla="*/ 0 w 1132498"/>
              <a:gd name="connsiteY0" fmla="*/ 188753 h 1132498"/>
              <a:gd name="connsiteX1" fmla="*/ 188753 w 1132498"/>
              <a:gd name="connsiteY1" fmla="*/ 0 h 1132498"/>
              <a:gd name="connsiteX2" fmla="*/ 943745 w 1132498"/>
              <a:gd name="connsiteY2" fmla="*/ 0 h 1132498"/>
              <a:gd name="connsiteX3" fmla="*/ 1132498 w 1132498"/>
              <a:gd name="connsiteY3" fmla="*/ 188753 h 1132498"/>
              <a:gd name="connsiteX4" fmla="*/ 1132498 w 1132498"/>
              <a:gd name="connsiteY4" fmla="*/ 943745 h 1132498"/>
              <a:gd name="connsiteX5" fmla="*/ 943745 w 1132498"/>
              <a:gd name="connsiteY5" fmla="*/ 1132498 h 1132498"/>
              <a:gd name="connsiteX6" fmla="*/ 188753 w 1132498"/>
              <a:gd name="connsiteY6" fmla="*/ 1132498 h 1132498"/>
              <a:gd name="connsiteX7" fmla="*/ 0 w 1132498"/>
              <a:gd name="connsiteY7" fmla="*/ 943745 h 1132498"/>
              <a:gd name="connsiteX8" fmla="*/ 0 w 1132498"/>
              <a:gd name="connsiteY8" fmla="*/ 188753 h 1132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32498" h="1132498">
                <a:moveTo>
                  <a:pt x="0" y="188753"/>
                </a:moveTo>
                <a:cubicBezTo>
                  <a:pt x="0" y="84508"/>
                  <a:pt x="84508" y="0"/>
                  <a:pt x="188753" y="0"/>
                </a:cubicBezTo>
                <a:lnTo>
                  <a:pt x="943745" y="0"/>
                </a:lnTo>
                <a:cubicBezTo>
                  <a:pt x="1047990" y="0"/>
                  <a:pt x="1132498" y="84508"/>
                  <a:pt x="1132498" y="188753"/>
                </a:cubicBezTo>
                <a:lnTo>
                  <a:pt x="1132498" y="943745"/>
                </a:lnTo>
                <a:cubicBezTo>
                  <a:pt x="1132498" y="1047990"/>
                  <a:pt x="1047990" y="1132498"/>
                  <a:pt x="943745" y="1132498"/>
                </a:cubicBezTo>
                <a:lnTo>
                  <a:pt x="188753" y="1132498"/>
                </a:lnTo>
                <a:cubicBezTo>
                  <a:pt x="84508" y="1132498"/>
                  <a:pt x="0" y="1047990"/>
                  <a:pt x="0" y="943745"/>
                </a:cubicBezTo>
                <a:lnTo>
                  <a:pt x="0" y="188753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hueOff val="-3650173"/>
                  <a:satOff val="12174"/>
                  <a:lumOff val="19216"/>
                  <a:shade val="30000"/>
                  <a:satMod val="115000"/>
                </a:schemeClr>
              </a:gs>
              <a:gs pos="50000">
                <a:schemeClr val="accent4">
                  <a:hueOff val="-3650173"/>
                  <a:satOff val="12174"/>
                  <a:lumOff val="19216"/>
                  <a:shade val="67500"/>
                  <a:satMod val="115000"/>
                </a:schemeClr>
              </a:gs>
              <a:gs pos="100000">
                <a:schemeClr val="accent4">
                  <a:hueOff val="-3650173"/>
                  <a:satOff val="12174"/>
                  <a:lumOff val="19216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76200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-3650173"/>
              <a:satOff val="12174"/>
              <a:lumOff val="19216"/>
              <a:alphaOff val="0"/>
            </a:schemeClr>
          </a:fillRef>
          <a:effectRef idx="0">
            <a:schemeClr val="accent4">
              <a:hueOff val="-3650173"/>
              <a:satOff val="12174"/>
              <a:lumOff val="1921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484" tIns="131484" rIns="131484" bIns="131484" numCol="1" spcCol="1270" anchor="ctr" anchorCtr="0">
            <a:noAutofit/>
          </a:bodyPr>
          <a:lstStyle/>
          <a:p>
            <a:pPr lvl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600" b="1" kern="1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বিদেশি</a:t>
            </a:r>
            <a:endParaRPr lang="en-US" sz="3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22036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repeatCount="indefinite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2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tx1"/>
            </a:gs>
            <a:gs pos="100000">
              <a:schemeClr val="accent5">
                <a:lumMod val="75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C985D-9217-4552-BFAC-0E1E7944370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35621" y="2356832"/>
            <a:ext cx="5859888" cy="2123658"/>
          </a:xfrm>
          <a:prstGeom prst="rect">
            <a:avLst/>
          </a:prstGeom>
          <a:solidFill>
            <a:srgbClr val="0000FF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দলে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প্রশ্নগুলোর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খুঁজতে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400" dirty="0" smtClean="0">
                <a:solidFill>
                  <a:schemeClr val="tx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400" dirty="0">
              <a:solidFill>
                <a:schemeClr val="tx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>
            <a:off x="0" y="2601531"/>
            <a:ext cx="1094705" cy="11741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>
            <a:off x="2753927" y="5117171"/>
            <a:ext cx="1094705" cy="11741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 flipH="1">
            <a:off x="0" y="4464673"/>
            <a:ext cx="1133340" cy="11741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 flipH="1">
            <a:off x="5885644" y="5155806"/>
            <a:ext cx="1114022" cy="11741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>
            <a:off x="8049295" y="4241404"/>
            <a:ext cx="1094705" cy="11741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0" t="12191" r="15325" b="13688"/>
          <a:stretch/>
        </p:blipFill>
        <p:spPr>
          <a:xfrm flipH="1">
            <a:off x="8049296" y="2745343"/>
            <a:ext cx="1094704" cy="117415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54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800"/>
                            </p:stCondLst>
                            <p:childTnLst>
                              <p:par>
                                <p:cTn id="1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800"/>
                            </p:stCondLst>
                            <p:childTnLst>
                              <p:par>
                                <p:cTn id="2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800"/>
                            </p:stCondLst>
                            <p:childTnLst>
                              <p:par>
                                <p:cTn id="37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800"/>
                            </p:stCondLst>
                            <p:childTnLst>
                              <p:par>
                                <p:cTn id="4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800"/>
                            </p:stCondLst>
                            <p:childTnLst>
                              <p:par>
                                <p:cTn id="51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E8C44-97CC-414E-98E9-5FCF866B31C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68" y="214745"/>
            <a:ext cx="1158292" cy="16635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665"/>
            <a:ext cx="1258105" cy="125810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4813" y="468201"/>
            <a:ext cx="904183" cy="120605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931831" y="1790146"/>
            <a:ext cx="5267459" cy="830997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31834" y="2691685"/>
            <a:ext cx="5267456" cy="2308324"/>
          </a:xfrm>
          <a:prstGeom prst="rect">
            <a:avLst/>
          </a:prstGeom>
          <a:solidFill>
            <a:srgbClr val="0000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অপরিবর্তিত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" y="2709390"/>
            <a:ext cx="1841678" cy="2274733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815" y="2702708"/>
            <a:ext cx="1867437" cy="226853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2" name="TextBox 11"/>
          <p:cNvSpPr txBox="1"/>
          <p:nvPr/>
        </p:nvSpPr>
        <p:spPr>
          <a:xfrm>
            <a:off x="654680" y="5162283"/>
            <a:ext cx="71048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চন্দ্র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26072" y="5160135"/>
            <a:ext cx="710481" cy="646331"/>
          </a:xfrm>
          <a:prstGeom prst="rect">
            <a:avLst/>
          </a:prstGeom>
          <a:solidFill>
            <a:schemeClr val="bg1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8613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6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6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7" grpId="0" animBg="1"/>
      <p:bldP spid="12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tx1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521F3-75C6-4DF1-A245-27BFAAAE635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39218" y="1577834"/>
            <a:ext cx="4854010" cy="830997"/>
          </a:xfrm>
          <a:prstGeom prst="rect">
            <a:avLst/>
          </a:prstGeom>
          <a:noFill/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তদ্ভব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68" y="34439"/>
            <a:ext cx="1158292" cy="16635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359"/>
            <a:ext cx="1258105" cy="12581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4813" y="287895"/>
            <a:ext cx="904183" cy="12060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41484" y="2510811"/>
            <a:ext cx="5889624" cy="3539430"/>
          </a:xfrm>
          <a:prstGeom prst="rect">
            <a:avLst/>
          </a:prstGeom>
          <a:solidFill>
            <a:schemeClr val="tx1">
              <a:lumMod val="95000"/>
            </a:schemeClr>
          </a:solidFill>
          <a:ln w="76200">
            <a:solidFill>
              <a:srgbClr val="00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মুখে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বিকৃতি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তৈল’কে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কেউ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ত্যাল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,’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ত্যাল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শব্দটা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এমনিভাবে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উচ্চারণ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বিকৃতির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তদ্ভব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2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হস্ত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’&gt;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হত্থ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’&gt;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তদ্ভব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।’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32" y="2562894"/>
            <a:ext cx="1289496" cy="2975020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5656" y="2569333"/>
            <a:ext cx="1455327" cy="3026535"/>
          </a:xfrm>
          <a:prstGeom prst="rect">
            <a:avLst/>
          </a:prstGeom>
          <a:ln w="76200">
            <a:solidFill>
              <a:srgbClr val="FFC000"/>
            </a:solidFill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54483" y="5676868"/>
            <a:ext cx="804617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তেল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37998" y="5726238"/>
            <a:ext cx="768122" cy="646331"/>
          </a:xfrm>
          <a:prstGeom prst="rect">
            <a:avLst/>
          </a:prstGeom>
          <a:solidFill>
            <a:schemeClr val="tx1"/>
          </a:solidFill>
          <a:ln w="7620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797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6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3600"/>
                            </p:stCondLst>
                            <p:childTnLst>
                              <p:par>
                                <p:cTn id="60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6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accent2">
                <a:lumMod val="40000"/>
                <a:lumOff val="60000"/>
              </a:schemeClr>
            </a:gs>
            <a:gs pos="100000">
              <a:schemeClr val="tx1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45A18-C766-4148-B8FD-B6C300F470F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416676" y="1752077"/>
            <a:ext cx="6040192" cy="830997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</a:t>
            </a:r>
            <a:r>
              <a:rPr lang="en-US" sz="48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88" y="214745"/>
            <a:ext cx="1158292" cy="1663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7665"/>
            <a:ext cx="1258105" cy="125810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4813" y="468201"/>
            <a:ext cx="904183" cy="1206053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060620" y="2642061"/>
            <a:ext cx="4803820" cy="2308324"/>
          </a:xfrm>
          <a:prstGeom prst="rect">
            <a:avLst/>
          </a:prstGeom>
          <a:solidFill>
            <a:srgbClr val="0000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অর্ধ-তৎসম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9" y="2653047"/>
            <a:ext cx="2009103" cy="229243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41"/>
          <a:stretch/>
        </p:blipFill>
        <p:spPr>
          <a:xfrm flipH="1">
            <a:off x="6915956" y="2653048"/>
            <a:ext cx="2202294" cy="227956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/>
          <p:cNvSpPr txBox="1"/>
          <p:nvPr/>
        </p:nvSpPr>
        <p:spPr>
          <a:xfrm>
            <a:off x="25758" y="5009879"/>
            <a:ext cx="2537137" cy="584775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জোছনা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&lt;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জ্যোৎস্না</a:t>
            </a: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6426557" y="4994852"/>
            <a:ext cx="2678805" cy="584775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ছেরাদ্দ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&lt;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শ্রাদ্ধ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76268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98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1800"/>
                            </p:stCondLst>
                            <p:childTnLst>
                              <p:par>
                                <p:cTn id="6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9" grpId="0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0"/>
                <a:lumOff val="100000"/>
              </a:schemeClr>
            </a:gs>
            <a:gs pos="35000">
              <a:schemeClr val="accent4">
                <a:lumMod val="0"/>
                <a:lumOff val="100000"/>
              </a:schemeClr>
            </a:gs>
            <a:gs pos="100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404487" y="6210840"/>
            <a:ext cx="1200463" cy="365125"/>
          </a:xfrm>
        </p:spPr>
        <p:txBody>
          <a:bodyPr/>
          <a:lstStyle/>
          <a:p>
            <a:fld id="{093AF8AA-9A49-4313-BFD6-16C474B05F75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51511" y="1545460"/>
            <a:ext cx="1996230" cy="1944715"/>
          </a:xfrm>
          <a:prstGeom prst="rect">
            <a:avLst/>
          </a:prstGeom>
          <a:solidFill>
            <a:schemeClr val="tx1"/>
          </a:solidFill>
          <a:ln w="762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139218" y="1533134"/>
            <a:ext cx="4892647" cy="830997"/>
          </a:xfrm>
          <a:prstGeom prst="rect">
            <a:avLst/>
          </a:prstGeom>
          <a:noFill/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en-US" sz="48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48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48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</a:t>
            </a:r>
            <a:r>
              <a:rPr lang="en-US" sz="48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800" b="1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68" y="-68593"/>
            <a:ext cx="1158292" cy="16635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27"/>
            <a:ext cx="1258105" cy="1258105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4813" y="223500"/>
            <a:ext cx="904183" cy="120605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2137893" y="2513268"/>
            <a:ext cx="4893972" cy="341632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বাংলাভাষী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অঞ্চলের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অধিবাসী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মুণ্ডা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সাঁওতাল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প্রভৃতি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শব্দগুলোকে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6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3035" y="1313640"/>
            <a:ext cx="1777285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২০</a:t>
            </a:r>
            <a:endParaRPr lang="en-US" sz="115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0" t="21003" r="18819" b="20247"/>
          <a:stretch/>
        </p:blipFill>
        <p:spPr>
          <a:xfrm rot="10800000">
            <a:off x="7160654" y="4227823"/>
            <a:ext cx="1893194" cy="1619179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4" t="26549" r="24859"/>
          <a:stretch/>
        </p:blipFill>
        <p:spPr>
          <a:xfrm>
            <a:off x="7160654" y="1582097"/>
            <a:ext cx="1889157" cy="1869440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6" t="47408" r="53154"/>
          <a:stretch/>
        </p:blipFill>
        <p:spPr>
          <a:xfrm>
            <a:off x="103031" y="4185065"/>
            <a:ext cx="1918951" cy="1712891"/>
          </a:xfrm>
          <a:prstGeom prst="rect">
            <a:avLst/>
          </a:prstGeom>
          <a:ln w="76200">
            <a:solidFill>
              <a:srgbClr val="00FFFF"/>
            </a:solidFill>
          </a:ln>
        </p:spPr>
      </p:pic>
      <p:sp>
        <p:nvSpPr>
          <p:cNvPr id="46" name="TextBox 45"/>
          <p:cNvSpPr txBox="1"/>
          <p:nvPr/>
        </p:nvSpPr>
        <p:spPr>
          <a:xfrm>
            <a:off x="592428" y="3477295"/>
            <a:ext cx="90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কুড়ি</a:t>
            </a:r>
            <a:endParaRPr lang="en-US" sz="3600" dirty="0"/>
          </a:p>
        </p:txBody>
      </p:sp>
      <p:sp>
        <p:nvSpPr>
          <p:cNvPr id="47" name="TextBox 46"/>
          <p:cNvSpPr txBox="1"/>
          <p:nvPr/>
        </p:nvSpPr>
        <p:spPr>
          <a:xfrm>
            <a:off x="7647914" y="3475147"/>
            <a:ext cx="901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endParaRPr lang="en-US" sz="3600" dirty="0"/>
          </a:p>
        </p:txBody>
      </p:sp>
      <p:sp>
        <p:nvSpPr>
          <p:cNvPr id="48" name="TextBox 47"/>
          <p:cNvSpPr txBox="1"/>
          <p:nvPr/>
        </p:nvSpPr>
        <p:spPr>
          <a:xfrm>
            <a:off x="613895" y="6050483"/>
            <a:ext cx="789903" cy="646331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চুলা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708016" y="5996819"/>
            <a:ext cx="905812" cy="646331"/>
          </a:xfrm>
          <a:prstGeom prst="rect">
            <a:avLst/>
          </a:prstGeom>
          <a:solidFill>
            <a:srgbClr val="00FFFF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কুলা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57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44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700"/>
                            </p:stCondLst>
                            <p:childTnLst>
                              <p:par>
                                <p:cTn id="6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7100"/>
                            </p:stCondLst>
                            <p:childTnLst>
                              <p:par>
                                <p:cTn id="7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400"/>
                            </p:stCondLst>
                            <p:childTnLst>
                              <p:par>
                                <p:cTn id="8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7" grpId="1" animBg="1"/>
      <p:bldP spid="41" grpId="0" animBg="1"/>
      <p:bldP spid="42" grpId="0"/>
      <p:bldP spid="46" grpId="0"/>
      <p:bldP spid="47" grpId="0"/>
      <p:bldP spid="48" grpId="0" animBg="1"/>
      <p:bldP spid="4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C2110"/>
            </a:gs>
            <a:gs pos="100000">
              <a:srgbClr val="00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F96D7-8A12-4B94-95E4-8872AC59151B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20365" y="2846230"/>
            <a:ext cx="8224390" cy="1508075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none" lIns="91440" tIns="45720" rIns="91440" bIns="45720">
            <a:prstTxWarp prst="textPlain">
              <a:avLst>
                <a:gd name="adj" fmla="val 49843"/>
              </a:avLst>
            </a:prstTxWarp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r="4165" b="58051"/>
          <a:stretch/>
        </p:blipFill>
        <p:spPr>
          <a:xfrm>
            <a:off x="218939" y="206062"/>
            <a:ext cx="8696461" cy="632920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42412" r="4165" b="47191"/>
          <a:stretch/>
        </p:blipFill>
        <p:spPr>
          <a:xfrm>
            <a:off x="226138" y="2447367"/>
            <a:ext cx="8675815" cy="17481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53546" r="4165" b="29642"/>
          <a:stretch/>
        </p:blipFill>
        <p:spPr>
          <a:xfrm>
            <a:off x="230620" y="2460817"/>
            <a:ext cx="8671333" cy="2326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70579" r="4165" b="17918"/>
          <a:stretch/>
        </p:blipFill>
        <p:spPr>
          <a:xfrm>
            <a:off x="221656" y="2474266"/>
            <a:ext cx="8693744" cy="17212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6" t="82007" r="4165" b="1425"/>
          <a:stretch/>
        </p:blipFill>
        <p:spPr>
          <a:xfrm>
            <a:off x="212690" y="2447370"/>
            <a:ext cx="8693744" cy="255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6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100000">
              <a:srgbClr val="FC211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82059-9634-414E-9D62-3509D3073849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807595" y="707969"/>
            <a:ext cx="3642449" cy="923330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মৌখিক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0160" y="1893194"/>
            <a:ext cx="7250804" cy="341632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উৎসের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ভিত্তিতে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পণ্ডিতগণ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শব্দসমূহকে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 algn="just">
              <a:buFont typeface="+mj-lt"/>
              <a:buAutoNum type="arabicPeriod"/>
            </a:pP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ঢেঁকি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742950" indent="-742950" algn="just">
              <a:buFont typeface="+mj-lt"/>
              <a:buAutoNum type="arabicPeriod"/>
            </a:pPr>
            <a:endParaRPr lang="en-US" sz="36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709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mph" presetSubtype="6" repeatCount="indefinite" fill="hold" grpId="1" nodeType="withEffect">
                                  <p:stCondLst>
                                    <p:cond delay="2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8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6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uiExpand="1" build="p" bldLvl="5" animBg="1"/>
      <p:bldP spid="5" grpId="1" build="p" bldLvl="5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3" t="18779" r="12969" b="10235"/>
          <a:stretch/>
        </p:blipFill>
        <p:spPr>
          <a:xfrm>
            <a:off x="180306" y="412121"/>
            <a:ext cx="1790164" cy="20693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6377" y="1030310"/>
            <a:ext cx="47394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আজকের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বাংলা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ব্যাকরণ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ক্লাসে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সকলকে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স্বাগত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জানাচ্ছি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cs typeface="Ekushey Azad" panose="03080603080002020207" pitchFamily="66"/>
              </a:rPr>
              <a:t>আমি</a:t>
            </a:r>
            <a:r>
              <a:rPr lang="en-US" sz="3600" dirty="0" smtClean="0">
                <a:solidFill>
                  <a:srgbClr val="7030A0"/>
                </a:solidFill>
                <a:cs typeface="Ekushey Azad" panose="03080603080002020207" pitchFamily="66"/>
              </a:rPr>
              <a:t>-</a:t>
            </a:r>
            <a:endParaRPr lang="en-US" sz="3600" dirty="0">
              <a:cs typeface="Ekushey Azad" panose="03080603080002020207" pitchFamily="66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571" y="4930501"/>
            <a:ext cx="2511378" cy="19274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67" y="5724273"/>
            <a:ext cx="1477157" cy="11337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458" y="6010835"/>
            <a:ext cx="1103788" cy="8471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058" y="5614610"/>
            <a:ext cx="1636817" cy="125626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139" y="5275541"/>
            <a:ext cx="2061819" cy="158245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667" y="5280024"/>
            <a:ext cx="2061819" cy="1582459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735" y="5610565"/>
            <a:ext cx="1636250" cy="1255833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96" y="5821251"/>
            <a:ext cx="1368325" cy="1050198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03" y="6050132"/>
            <a:ext cx="1052588" cy="807868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2279564" y="2511377"/>
            <a:ext cx="45977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Ekushey Azad" panose="03080603080002020207" pitchFamily="66"/>
              </a:rPr>
              <a:t>কাজী</a:t>
            </a: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800" dirty="0" err="1">
                <a:solidFill>
                  <a:schemeClr val="accent2">
                    <a:lumMod val="60000"/>
                    <a:lumOff val="40000"/>
                  </a:schemeClr>
                </a:solidFill>
                <a:cs typeface="Ekushey Azad" panose="03080603080002020207" pitchFamily="66"/>
              </a:rPr>
              <a:t>আমিরুল</a:t>
            </a:r>
            <a:r>
              <a:rPr lang="en-US" sz="4800" dirty="0">
                <a:solidFill>
                  <a:schemeClr val="accent2">
                    <a:lumMod val="60000"/>
                    <a:lumOff val="40000"/>
                  </a:schemeClr>
                </a:solidFill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cs typeface="Ekushey Azad" panose="03080603080002020207" pitchFamily="66"/>
              </a:rPr>
              <a:t>ইসলাম</a:t>
            </a:r>
            <a:endParaRPr lang="en-US" sz="4800" dirty="0">
              <a:solidFill>
                <a:schemeClr val="accent2">
                  <a:lumMod val="60000"/>
                  <a:lumOff val="40000"/>
                </a:schemeClr>
              </a:solidFill>
              <a:cs typeface="Ekushey Azad" panose="03080603080002020207" pitchFamily="66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820473" y="3515932"/>
            <a:ext cx="39795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>
                <a:cs typeface="Ekushey Azad" panose="03080603080002020207" pitchFamily="66"/>
              </a:rPr>
              <a:t>সহকারী</a:t>
            </a:r>
            <a:r>
              <a:rPr lang="en-US" sz="2800" dirty="0">
                <a:cs typeface="Ekushey Azad" panose="03080603080002020207" pitchFamily="66"/>
              </a:rPr>
              <a:t> </a:t>
            </a:r>
            <a:r>
              <a:rPr lang="en-US" sz="2800" dirty="0" err="1">
                <a:cs typeface="Ekushey Azad" panose="03080603080002020207" pitchFamily="66"/>
              </a:rPr>
              <a:t>শিক্ষক</a:t>
            </a:r>
            <a:r>
              <a:rPr lang="en-US" sz="2800" dirty="0">
                <a:cs typeface="Ekushey Azad" panose="03080603080002020207" pitchFamily="66"/>
              </a:rPr>
              <a:t>,</a:t>
            </a:r>
          </a:p>
          <a:p>
            <a:pPr algn="r"/>
            <a:r>
              <a:rPr lang="en-US" sz="2800" dirty="0" err="1">
                <a:cs typeface="Ekushey Azad" panose="03080603080002020207" pitchFamily="66"/>
              </a:rPr>
              <a:t>সলুয়া</a:t>
            </a:r>
            <a:r>
              <a:rPr lang="en-US" sz="2800" dirty="0">
                <a:cs typeface="Ekushey Azad" panose="03080603080002020207" pitchFamily="66"/>
              </a:rPr>
              <a:t> </a:t>
            </a:r>
            <a:r>
              <a:rPr lang="en-US" sz="2800" dirty="0" err="1">
                <a:cs typeface="Ekushey Azad" panose="03080603080002020207" pitchFamily="66"/>
              </a:rPr>
              <a:t>সরকারি</a:t>
            </a:r>
            <a:r>
              <a:rPr lang="en-US" sz="2800" dirty="0">
                <a:cs typeface="Ekushey Azad" panose="03080603080002020207" pitchFamily="66"/>
              </a:rPr>
              <a:t> </a:t>
            </a:r>
            <a:r>
              <a:rPr lang="en-US" sz="2800" dirty="0" err="1">
                <a:cs typeface="Ekushey Azad" panose="03080603080002020207" pitchFamily="66"/>
              </a:rPr>
              <a:t>প্রাথমিক</a:t>
            </a:r>
            <a:r>
              <a:rPr lang="en-US" sz="2800" dirty="0">
                <a:cs typeface="Ekushey Azad" panose="03080603080002020207" pitchFamily="66"/>
              </a:rPr>
              <a:t> </a:t>
            </a:r>
            <a:r>
              <a:rPr lang="en-US" sz="2800" dirty="0" err="1">
                <a:cs typeface="Ekushey Azad" panose="03080603080002020207" pitchFamily="66"/>
              </a:rPr>
              <a:t>বিদ্যালয়</a:t>
            </a:r>
            <a:r>
              <a:rPr lang="en-US" sz="2800" dirty="0">
                <a:cs typeface="Ekushey Azad" panose="03080603080002020207" pitchFamily="66"/>
              </a:rPr>
              <a:t>,</a:t>
            </a:r>
          </a:p>
          <a:p>
            <a:pPr algn="r"/>
            <a:r>
              <a:rPr lang="en-US" sz="2800" dirty="0" err="1">
                <a:cs typeface="Ekushey Azad" panose="03080603080002020207" pitchFamily="66"/>
              </a:rPr>
              <a:t>নড়াইল</a:t>
            </a:r>
            <a:r>
              <a:rPr lang="en-US" sz="2800" dirty="0">
                <a:cs typeface="Ekushey Azad" panose="03080603080002020207" pitchFamily="66"/>
              </a:rPr>
              <a:t> </a:t>
            </a:r>
            <a:r>
              <a:rPr lang="en-US" sz="2800" dirty="0" err="1">
                <a:cs typeface="Ekushey Azad" panose="03080603080002020207" pitchFamily="66"/>
              </a:rPr>
              <a:t>সদর</a:t>
            </a:r>
            <a:r>
              <a:rPr lang="en-US" sz="2800" dirty="0">
                <a:cs typeface="Ekushey Azad" panose="03080603080002020207" pitchFamily="66"/>
              </a:rPr>
              <a:t>, </a:t>
            </a:r>
            <a:r>
              <a:rPr lang="en-US" sz="2800" dirty="0" err="1">
                <a:cs typeface="Ekushey Azad" panose="03080603080002020207" pitchFamily="66"/>
              </a:rPr>
              <a:t>নড়াইল</a:t>
            </a:r>
            <a:r>
              <a:rPr lang="en-US" sz="2800" dirty="0" smtClean="0">
                <a:cs typeface="Ekushey Azad" panose="03080603080002020207" pitchFamily="66"/>
              </a:rPr>
              <a:t>।</a:t>
            </a:r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1972">
            <a:off x="552588" y="3288945"/>
            <a:ext cx="1399950" cy="138608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86265">
            <a:off x="7260337" y="3209524"/>
            <a:ext cx="1399950" cy="138608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7065308" y="540866"/>
            <a:ext cx="1793212" cy="1775185"/>
            <a:chOff x="7065308" y="540866"/>
            <a:chExt cx="1793212" cy="177518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070506" y="721216"/>
              <a:ext cx="0" cy="1558344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7969880" y="719070"/>
              <a:ext cx="0" cy="1558344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8830620" y="729803"/>
              <a:ext cx="0" cy="1558344"/>
            </a:xfrm>
            <a:prstGeom prst="line">
              <a:avLst/>
            </a:prstGeom>
            <a:ln w="76200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48" name="Freeform 47"/>
            <p:cNvSpPr/>
            <p:nvPr/>
          </p:nvSpPr>
          <p:spPr>
            <a:xfrm>
              <a:off x="7959147" y="540866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7969878" y="2161458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 flipH="1">
              <a:off x="7078193" y="2172909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 flipH="1">
              <a:off x="7088924" y="548026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7956999" y="1066757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  <p:sp>
          <p:nvSpPr>
            <p:cNvPr id="53" name="Freeform 52"/>
            <p:cNvSpPr/>
            <p:nvPr/>
          </p:nvSpPr>
          <p:spPr>
            <a:xfrm>
              <a:off x="7954851" y="1335068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Freeform 53"/>
            <p:cNvSpPr/>
            <p:nvPr/>
          </p:nvSpPr>
          <p:spPr>
            <a:xfrm>
              <a:off x="7952704" y="792010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বাংলা</a:t>
              </a:r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rgbClr val="FF0000"/>
                  </a:solidFill>
                </a:rPr>
                <a:t>ব্যাকরণ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7950558" y="1614110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Freeform 55"/>
            <p:cNvSpPr/>
            <p:nvPr/>
          </p:nvSpPr>
          <p:spPr>
            <a:xfrm>
              <a:off x="7961290" y="1895300"/>
              <a:ext cx="888642" cy="154593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Freeform 56"/>
            <p:cNvSpPr/>
            <p:nvPr/>
          </p:nvSpPr>
          <p:spPr>
            <a:xfrm flipH="1">
              <a:off x="7073897" y="777700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flipH="1">
              <a:off x="7071749" y="1046011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flipH="1">
              <a:off x="7069603" y="1314322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Freeform 59"/>
            <p:cNvSpPr/>
            <p:nvPr/>
          </p:nvSpPr>
          <p:spPr>
            <a:xfrm flipH="1">
              <a:off x="7067456" y="1595512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Freeform 60"/>
            <p:cNvSpPr/>
            <p:nvPr/>
          </p:nvSpPr>
          <p:spPr>
            <a:xfrm flipH="1">
              <a:off x="7065308" y="1876699"/>
              <a:ext cx="862728" cy="132410"/>
            </a:xfrm>
            <a:custGeom>
              <a:avLst/>
              <a:gdLst>
                <a:gd name="connsiteX0" fmla="*/ 0 w 888642"/>
                <a:gd name="connsiteY0" fmla="*/ 141714 h 154593"/>
                <a:gd name="connsiteX1" fmla="*/ 309093 w 888642"/>
                <a:gd name="connsiteY1" fmla="*/ 46 h 154593"/>
                <a:gd name="connsiteX2" fmla="*/ 888642 w 888642"/>
                <a:gd name="connsiteY2" fmla="*/ 154593 h 154593"/>
                <a:gd name="connsiteX3" fmla="*/ 888642 w 888642"/>
                <a:gd name="connsiteY3" fmla="*/ 154593 h 1545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642" h="154593">
                  <a:moveTo>
                    <a:pt x="0" y="141714"/>
                  </a:moveTo>
                  <a:cubicBezTo>
                    <a:pt x="80493" y="69807"/>
                    <a:pt x="160986" y="-2100"/>
                    <a:pt x="309093" y="46"/>
                  </a:cubicBezTo>
                  <a:cubicBezTo>
                    <a:pt x="457200" y="2192"/>
                    <a:pt x="888642" y="154593"/>
                    <a:pt x="888642" y="154593"/>
                  </a:cubicBezTo>
                  <a:lnTo>
                    <a:pt x="888642" y="154593"/>
                  </a:lnTo>
                </a:path>
              </a:pathLst>
            </a:custGeom>
            <a:ln w="31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B1678-C8E2-4613-A852-FE4C1734D87F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893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400"/>
                            </p:stCondLst>
                            <p:childTnLst>
                              <p:par>
                                <p:cTn id="2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00"/>
                            </p:stCondLst>
                            <p:childTnLst>
                              <p:par>
                                <p:cTn id="32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rgbClr val="00FF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0F206-AD97-4319-A9FE-6B716214604A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02276" y="2781843"/>
            <a:ext cx="8139448" cy="341632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তৎসম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অর্ধ-তৎসম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অর্ধ-তৎসম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742950" indent="-742950" algn="just">
              <a:buFont typeface="+mj-lt"/>
              <a:buAutoNum type="arabicPeriod"/>
            </a:pP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সংজ্ঞা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দেশি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দু’টি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3065172" y="553792"/>
            <a:ext cx="2975021" cy="2125016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178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4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61F3E-014F-4B5B-B4F8-256C0C8C0B5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09859" y="463639"/>
            <a:ext cx="6233375" cy="580837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এতক্ষণ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ক্লাসে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মনোযোগী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থাকার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জন্য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সকলকে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আবারও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ধন্যবাদ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;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সুস্থ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থেকো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সুন্দর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থেকো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;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আবার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দেখা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হবে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সকলের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শুভকামনায়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মতো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এখানেই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বিদায়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Ekushey Azad" panose="03080603080002020207" pitchFamily="66"/>
              </a:rPr>
              <a:t>।</a:t>
            </a:r>
            <a:endParaRPr lang="en-US" sz="4800" dirty="0">
              <a:solidFill>
                <a:srgbClr val="FF0000"/>
              </a:solidFill>
              <a:latin typeface="NikoshBAN" panose="02000000000000000000" pitchFamily="2" charset="0"/>
              <a:cs typeface="Ekushey Azad" panose="03080603080002020207" pitchFamily="66"/>
            </a:endParaRPr>
          </a:p>
        </p:txBody>
      </p:sp>
    </p:spTree>
    <p:extLst>
      <p:ext uri="{BB962C8B-B14F-4D97-AF65-F5344CB8AC3E}">
        <p14:creationId xmlns:p14="http://schemas.microsoft.com/office/powerpoint/2010/main" val="13538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92D050"/>
            </a:gs>
            <a:gs pos="100000">
              <a:srgbClr val="C0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5355" y="2742711"/>
            <a:ext cx="812754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7200" dirty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7200" dirty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7200" dirty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0" cap="none" spc="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আছো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0" cap="none" spc="0" dirty="0">
              <a:ln w="0"/>
              <a:solidFill>
                <a:srgbClr val="2D20D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19706" y="2220858"/>
            <a:ext cx="6156101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ছোট্ট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করবো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0" cap="none" spc="0" dirty="0">
              <a:ln w="0"/>
              <a:solidFill>
                <a:srgbClr val="2D20D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31707" y="2220046"/>
            <a:ext cx="7245894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endParaRPr lang="en-US" sz="7200" dirty="0">
              <a:ln w="0"/>
              <a:solidFill>
                <a:srgbClr val="2D20D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কেমন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এলো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7200" b="0" cap="none" spc="0" dirty="0">
              <a:ln w="0"/>
              <a:solidFill>
                <a:srgbClr val="2D20D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342057" y="2221797"/>
            <a:ext cx="645561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endParaRPr lang="en-US" sz="7200" dirty="0">
              <a:ln w="0"/>
              <a:solidFill>
                <a:srgbClr val="2D20D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টুকরো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গল্প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7200" dirty="0" smtClean="0">
                <a:ln w="0"/>
                <a:solidFill>
                  <a:srgbClr val="2D20D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!?</a:t>
            </a:r>
            <a:endParaRPr lang="en-US" sz="7200" b="0" cap="none" spc="0" dirty="0">
              <a:ln w="0"/>
              <a:solidFill>
                <a:srgbClr val="2D20D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74D53-7F36-40CB-80F7-5AE5C28F556F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5038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300"/>
                            </p:stCondLst>
                            <p:childTnLst>
                              <p:par>
                                <p:cTn id="2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8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544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fltVal val="0.5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150"/>
                            </p:stCondLst>
                            <p:childTnLst>
                              <p:par>
                                <p:cTn id="50" presetID="23" presetClass="entr" presetSubtype="528" fill="hold" grpId="0" nodeType="afterEffect">
                                  <p:stCondLst>
                                    <p:cond delay="4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  <p:bldP spid="7" grpId="1"/>
      <p:bldP spid="8" grpId="0"/>
      <p:bldP spid="8" grpId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00"/>
            </a:gs>
            <a:gs pos="100000">
              <a:srgbClr val="FF000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/>
        </p:nvSpPr>
        <p:spPr>
          <a:xfrm flipH="1">
            <a:off x="369191" y="691165"/>
            <a:ext cx="1755821" cy="17386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92440" y="912251"/>
            <a:ext cx="6400799" cy="2062103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দেখছো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পণ্ডিতকে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জানো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আগে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নির্মাণ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এঁদের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হাতেই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হয়েছিল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সংস্কৃত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বহু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</a:t>
            </a:r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210022" y="3359251"/>
            <a:ext cx="1700012" cy="17386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8188" y="3528811"/>
            <a:ext cx="6336405" cy="3046988"/>
          </a:xfrm>
          <a:prstGeom prst="rect">
            <a:avLst/>
          </a:prstGeom>
          <a:noFill/>
          <a:ln w="762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ইরাকি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বিজেতা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ইমাদউদ্দিন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কাশিম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সাকাফি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(৬৯৫-৭১৫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)। ৭১২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সিন্ধু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দেশীয়রা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স্থায়ীভাবে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বসবাসের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ভারতীয়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অনুপ্রবেশ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2A798-BA40-4336-BD32-9A810636EEC0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70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">
              <a:schemeClr val="accent1">
                <a:lumMod val="60000"/>
                <a:lumOff val="40000"/>
              </a:schemeClr>
            </a:gs>
            <a:gs pos="100000">
              <a:schemeClr val="accent2">
                <a:lumMod val="88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 flipH="1">
            <a:off x="7173531" y="2906332"/>
            <a:ext cx="1695716" cy="17386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rgbClr val="FFFFFF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30552" y="2790423"/>
            <a:ext cx="6559644" cy="3539430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আলাউদ্দিন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হুসেন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শাহ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পূর্বপুরুষ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মক্কা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উজবেকিস্তানের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তিরমিজে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বসবাস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করছিলেন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তিরমিজ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মুর্শিদাবাদ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১৮৯৪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সুলতান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আত্মপ্রকাশ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পৃষ্ঠপোষকতায়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সাহিত্যের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প্রভূত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উৎকর্ষ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সাধিত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এ-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 flipH="1">
            <a:off x="373489" y="695457"/>
            <a:ext cx="1751526" cy="17386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444837" y="461494"/>
            <a:ext cx="6336405" cy="2062103"/>
          </a:xfrm>
          <a:prstGeom prst="rect">
            <a:avLst/>
          </a:prstGeom>
          <a:solidFill>
            <a:srgbClr val="00FF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আফগানিস্তানী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তুর্কি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বিজেতা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ইখতিয়ার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উদ্দিন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বক্তিয়ার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খলজি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১২০৫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আরবি-ফারসি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80B67-A204-4157-AF3E-78895D351C61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1174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800"/>
                            </p:stCondLst>
                            <p:childTnLst>
                              <p:par>
                                <p:cTn id="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8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92D050"/>
            </a:gs>
            <a:gs pos="100000">
              <a:srgbClr val="002060"/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 flipH="1">
            <a:off x="360608" y="463639"/>
            <a:ext cx="1828800" cy="1867435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367564" y="513010"/>
            <a:ext cx="6336405" cy="304698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পর্তুগিজ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নাবিক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ভাস্কো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গামা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১৪৯৮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ইউরোপ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আসার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জলপথ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আবিষ্কার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সমুদ্র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১৫১৬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পর্তুগীজরা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পর্তুগীজ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259390" y="3730583"/>
            <a:ext cx="1700012" cy="1738648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518" y="3825027"/>
            <a:ext cx="6465194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ব্যবসায়ী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গ্রান্ড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ডুকে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হল্যান্ডের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/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নেদারল্যান্ডের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অধিবাসীদের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ডাচ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ওলন্দাজ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১৬৩০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ওলন্দাজ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চীনা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শব্দও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FD95-8F88-4925-B182-98A1F09A2818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96670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rgbClr val="FFFF00"/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59344" y="858591"/>
            <a:ext cx="1700012" cy="17386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72744" y="940158"/>
            <a:ext cx="6168980" cy="206210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200" dirty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ব্যবসাসূত্রে</a:t>
            </a:r>
            <a:r>
              <a:rPr lang="en-US" sz="3200" dirty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উইলিয়াম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হেজেজ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১৬৬২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বাংলায়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প্রবেশ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solidFill>
                  <a:srgbClr val="2D20D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2D20D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 flipH="1">
            <a:off x="7160655" y="3586773"/>
            <a:ext cx="1764404" cy="1738648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232595"/>
            <a:ext cx="5937161" cy="2862322"/>
          </a:xfrm>
          <a:prstGeom prst="rect">
            <a:avLst/>
          </a:prstGeom>
          <a:noFill/>
          <a:ln w="571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ইস্ট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ইন্ডিয়া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সূত্রে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১৬৬৮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সুরাটে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আসেন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ফ্রাঁসোয়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ক্যারন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ফরাসিরা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ভারতে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দু’শ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অবস্থান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ফরাসি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83F72-4778-42A5-B170-328C3502A3A7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507238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6BA-535D-4832-9192-AB58CB4D6384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386364" y="444322"/>
            <a:ext cx="1815922" cy="1738648"/>
          </a:xfrm>
          <a:prstGeom prst="ellipse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2">
                <a:lumMod val="75000"/>
              </a:schemeClr>
            </a:solidFill>
          </a:ln>
          <a:effectLst>
            <a:glow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76528" y="1996222"/>
            <a:ext cx="5937161" cy="3970318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১৭৫৭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খ্রিস্টাব্দে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পলাশীর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যুদ্ধে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বাংলা-বিহার-উড়িশ্যার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নবাব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সিরাজ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-উ-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দৌলার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পরাজয়ের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দু’শ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শাসন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এ-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হবার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প্রচুর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পরিমানে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ইংরেজি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84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FFFF00"/>
            </a:gs>
            <a:gs pos="100000">
              <a:srgbClr val="00B050"/>
            </a:gs>
          </a:gsLst>
          <a:path path="rect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58880" y="2217900"/>
            <a:ext cx="4067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শ্রেণি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নবম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/</a:t>
            </a:r>
            <a:r>
              <a:rPr lang="en-US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দশম</a:t>
            </a:r>
            <a:r>
              <a:rPr lang="en-US" sz="5400" b="1" dirty="0" smtClean="0">
                <a:ln w="12700">
                  <a:solidFill>
                    <a:srgbClr val="002060"/>
                  </a:solidFill>
                  <a:prstDash val="solid"/>
                </a:ln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rgbClr val="002060"/>
                </a:solidFill>
                <a:prstDash val="solid"/>
              </a:ln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7243" y="3079650"/>
            <a:ext cx="6494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বিষয়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ভাষার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ব্যাকরণ</a:t>
            </a:r>
            <a:r>
              <a:rPr lang="en-US" sz="5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00B0F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71594" y="3862426"/>
            <a:ext cx="4764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D20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অধ্যায়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D20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D20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প্রথম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D20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5400" b="1" dirty="0" err="1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D20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অধ্যায়</a:t>
            </a:r>
            <a:r>
              <a:rPr lang="en-US" sz="5400" b="1" dirty="0" smtClean="0">
                <a:ln w="12700">
                  <a:solidFill>
                    <a:schemeClr val="tx1"/>
                  </a:solidFill>
                  <a:prstDash val="solid"/>
                </a:ln>
                <a:solidFill>
                  <a:srgbClr val="2D20D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endParaRPr lang="en-US" sz="5400" b="1" cap="none" spc="0" dirty="0">
              <a:ln w="12700">
                <a:solidFill>
                  <a:schemeClr val="tx1"/>
                </a:solidFill>
                <a:prstDash val="solid"/>
              </a:ln>
              <a:solidFill>
                <a:srgbClr val="2D20D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88087" y="4651822"/>
            <a:ext cx="6512913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পরিচ্ছেদ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প্রথম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পরিচ্ছেদ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</a:p>
          <a:p>
            <a:pPr algn="just"/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  (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: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বাংলা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ভাষার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শব্দ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 </a:t>
            </a:r>
            <a:r>
              <a:rPr lang="en-US" sz="4400" b="1" dirty="0" err="1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ভাণ্ডার</a:t>
            </a:r>
            <a:r>
              <a:rPr lang="en-US" sz="4400" b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cs typeface="Ekushey Azad" panose="03080603080002020207" pitchFamily="66"/>
              </a:rPr>
              <a:t>)</a:t>
            </a:r>
            <a:endParaRPr lang="en-US" sz="4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cs typeface="Ekushey Azad" panose="03080603080002020207" pitchFamily="66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65" y="631068"/>
            <a:ext cx="8224390" cy="171413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r>
              <a:rPr lang="en-US" sz="54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54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3DA76-CA4D-4E50-8B0D-E460BA6540D9}" type="datetime1">
              <a:rPr lang="en-US" smtClean="0"/>
              <a:t>22-Apr-20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46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0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900"/>
                            </p:stCondLst>
                            <p:childTnLst>
                              <p:par>
                                <p:cTn id="17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7500"/>
                            </p:stCondLst>
                            <p:childTnLst>
                              <p:par>
                                <p:cTn id="2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" presetClass="emph" presetSubtype="6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700"/>
                            </p:stCondLst>
                            <p:childTnLst>
                              <p:par>
                                <p:cTn id="3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9100"/>
                            </p:stCondLst>
                            <p:childTnLst>
                              <p:par>
                                <p:cTn id="4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" presetClass="emph" presetSubtype="10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hsl" dir="ccw">
                                      <p:cBhvr override="childStyle"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1593</TotalTime>
  <Words>808</Words>
  <Application>Microsoft Office PowerPoint</Application>
  <PresentationFormat>On-screen Show (4:3)</PresentationFormat>
  <Paragraphs>121</Paragraphs>
  <Slides>21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Century Gothic</vt:lpstr>
      <vt:lpstr>Ekushey Azad</vt:lpstr>
      <vt:lpstr>NikoshBAN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Rahul</dc:creator>
  <cp:lastModifiedBy>Rahul</cp:lastModifiedBy>
  <cp:revision>529</cp:revision>
  <dcterms:created xsi:type="dcterms:W3CDTF">2020-04-12T16:54:25Z</dcterms:created>
  <dcterms:modified xsi:type="dcterms:W3CDTF">2020-04-21T18:07:56Z</dcterms:modified>
</cp:coreProperties>
</file>