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4" r:id="rId3"/>
    <p:sldMasterId id="2147483732" r:id="rId4"/>
    <p:sldMasterId id="2147483749" r:id="rId5"/>
    <p:sldMasterId id="2147483761" r:id="rId6"/>
  </p:sldMasterIdLst>
  <p:notesMasterIdLst>
    <p:notesMasterId r:id="rId37"/>
  </p:notesMasterIdLst>
  <p:sldIdLst>
    <p:sldId id="297" r:id="rId7"/>
    <p:sldId id="269" r:id="rId8"/>
    <p:sldId id="314" r:id="rId9"/>
    <p:sldId id="315" r:id="rId10"/>
    <p:sldId id="333" r:id="rId11"/>
    <p:sldId id="311" r:id="rId12"/>
    <p:sldId id="318" r:id="rId13"/>
    <p:sldId id="319" r:id="rId14"/>
    <p:sldId id="323" r:id="rId15"/>
    <p:sldId id="324" r:id="rId16"/>
    <p:sldId id="322" r:id="rId17"/>
    <p:sldId id="325" r:id="rId18"/>
    <p:sldId id="326" r:id="rId19"/>
    <p:sldId id="259" r:id="rId20"/>
    <p:sldId id="276" r:id="rId21"/>
    <p:sldId id="277" r:id="rId22"/>
    <p:sldId id="336" r:id="rId23"/>
    <p:sldId id="283" r:id="rId24"/>
    <p:sldId id="284" r:id="rId25"/>
    <p:sldId id="289" r:id="rId26"/>
    <p:sldId id="287" r:id="rId27"/>
    <p:sldId id="279" r:id="rId28"/>
    <p:sldId id="334" r:id="rId29"/>
    <p:sldId id="280" r:id="rId30"/>
    <p:sldId id="306" r:id="rId31"/>
    <p:sldId id="292" r:id="rId32"/>
    <p:sldId id="328" r:id="rId33"/>
    <p:sldId id="302" r:id="rId34"/>
    <p:sldId id="271" r:id="rId35"/>
    <p:sldId id="32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cR+aO/6+UrefmIQB2pP5Q==" hashData="HqcpigRhtlbEUDOWk1DfgfB3UQ8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D025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DB7AB-5560-45A4-84CE-5B461D4097E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132F-7F32-4CF0-BDA1-513CFBB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132F-7F32-4CF0-BDA1-513CFBB99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132F-7F32-4CF0-BDA1-513CFBB99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53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9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692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5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8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7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1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3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2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5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0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8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0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485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6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935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3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1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EC85-3CE1-4A41-B22E-97A24B90E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DCD8D-FF81-4595-A41B-5FD8E6AA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FF58-A3F8-4AF8-9B07-8B998D9E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CE08C-C2BE-415E-82F3-C81EFE6E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D62F-75F2-4C8D-BD40-BA9CE0AC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0BA0-BF36-48E6-863D-8E501C5F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04FD-ABD3-44B9-9752-693231B8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8EC7-7F81-49ED-8633-88842446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F222-4435-48E5-B5F9-88314301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C66B-9770-4225-BB41-2A441D0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10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8CFE-024A-41F9-9B74-80BE65FB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9FF9D-0DE7-4DE6-82F9-7A9B3F70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FFEA-F6D7-4802-A005-4633BA02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F486-E260-48C0-84DF-A6D1A28E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CD30B-5D0D-4CB5-8155-7934B17F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8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E7B-3222-4F03-96E0-5FB81EA1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3444-DE68-4470-A9B6-BBDE9A031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E8B2-6430-4DA4-9133-55A4723AD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0BD5-A5CA-400D-B872-154E1F1A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154B2-0A9C-4506-9E52-EE18A6E7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914A5-B8F5-4F25-859C-90A08C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6876-2AC8-40DF-9AF5-E7BC426C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27EF-AC49-4F4A-AF87-B310691A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ECBB3-C0E5-4F8B-A96F-01C993291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47D54-AEC1-4225-B3ED-D0DC4806A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38C46-084D-41F0-9DCA-0766C827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972E7-D5C2-4C9C-871B-59895FA9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1AB02-C80E-4432-84D9-165EF09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5B762-708B-4097-BB5D-28B2DA03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2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BD9A-2661-42C8-B5C9-402B9338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B6C04-EC99-4A76-BCDF-35BC80DD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6A5F-F374-4E60-85E2-682887D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C7E1-80FF-40C1-8E0B-DF0043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DE16E-6A36-4C0C-9253-BC7A3922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3B82F-12E5-4697-83B2-854D5A12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F9BAF-99AC-4AF8-88EC-2578433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0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A119-1161-4CC5-9EC3-E07D218B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6376-52AF-45A1-8FEA-029A6F6B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1DF62-2763-4AC0-ADBC-2FA46E04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69889-DF62-4F3E-A1C1-C5756F4E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FB229-6EBE-4E29-A374-3DE4EDD7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DAAA6-F279-4020-8CC5-05996213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6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330-C48F-4CFB-837F-41450D6F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D09C6-9083-432C-A609-F34295B32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FC63-2BE8-4CB3-9AD9-84D912F7D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5001E-2F7B-436D-85EC-D65AFCBB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36980-72AD-44F1-88D9-EEB895FA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F7A5-C08F-4709-8419-9837020B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1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10FE-84E2-412D-BB4D-9B0883B2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FC35C-C2BE-46A4-A3CC-63734691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8832-243D-4297-9DAA-A8C7D71D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8986A-E206-4F27-AFBC-BC9F43D0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BB56-3EA7-4602-BBD6-6C05C30F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3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2E0B5-B6C3-42FA-A713-9681E4104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6F9F2-12CA-4884-AED3-DDCF06151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FC00-E124-424D-9416-65FB2AF8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01DC-2843-4CAD-8223-AE9FB728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1213-0DED-4DC2-AE48-5466C2C9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9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EC85-3CE1-4A41-B22E-97A24B90E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DCD8D-FF81-4595-A41B-5FD8E6AA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FF58-A3F8-4AF8-9B07-8B998D9E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CE08C-C2BE-415E-82F3-C81EFE6E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D62F-75F2-4C8D-BD40-BA9CE0AC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1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0BA0-BF36-48E6-863D-8E501C5F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04FD-ABD3-44B9-9752-693231B8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8EC7-7F81-49ED-8633-88842446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F222-4435-48E5-B5F9-88314301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C66B-9770-4225-BB41-2A441D0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8CFE-024A-41F9-9B74-80BE65FB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9FF9D-0DE7-4DE6-82F9-7A9B3F70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FFEA-F6D7-4802-A005-4633BA02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F486-E260-48C0-84DF-A6D1A28E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CD30B-5D0D-4CB5-8155-7934B17F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E7B-3222-4F03-96E0-5FB81EA1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3444-DE68-4470-A9B6-BBDE9A031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E8B2-6430-4DA4-9133-55A4723AD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0BD5-A5CA-400D-B872-154E1F1A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154B2-0A9C-4506-9E52-EE18A6E7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914A5-B8F5-4F25-859C-90A08C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6876-2AC8-40DF-9AF5-E7BC426C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27EF-AC49-4F4A-AF87-B310691A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ECBB3-C0E5-4F8B-A96F-01C993291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47D54-AEC1-4225-B3ED-D0DC4806A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38C46-084D-41F0-9DCA-0766C827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972E7-D5C2-4C9C-871B-59895FA9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1AB02-C80E-4432-84D9-165EF09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5B762-708B-4097-BB5D-28B2DA03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7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BD9A-2661-42C8-B5C9-402B9338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B6C04-EC99-4A76-BCDF-35BC80DD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6A5F-F374-4E60-85E2-682887D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C7E1-80FF-40C1-8E0B-DF0043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2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DE16E-6A36-4C0C-9253-BC7A3922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3B82F-12E5-4697-83B2-854D5A12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F9BAF-99AC-4AF8-88EC-2578433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0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A119-1161-4CC5-9EC3-E07D218B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6376-52AF-45A1-8FEA-029A6F6B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1DF62-2763-4AC0-ADBC-2FA46E04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69889-DF62-4F3E-A1C1-C5756F4E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FB229-6EBE-4E29-A374-3DE4EDD7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DAAA6-F279-4020-8CC5-05996213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8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330-C48F-4CFB-837F-41450D6F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D09C6-9083-432C-A609-F34295B32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FC63-2BE8-4CB3-9AD9-84D912F7D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5001E-2F7B-436D-85EC-D65AFCBB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36980-72AD-44F1-88D9-EEB895FA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F7A5-C08F-4709-8419-9837020B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0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10FE-84E2-412D-BB4D-9B0883B2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FC35C-C2BE-46A4-A3CC-63734691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8832-243D-4297-9DAA-A8C7D71D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8986A-E206-4F27-AFBC-BC9F43D0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BB56-3EA7-4602-BBD6-6C05C30F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2E0B5-B6C3-42FA-A713-9681E4104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6F9F2-12CA-4884-AED3-DDCF06151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FC00-E124-424D-9416-65FB2AF8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01DC-2843-4CAD-8223-AE9FB728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1213-0DED-4DC2-AE48-5466C2C9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31C61-6164-4E57-867A-3079509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2627F-137E-4BC1-9D0C-2DF9391E7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19AF-8376-460C-8F04-A4C6FB92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1CEB-40B6-4A13-8190-F827EA8D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8371-3422-41CC-8440-635F6140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31C61-6164-4E57-867A-3079509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2627F-137E-4BC1-9D0C-2DF9391E7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19AF-8376-460C-8F04-A4C6FB92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1CEB-40B6-4A13-8190-F827EA8D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8371-3422-41CC-8440-635F6140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366B00-6C74-4469-A328-E264ACF8C1B6}"/>
              </a:ext>
            </a:extLst>
          </p:cNvPr>
          <p:cNvSpPr txBox="1"/>
          <p:nvPr/>
        </p:nvSpPr>
        <p:spPr>
          <a:xfrm>
            <a:off x="609600" y="2057400"/>
            <a:ext cx="7924800" cy="76944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400" b="1" spc="50" dirty="0" err="1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আজকের</a:t>
            </a:r>
            <a:r>
              <a:rPr lang="en-US" sz="4400" b="1" spc="50" dirty="0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 </a:t>
            </a:r>
            <a:r>
              <a:rPr lang="en-US" sz="4400" b="1" spc="50" dirty="0" err="1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ক্লাসে</a:t>
            </a:r>
            <a:r>
              <a:rPr lang="en-US" sz="4400" b="1" spc="50" dirty="0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 </a:t>
            </a:r>
            <a:r>
              <a:rPr lang="en-US" sz="4400" b="1" spc="50" dirty="0" err="1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সবাইকে</a:t>
            </a:r>
            <a:r>
              <a:rPr lang="en-US" sz="4400" b="1" spc="50" dirty="0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 </a:t>
            </a:r>
            <a:r>
              <a:rPr lang="en-US" sz="4400" b="1" spc="50" dirty="0" err="1">
                <a:ln w="0">
                  <a:solidFill>
                    <a:srgbClr val="000099"/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স্বাগতম</a:t>
            </a:r>
            <a:endParaRPr lang="en-US" sz="4400" b="1" spc="50" dirty="0">
              <a:ln w="0">
                <a:solidFill>
                  <a:srgbClr val="000099"/>
                </a:solidFill>
              </a:ln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016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1"/>
            <a:ext cx="7382931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ket 1"/>
          <p:cNvSpPr/>
          <p:nvPr/>
        </p:nvSpPr>
        <p:spPr>
          <a:xfrm>
            <a:off x="2895600" y="349828"/>
            <a:ext cx="2819400" cy="1600200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" y="2895600"/>
            <a:ext cx="2057400" cy="2057400"/>
            <a:chOff x="609600" y="2362200"/>
            <a:chExt cx="2057400" cy="2057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600" y="2362200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62000" y="2362200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67000" y="2362200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14600" y="2362200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191000" y="2438400"/>
            <a:ext cx="472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   </a:t>
            </a:r>
            <a:r>
              <a:rPr lang="en-US" sz="19900" dirty="0">
                <a:solidFill>
                  <a:srgbClr val="00B050"/>
                </a:solidFill>
              </a:rPr>
              <a:t>[  ]</a:t>
            </a:r>
          </a:p>
        </p:txBody>
      </p:sp>
    </p:spTree>
    <p:extLst>
      <p:ext uri="{BB962C8B-B14F-4D97-AF65-F5344CB8AC3E}">
        <p14:creationId xmlns:p14="http://schemas.microsoft.com/office/powerpoint/2010/main" val="2824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" y="304800"/>
            <a:ext cx="42672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38" y="3575266"/>
            <a:ext cx="4291562" cy="26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" y="1447800"/>
            <a:ext cx="81230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0932" y="381000"/>
                <a:ext cx="8415867" cy="7269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NikoshBAN" pitchFamily="2" charset="0"/>
                    <a:ea typeface="Mathematica7" pitchFamily="2" charset="0"/>
                    <a:cs typeface="NikoshBAN" pitchFamily="2" charset="0"/>
                  </a:rPr>
                  <a:t>ম্যাট্রিক্সের প্রকারভেদঃ</a:t>
                </a:r>
              </a:p>
              <a:p>
                <a:endParaRPr lang="bn-BD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সারি ম্যাট্রিক্স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Row 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একটি মাত্র সারিবিশিষ্ট ম্যাট্রিক্সকে সারি ম্যাট্রিক্স বলে।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ইহা একটি সারি ম্যাট্রিক্স যার একটি সারি ও </a:t>
                </a:r>
                <a:r>
                  <a:rPr lang="bn-BD" sz="3200" dirty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তিনটি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কলাম বিদ্যমান।</a:t>
                </a:r>
              </a:p>
              <a:p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কলাম ম্যাট্রিক্স(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Column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একটি মাত্র কলামবিশিষ্ট ম্যাট্রিক্সকে কলাম ম্যাট্রিক্স বলে 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 ইহা একটি কলাম ম্যাট্রিক্স যার তিনটি সারি ও একটি কলাম বিদ্যমান।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2" y="381000"/>
                <a:ext cx="8415867" cy="7269939"/>
              </a:xfrm>
              <a:prstGeom prst="rect">
                <a:avLst/>
              </a:prstGeom>
              <a:blipFill>
                <a:blip r:embed="rId2"/>
                <a:stretch>
                  <a:fillRect l="-2172" t="-1510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1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" y="395335"/>
                <a:ext cx="9144000" cy="534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বর্গ ম্যাট্রিক্স(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Square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যে ম্যাট্রিক্সের সারি ও কলামের সংখ্যা সমান তাকে বর্গ ম্যাট্রিক্স বলে।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একটি বর্গ ম্যাট্রিক্স যার দুইটি সারি ও দুইটি কলাম বিদ্যমান।</a:t>
                </a:r>
              </a:p>
              <a:p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ত্রিভুজাকৃতি ম্যাট্রিক্স 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Triangular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বর্গ ম্যাট্রিক্সের প্রধান কর্ণের নিচের সবগুলো ভূক্তি শূন্য হলে ঊর্ধ্বত্রিভুজাকৃতি ম্যাট্রিক্স বলে। আবার কোনো বর্গ ম্যাট্রিক্সের প্রধান কর্ণের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পরের সবগুলো ভূক্তি শূন্য হলে নিম্নত্রিভুজাকৃতি ম্যাট্রিক্স বলে।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5335"/>
                <a:ext cx="9144000" cy="5345502"/>
              </a:xfrm>
              <a:prstGeom prst="rect">
                <a:avLst/>
              </a:prstGeom>
              <a:blipFill>
                <a:blip r:embed="rId2"/>
                <a:stretch>
                  <a:fillRect l="-1667" t="-1710" r="-1867" b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4532" y="304800"/>
                <a:ext cx="8714936" cy="6745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একটি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ঊর্ধ্বত্রিভুজাকৃতি ম্যাট্রিক্স এবং</a:t>
                </a:r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একটি নিম্নত্রিভুজাকৃতি ম্যাট্রিক্স বলে।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কর্ণ ম্যাট্রিক্স (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Diagonal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মূ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খ্য বা প্রধান কর্ণের ভুক্তি ব্যতীত অপর সকল ভুক্তিগুলি শূণ্য হলে তাকে কর্ণ ম্যাট্রিক্স বলে।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ইহা একটি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3×3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ক্রমের কর্ণ ম্যাট্রিক্স।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2" y="304800"/>
                <a:ext cx="8714936" cy="6745757"/>
              </a:xfrm>
              <a:prstGeom prst="rect">
                <a:avLst/>
              </a:prstGeom>
              <a:blipFill>
                <a:blip r:embed="rId2"/>
                <a:stretch>
                  <a:fillRect l="-1748" r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5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0B45D8-79A6-4CDE-A334-32795A84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38" y="826392"/>
            <a:ext cx="6064161" cy="49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" y="228600"/>
                <a:ext cx="8153400" cy="7128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স্কেলার ম্যাট্রিক্স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(Scalar Matrix):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কর্ণ ম্যাট্রিক্সের অশূন্য ভুক্তিগুলি সমান হলে, ঐ কর্ণ ম্যাট্রিক্সকে স্কেলার ম্যাট্রিক্স বলে।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একটি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3×3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ক্রমের স্কেলার ম্যাট্রিক্স।</a:t>
                </a: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একক বা অভেদক ম্যাট্রিক্স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Unit or Identity Matrix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স্কেলার ম্যাট্রিক্সের অশূন্য ভুক্তিগুলি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হলে তাকে অভেদক ম্যাট্রিক্স বলে।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একটি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3×3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ক্রমের অভেদক ম্যাট্রিক্স।</a:t>
                </a:r>
                <a:endParaRPr lang="bn-BD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28600"/>
                <a:ext cx="8153400" cy="7128875"/>
              </a:xfrm>
              <a:prstGeom prst="rect">
                <a:avLst/>
              </a:prstGeom>
              <a:blipFill>
                <a:blip r:embed="rId2"/>
                <a:stretch>
                  <a:fillRect l="-1868" t="-1283" r="-1943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1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81000"/>
                <a:ext cx="8229600" cy="615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শূন্য ম্যাট্রিক্স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Zero or Null Matrix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ম্যাট্রিক্সের সকল ভুক্তিগুলি শূন্য হলে,তাকে শূন্য ম্যাট্রিক্স বলে।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ইহা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3×3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ক্রমের একটি শূন্য ম্যাট্রিক্স।</a:t>
                </a: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অভেদঘাতি ম্যাট্রিক্স 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Involutory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একটি বর্গ ম্যাট্রিক্স 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কে অভেদঘাতি ম্যাট্রিক্স বলা হবে 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BD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যেমনঃ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BD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হয়।</a:t>
                </a: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একটি অভেদঘাতি ম্যাট্রিক্স। 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229600" cy="6155339"/>
              </a:xfrm>
              <a:prstGeom prst="rect">
                <a:avLst/>
              </a:prstGeom>
              <a:blipFill>
                <a:blip r:embed="rId3"/>
                <a:stretch>
                  <a:fillRect l="-1926" t="-1487" r="-593" b="-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4279"/>
            <a:ext cx="5395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পাঠ উপস্থাপনায়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94934"/>
            <a:ext cx="8534400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মামুনুর রশিদ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ইস্পাহানী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কলেজ,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চট্টগ্রাম।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6" y="152400"/>
            <a:ext cx="38339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76200"/>
                <a:ext cx="8686800" cy="5668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ট্রান্সপোজ ম্যাট্রিক্স(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Transpose of a Matrix</a:t>
                </a:r>
                <a:r>
                  <a:rPr lang="bn-BD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ম্যাট্রিক্স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যথাযথ সারি এবং কলাম বিনিময় করলে যে নতুন ম্যাট্রিক্স পাওয়া যায় একে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ম্যাট্রিক্স এর ট্রান্সপোজ ম্যাট্রিক্স বলে।  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ম্যাট্রিক্স এর ট্রান্সপোজ  ম্যাট্রিক্সকে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΄ </m:t>
                        </m:r>
                      </m:sup>
                    </m:sSup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bn-BD" sz="3200">
                        <a:solidFill>
                          <a:srgbClr val="00B050"/>
                        </a:solidFill>
                        <a:latin typeface="Cambria Math"/>
                      </a:rPr>
                      <m:t>দ্বারা</m:t>
                    </m:r>
                    <m:r>
                      <a:rPr lang="bn-BD" sz="320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bn-BD" sz="3200">
                        <a:solidFill>
                          <a:srgbClr val="00B050"/>
                        </a:solidFill>
                        <a:latin typeface="Cambria Math"/>
                      </a:rPr>
                      <m:t>প্রকাশ</m:t>
                    </m:r>
                    <m:r>
                      <a:rPr lang="bn-BD" sz="320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করা হয়।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হলে ,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হলো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এর ট্রান্সপোজ ম্যাট্রিক্স ।</a:t>
                </a:r>
              </a:p>
              <a:p>
                <a:r>
                  <a:rPr lang="bn-BD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"/>
                <a:ext cx="8686800" cy="5668603"/>
              </a:xfrm>
              <a:prstGeom prst="rect">
                <a:avLst/>
              </a:prstGeom>
              <a:blipFill rotWithShape="1">
                <a:blip r:embed="rId2"/>
                <a:stretch>
                  <a:fillRect l="-1754" r="-2807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974622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059" y="762000"/>
                <a:ext cx="8458200" cy="681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প্রতিসম ম্যাট্রিক্স (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Symmetric Matrix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একটি বর্গ ম্যাট্রিক্স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কে প্রতিসম ম্যাট্রিক্স বলা হবে 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হয়।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bn-BD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অর্থাৎ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সতরাং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হলো প্রতিসম ম্যাট্রিক্স।</a:t>
                </a:r>
              </a:p>
              <a:p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762000"/>
                <a:ext cx="8458200" cy="6811480"/>
              </a:xfrm>
              <a:prstGeom prst="rect">
                <a:avLst/>
              </a:prstGeom>
              <a:blipFill>
                <a:blip r:embed="rId2"/>
                <a:stretch>
                  <a:fillRect l="-1875" r="-2596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4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762000"/>
                <a:ext cx="8458200" cy="5818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বিপ্রতিসম ম্যাট্রিক্স (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Skew Symmetric Matrix</a:t>
                </a:r>
                <a:r>
                  <a:rPr lang="bn-BD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2800" dirty="0"/>
                  <a:t> </a:t>
                </a:r>
                <a:r>
                  <a:rPr lang="bn-BD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একটি বর্গ ম্যাট্রিক্স </a:t>
                </a:r>
                <a:r>
                  <a:rPr lang="en-US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কে বিপ্রতিসম ম্যাট্রিক্স বলা হবে 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=-</a:t>
                </a:r>
                <a:r>
                  <a:rPr lang="en-US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হয়।</a:t>
                </a:r>
              </a:p>
              <a:p>
                <a:r>
                  <a:rPr lang="bn-BD" sz="2800" dirty="0">
                    <a:solidFill>
                      <a:srgbClr val="FF0000"/>
                    </a:solidFill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bn-BD" sz="2800" dirty="0">
                    <a:solidFill>
                      <a:srgbClr val="FF0000"/>
                    </a:solidFill>
                  </a:rPr>
                  <a:t> হলে</a:t>
                </a:r>
                <a:r>
                  <a:rPr lang="en-US" sz="2800" dirty="0">
                    <a:solidFill>
                      <a:srgbClr val="FF0000"/>
                    </a:solidFill>
                  </a:rPr>
                  <a:t>,</a:t>
                </a:r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= -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=-</a:t>
                </a:r>
                <a:r>
                  <a:rPr lang="en-US" sz="3600" dirty="0">
                    <a:solidFill>
                      <a:srgbClr val="FF0000"/>
                    </a:solidFill>
                  </a:rPr>
                  <a:t>A</a:t>
                </a:r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bn-BD" sz="2800" dirty="0">
                    <a:solidFill>
                      <a:srgbClr val="FF0000"/>
                    </a:solidFill>
                  </a:rPr>
                  <a:t>অর্থাৎ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bn-BD" sz="2800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dirty="0">
                    <a:solidFill>
                      <a:srgbClr val="FF0000"/>
                    </a:solidFill>
                  </a:rPr>
                  <a:t> -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</a:t>
                </a:r>
                <a:r>
                  <a:rPr lang="bn-BD" sz="2800" dirty="0">
                    <a:solidFill>
                      <a:srgbClr val="FF0000"/>
                    </a:solidFill>
                  </a:rPr>
                  <a:t> সুতরাং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bn-BD" sz="2800" dirty="0">
                    <a:solidFill>
                      <a:srgbClr val="FF0000"/>
                    </a:solidFill>
                  </a:rPr>
                  <a:t>হলো বিপ্রতিসম ম্যাট্রিক্স। উল্লেখ্য যে, প্রত্যেক বিপ্রতিসম ম্যাট্রিক্সের প্রধান কর্ণের ভুক্তিসমূহ শূণ্য।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2000"/>
                <a:ext cx="8458200" cy="5818259"/>
              </a:xfrm>
              <a:prstGeom prst="rect">
                <a:avLst/>
              </a:prstGeom>
              <a:blipFill rotWithShape="1">
                <a:blip r:embed="rId2"/>
                <a:stretch>
                  <a:fillRect l="-2161" t="-1572" r="-504" b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2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85800"/>
                <a:ext cx="8153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লম্ব বা সমকোণিক ম্যাট্রিক্স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বর্গ ম্যাট্রিক্স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লম্ব বা সমকোণিক ম্যাট্রিক্স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বলা হবে 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rPr>
                  <a:t>A=</a:t>
                </a:r>
                <a:r>
                  <a:rPr lang="bn-IN" sz="32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rPr>
                  <a:t>=I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</a:t>
                </a:r>
              </a:p>
              <a:p>
                <a:r>
                  <a:rPr lang="bn-IN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কনজুগেট ম্যাট্রিক্স </a:t>
                </a:r>
                <a:endParaRPr lang="bn-IN" sz="3200" dirty="0">
                  <a:solidFill>
                    <a:srgbClr val="00B050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8153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68" t="-4669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557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609600"/>
                <a:ext cx="7848600" cy="5610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bn-BD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উপ-ম্যাট্রিক্স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(Sub-matrix)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কোনো একটি ম্যাট্রিক্সের যেকোনো সংখ্যাক কলাম ও সারির ভুক্তি বাদ দিয়ে গঠিত অপর একটি ম্যাট্রিক্সকে মূল ম্যাট্রিক্সের উপ-ম্যাট্রিক্স বলে।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solidFill>
                      <a:srgbClr val="FF0000"/>
                    </a:solidFill>
                  </a:rPr>
                  <a:t>হলে</a:t>
                </a:r>
                <a:r>
                  <a:rPr lang="en-US" sz="2800" dirty="0">
                    <a:solidFill>
                      <a:srgbClr val="FF0000"/>
                    </a:solidFill>
                  </a:rPr>
                  <a:t> ,</a:t>
                </a:r>
                <a:r>
                  <a:rPr lang="bn-BD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C=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D=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এখানে</m:t>
                    </m:r>
                  </m:oMath>
                </a14:m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B,C,D </a:t>
                </a:r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হলো </a:t>
                </a:r>
                <a:r>
                  <a: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ম্যাট্রিক্সের উপ-ম্যাট্রিক্স।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7848600" cy="5610254"/>
              </a:xfrm>
              <a:prstGeom prst="rect">
                <a:avLst/>
              </a:prstGeom>
              <a:blipFill>
                <a:blip r:embed="rId2"/>
                <a:stretch>
                  <a:fillRect l="-1632" t="-978" r="-139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1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3" y="609600"/>
            <a:ext cx="86186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685800"/>
                <a:ext cx="8229600" cy="408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ম্যাট্রিক্স এর সমতা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দুইটি ম্যাট্রিক্সকে সমান বলা হবে যদি এদের ক্রম সমান হয় এবং উভয়ের অনুরূপ ভুক্তিসমূহ পরস্পর  সমান হয়।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B=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ম্যাট্রিক্সের ক্রম ও অনুরূপ ভুক্তিসমূহ  পরস্পর  সমান, অতএব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দুইটি সমান ম্যাট্রিক্স ।</a:t>
                </a:r>
              </a:p>
              <a:p>
                <a:endParaRPr lang="bn-BD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5800"/>
                <a:ext cx="8229600" cy="4083618"/>
              </a:xfrm>
              <a:prstGeom prst="rect">
                <a:avLst/>
              </a:prstGeom>
              <a:blipFill>
                <a:blip r:embed="rId2"/>
                <a:stretch>
                  <a:fillRect l="-1926" t="-224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" y="152400"/>
                <a:ext cx="8763000" cy="3458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bn-BD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হয়, তবে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ম্যাট্রিক্স দুইটির সমষ্টি  ও অন্তর নির্ণয় কর।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𝑖𝑖</m:t>
                        </m:r>
                      </m:e>
                    </m:d>
                  </m:oMath>
                </a14:m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দেখাও যে,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A+B=B+A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A-B≠B-A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2400"/>
                <a:ext cx="8763000" cy="3458319"/>
              </a:xfrm>
              <a:prstGeom prst="rect">
                <a:avLst/>
              </a:prstGeom>
              <a:blipFill>
                <a:blip r:embed="rId2"/>
                <a:stretch>
                  <a:fillRect l="-1878" b="-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3DD909-38C9-4FE8-851D-DFFF6B3E78E5}"/>
              </a:ext>
            </a:extLst>
          </p:cNvPr>
          <p:cNvSpPr txBox="1"/>
          <p:nvPr/>
        </p:nvSpPr>
        <p:spPr>
          <a:xfrm>
            <a:off x="533400" y="3617753"/>
            <a:ext cx="8077200" cy="14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/>
              </a:rPr>
              <a:t>কোনো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ম্যাট্রিক্সের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স্কেলার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গুণন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বলতে</a:t>
            </a:r>
            <a:r>
              <a:rPr lang="en-US" sz="3200" dirty="0">
                <a:latin typeface="NikoshBAN"/>
              </a:rPr>
              <a:t> ঐ </a:t>
            </a:r>
            <a:r>
              <a:rPr lang="en-US" sz="3200" dirty="0" err="1">
                <a:latin typeface="NikoshBAN"/>
              </a:rPr>
              <a:t>ম্যাট্রিক্সের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সবগুলি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ভূক্তিকে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গুণ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বুঝায়</a:t>
            </a:r>
            <a:r>
              <a:rPr lang="en-US" dirty="0"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188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200400" cy="2431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1" y="2617651"/>
                <a:ext cx="8610600" cy="201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0" dirty="0">
                    <a:solidFill>
                      <a:srgbClr val="7030A0"/>
                    </a:solidFill>
                    <a:latin typeface="NikoshBAN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2617651"/>
                <a:ext cx="8610600" cy="2013052"/>
              </a:xfrm>
              <a:prstGeom prst="rect">
                <a:avLst/>
              </a:prstGeom>
              <a:blipFill>
                <a:blip r:embed="rId4"/>
                <a:stretch>
                  <a:fillRect l="-1557" b="-9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7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en-US" sz="72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word to be </a:t>
            </a: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found in a </a:t>
            </a: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fool’s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dictionary….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Nepoleon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0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6142" r="16516" b="5468"/>
          <a:stretch/>
        </p:blipFill>
        <p:spPr>
          <a:xfrm>
            <a:off x="152400" y="381000"/>
            <a:ext cx="6020107" cy="575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42071"/>
            <a:ext cx="2682018" cy="52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6412"/>
            <a:ext cx="8669339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0" y="0"/>
            <a:ext cx="8135320" cy="438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986FB-3B29-440E-B2A2-70F9F6EC94A3}"/>
              </a:ext>
            </a:extLst>
          </p:cNvPr>
          <p:cNvSpPr txBox="1"/>
          <p:nvPr/>
        </p:nvSpPr>
        <p:spPr>
          <a:xfrm>
            <a:off x="1143000" y="4876800"/>
            <a:ext cx="685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উচ্চতর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গণিত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প্রথম</a:t>
            </a:r>
            <a:r>
              <a:rPr lang="en-US" sz="32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পত্র</a:t>
            </a:r>
            <a:endParaRPr lang="en-US" sz="3200" b="1" dirty="0">
              <a:solidFill>
                <a:srgbClr val="002060"/>
              </a:solidFill>
              <a:latin typeface="NikoshBAN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NikoshBAN"/>
              </a:rPr>
              <a:t>১ম </a:t>
            </a:r>
            <a:r>
              <a:rPr lang="en-US" sz="3200" b="1" dirty="0" err="1">
                <a:solidFill>
                  <a:srgbClr val="002060"/>
                </a:solidFill>
                <a:latin typeface="NikoshBAN"/>
              </a:rPr>
              <a:t>অধ্যায়ঃ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ম্যাট্রিক্স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্ণায়ক</a:t>
            </a:r>
            <a:endParaRPr lang="en-US" sz="3200" b="1" dirty="0">
              <a:solidFill>
                <a:srgbClr val="002060"/>
              </a:solidFill>
              <a:latin typeface="NikoshB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ª·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ª‡·i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  <a:p>
            <a:pPr marL="285750" indent="-285750">
              <a:buFont typeface="Wingdings" pitchFamily="2" charset="2"/>
              <a:buChar char="Ø"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ª‡·i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ª‡·i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ª‡·i †¯‹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wYZK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  <a:p>
            <a:pPr marL="285750" indent="-285750">
              <a:buFont typeface="Wingdings" pitchFamily="2" charset="2"/>
              <a:buChar char="Ø"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6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" y="0"/>
            <a:ext cx="4592875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2510"/>
            <a:ext cx="5029200" cy="628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1910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Cubic Matrix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6248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Arthur </a:t>
            </a:r>
            <a:r>
              <a:rPr lang="en-US" sz="2800" b="1" dirty="0" err="1">
                <a:solidFill>
                  <a:srgbClr val="00B050"/>
                </a:solidFill>
              </a:rPr>
              <a:t>Cayley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10637" r="26347" b="25545"/>
          <a:stretch/>
        </p:blipFill>
        <p:spPr bwMode="auto">
          <a:xfrm>
            <a:off x="377370" y="203200"/>
            <a:ext cx="8418287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ম্যাট্রিক্সের সংজ্ঞাঃ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বিভিন্ন তথ্য আয়াতাকারে সারি ও কলাম বরাবর</a:t>
            </a:r>
            <a:r>
              <a:rPr lang="en-US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সাজালে যে আয়তাকার বিন্যাস পাওয়া যায় একে ম্যাট্রিক্স বলে।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3297"/>
            <a:ext cx="7473122" cy="63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841</Words>
  <Application>Microsoft Office PowerPoint</Application>
  <PresentationFormat>On-screen Show (4:3)</PresentationFormat>
  <Paragraphs>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Garamond</vt:lpstr>
      <vt:lpstr>Impact</vt:lpstr>
      <vt:lpstr>NikoshBAN</vt:lpstr>
      <vt:lpstr>SutonnyMJ</vt:lpstr>
      <vt:lpstr>Times New Roman</vt:lpstr>
      <vt:lpstr>Trebuchet MS</vt:lpstr>
      <vt:lpstr>Verdana</vt:lpstr>
      <vt:lpstr>Wingdings</vt:lpstr>
      <vt:lpstr>Wingdings 2</vt:lpstr>
      <vt:lpstr>Wingdings 3</vt:lpstr>
      <vt:lpstr>Couture</vt:lpstr>
      <vt:lpstr>Aspect</vt:lpstr>
      <vt:lpstr>Main Event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Satellite</cp:lastModifiedBy>
  <cp:revision>149</cp:revision>
  <dcterms:created xsi:type="dcterms:W3CDTF">2006-08-16T00:00:00Z</dcterms:created>
  <dcterms:modified xsi:type="dcterms:W3CDTF">2020-04-22T15:55:30Z</dcterms:modified>
</cp:coreProperties>
</file>