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8" r:id="rId5"/>
    <p:sldId id="259" r:id="rId6"/>
    <p:sldId id="272" r:id="rId7"/>
    <p:sldId id="271" r:id="rId8"/>
    <p:sldId id="261" r:id="rId9"/>
    <p:sldId id="273" r:id="rId10"/>
    <p:sldId id="263" r:id="rId11"/>
    <p:sldId id="274" r:id="rId12"/>
    <p:sldId id="262" r:id="rId13"/>
    <p:sldId id="275" r:id="rId14"/>
    <p:sldId id="260" r:id="rId15"/>
    <p:sldId id="264" r:id="rId16"/>
    <p:sldId id="265" r:id="rId17"/>
    <p:sldId id="266" r:id="rId18"/>
    <p:sldId id="268" r:id="rId19"/>
    <p:sldId id="276" r:id="rId20"/>
    <p:sldId id="267" r:id="rId21"/>
    <p:sldId id="277" r:id="rId22"/>
    <p:sldId id="269" r:id="rId23"/>
    <p:sldId id="278" r:id="rId24"/>
    <p:sldId id="270"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4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8000" dirty="0" err="1" smtClean="0">
                <a:solidFill>
                  <a:srgbClr val="FF0000"/>
                </a:solidFill>
              </a:rPr>
              <a:t>স্বাগতম</a:t>
            </a:r>
            <a:r>
              <a:rPr lang="en-US" sz="8000" dirty="0" smtClean="0">
                <a:solidFill>
                  <a:srgbClr val="FF0000"/>
                </a:solidFill>
              </a:rPr>
              <a:t/>
            </a:r>
            <a:br>
              <a:rPr lang="en-US" sz="8000" dirty="0" smtClean="0">
                <a:solidFill>
                  <a:srgbClr val="FF0000"/>
                </a:solidFill>
              </a:rPr>
            </a:br>
            <a:r>
              <a:rPr lang="en-US" sz="6000" dirty="0" err="1" smtClean="0">
                <a:solidFill>
                  <a:srgbClr val="002060"/>
                </a:solidFill>
              </a:rPr>
              <a:t>আপেক্ষিকতা</a:t>
            </a:r>
            <a:r>
              <a:rPr lang="en-US" sz="8000" dirty="0" smtClean="0">
                <a:solidFill>
                  <a:srgbClr val="002060"/>
                </a:solidFill>
              </a:rPr>
              <a:t> </a:t>
            </a:r>
            <a:r>
              <a:rPr lang="en-US" sz="6000" dirty="0" err="1" smtClean="0">
                <a:solidFill>
                  <a:srgbClr val="002060"/>
                </a:solidFill>
              </a:rPr>
              <a:t>তত্ত্ব</a:t>
            </a:r>
            <a:endParaRPr lang="en-US" sz="6000" dirty="0">
              <a:solidFill>
                <a:srgbClr val="002060"/>
              </a:solidFill>
            </a:endParaRPr>
          </a:p>
        </p:txBody>
      </p:sp>
      <p:pic>
        <p:nvPicPr>
          <p:cNvPr id="4" name="Content Placeholder 3" descr="Mass-Energy_Equivalence_Formula_2_by_Merlin2525.png"/>
          <p:cNvPicPr>
            <a:picLocks noGrp="1" noChangeAspect="1"/>
          </p:cNvPicPr>
          <p:nvPr>
            <p:ph idx="1"/>
          </p:nvPr>
        </p:nvPicPr>
        <p:blipFill>
          <a:blip r:embed="rId2"/>
          <a:stretch>
            <a:fillRect/>
          </a:stretch>
        </p:blipFill>
        <p:spPr>
          <a:xfrm>
            <a:off x="0" y="2057400"/>
            <a:ext cx="9144000" cy="48006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00"/>
                </a:solidFill>
              </a:rPr>
              <a:t>দৈর্ঘের</a:t>
            </a:r>
            <a:r>
              <a:rPr lang="en-US" dirty="0" smtClean="0">
                <a:solidFill>
                  <a:srgbClr val="FF0000"/>
                </a:solidFill>
              </a:rPr>
              <a:t> </a:t>
            </a:r>
            <a:r>
              <a:rPr lang="en-US" dirty="0" err="1" smtClean="0">
                <a:solidFill>
                  <a:srgbClr val="FF0000"/>
                </a:solidFill>
              </a:rPr>
              <a:t>আপেক্ষিকতাঃদৈর্ঘ্য</a:t>
            </a:r>
            <a:r>
              <a:rPr lang="en-US" dirty="0" smtClean="0">
                <a:solidFill>
                  <a:srgbClr val="FF0000"/>
                </a:solidFill>
              </a:rPr>
              <a:t> </a:t>
            </a:r>
            <a:r>
              <a:rPr lang="en-US" dirty="0" err="1" smtClean="0">
                <a:solidFill>
                  <a:srgbClr val="FF0000"/>
                </a:solidFill>
              </a:rPr>
              <a:t>সংকোচন</a:t>
            </a:r>
            <a:endParaRPr lang="en-US" dirty="0">
              <a:solidFill>
                <a:srgbClr val="FF0000"/>
              </a:solidFill>
            </a:endParaRPr>
          </a:p>
        </p:txBody>
      </p:sp>
      <p:pic>
        <p:nvPicPr>
          <p:cNvPr id="4" name="Content Placeholder 3" descr="th.jpg"/>
          <p:cNvPicPr>
            <a:picLocks noGrp="1" noChangeAspect="1"/>
          </p:cNvPicPr>
          <p:nvPr>
            <p:ph idx="1"/>
          </p:nvPr>
        </p:nvPicPr>
        <p:blipFill>
          <a:blip r:embed="rId2"/>
          <a:stretch>
            <a:fillRect/>
          </a:stretch>
        </p:blipFill>
        <p:spPr>
          <a:xfrm>
            <a:off x="0" y="1143000"/>
            <a:ext cx="9144000" cy="571499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rmAutofit fontScale="90000"/>
          </a:bodyPr>
          <a:lstStyle/>
          <a:p>
            <a:r>
              <a:rPr lang="en-US" sz="5400" dirty="0" err="1" smtClean="0">
                <a:solidFill>
                  <a:srgbClr val="FF0000"/>
                </a:solidFill>
              </a:rPr>
              <a:t>দৈর্ঘ্যের</a:t>
            </a:r>
            <a:r>
              <a:rPr lang="en-US" sz="5400" dirty="0" smtClean="0">
                <a:solidFill>
                  <a:srgbClr val="FF0000"/>
                </a:solidFill>
              </a:rPr>
              <a:t> </a:t>
            </a:r>
            <a:r>
              <a:rPr lang="en-US" sz="5400" dirty="0" err="1" smtClean="0">
                <a:solidFill>
                  <a:srgbClr val="FF0000"/>
                </a:solidFill>
              </a:rPr>
              <a:t>আপেক্ষিকতা</a:t>
            </a:r>
            <a:r>
              <a:rPr lang="en-US" sz="5400" dirty="0" smtClean="0">
                <a:solidFill>
                  <a:srgbClr val="FF0000"/>
                </a:solidFill>
              </a:rPr>
              <a:t> </a:t>
            </a:r>
            <a:r>
              <a:rPr lang="en-US" sz="5400" dirty="0" err="1" smtClean="0">
                <a:solidFill>
                  <a:srgbClr val="FF0000"/>
                </a:solidFill>
              </a:rPr>
              <a:t>বা</a:t>
            </a:r>
            <a:r>
              <a:rPr lang="en-US" sz="5400" dirty="0" smtClean="0">
                <a:solidFill>
                  <a:srgbClr val="FF0000"/>
                </a:solidFill>
              </a:rPr>
              <a:t> </a:t>
            </a:r>
            <a:r>
              <a:rPr lang="en-US" sz="5400" dirty="0" err="1" smtClean="0">
                <a:solidFill>
                  <a:srgbClr val="FF0000"/>
                </a:solidFill>
              </a:rPr>
              <a:t>দৈর্ঘ্য</a:t>
            </a:r>
            <a:r>
              <a:rPr lang="en-US" sz="5400" dirty="0" smtClean="0">
                <a:solidFill>
                  <a:srgbClr val="FF0000"/>
                </a:solidFill>
              </a:rPr>
              <a:t> </a:t>
            </a:r>
            <a:r>
              <a:rPr lang="en-US" sz="5400" dirty="0" err="1" smtClean="0">
                <a:solidFill>
                  <a:srgbClr val="FF0000"/>
                </a:solidFill>
              </a:rPr>
              <a:t>সংকোচনঃ</a:t>
            </a:r>
            <a:r>
              <a:rPr lang="en-US" dirty="0" smtClean="0"/>
              <a:t/>
            </a:r>
            <a:br>
              <a:rPr lang="en-US" dirty="0" smtClean="0"/>
            </a:br>
            <a:r>
              <a:rPr lang="en-US" sz="5400" dirty="0" err="1" smtClean="0">
                <a:solidFill>
                  <a:srgbClr val="0070C0"/>
                </a:solidFill>
              </a:rPr>
              <a:t>কোনো</a:t>
            </a:r>
            <a:r>
              <a:rPr lang="en-US" sz="5400" dirty="0" smtClean="0">
                <a:solidFill>
                  <a:srgbClr val="0070C0"/>
                </a:solidFill>
              </a:rPr>
              <a:t> </a:t>
            </a:r>
            <a:r>
              <a:rPr lang="en-US" sz="5400" dirty="0" err="1" smtClean="0">
                <a:solidFill>
                  <a:srgbClr val="0070C0"/>
                </a:solidFill>
              </a:rPr>
              <a:t>পর্যবেক্ষকের</a:t>
            </a:r>
            <a:r>
              <a:rPr lang="en-US" sz="5400" dirty="0" smtClean="0">
                <a:solidFill>
                  <a:srgbClr val="0070C0"/>
                </a:solidFill>
              </a:rPr>
              <a:t> </a:t>
            </a:r>
            <a:r>
              <a:rPr lang="en-US" sz="5400" dirty="0" err="1" smtClean="0">
                <a:solidFill>
                  <a:srgbClr val="0070C0"/>
                </a:solidFill>
              </a:rPr>
              <a:t>সাপেক্ষে</a:t>
            </a:r>
            <a:r>
              <a:rPr lang="en-US" sz="5400" dirty="0" smtClean="0">
                <a:solidFill>
                  <a:srgbClr val="0070C0"/>
                </a:solidFill>
              </a:rPr>
              <a:t> </a:t>
            </a:r>
            <a:r>
              <a:rPr lang="en-US" sz="5400" dirty="0" err="1" smtClean="0">
                <a:solidFill>
                  <a:srgbClr val="0070C0"/>
                </a:solidFill>
              </a:rPr>
              <a:t>গতিশীল</a:t>
            </a:r>
            <a:r>
              <a:rPr lang="en-US" sz="5400" dirty="0" smtClean="0">
                <a:solidFill>
                  <a:srgbClr val="0070C0"/>
                </a:solidFill>
              </a:rPr>
              <a:t> </a:t>
            </a:r>
            <a:r>
              <a:rPr lang="en-US" sz="5400" dirty="0" err="1" smtClean="0">
                <a:solidFill>
                  <a:srgbClr val="0070C0"/>
                </a:solidFill>
              </a:rPr>
              <a:t>বস্তুর</a:t>
            </a:r>
            <a:r>
              <a:rPr lang="en-US" sz="5400" dirty="0" smtClean="0">
                <a:solidFill>
                  <a:srgbClr val="0070C0"/>
                </a:solidFill>
              </a:rPr>
              <a:t> </a:t>
            </a:r>
            <a:r>
              <a:rPr lang="en-US" sz="5400" dirty="0" err="1" smtClean="0">
                <a:solidFill>
                  <a:srgbClr val="0070C0"/>
                </a:solidFill>
              </a:rPr>
              <a:t>দৈর্ঘ্য</a:t>
            </a:r>
            <a:r>
              <a:rPr lang="en-US" sz="5400" dirty="0" smtClean="0">
                <a:solidFill>
                  <a:srgbClr val="0070C0"/>
                </a:solidFill>
              </a:rPr>
              <a:t> </a:t>
            </a:r>
            <a:r>
              <a:rPr lang="en-US" sz="5400" dirty="0" err="1" smtClean="0">
                <a:solidFill>
                  <a:srgbClr val="0070C0"/>
                </a:solidFill>
              </a:rPr>
              <a:t>ঐপর্যবেক্ষকের</a:t>
            </a:r>
            <a:r>
              <a:rPr lang="en-US" sz="5400" dirty="0" smtClean="0">
                <a:solidFill>
                  <a:srgbClr val="0070C0"/>
                </a:solidFill>
              </a:rPr>
              <a:t> </a:t>
            </a:r>
            <a:r>
              <a:rPr lang="en-US" sz="5400" dirty="0" err="1" smtClean="0">
                <a:solidFill>
                  <a:srgbClr val="0070C0"/>
                </a:solidFill>
              </a:rPr>
              <a:t>সাপেক্ষে</a:t>
            </a:r>
            <a:r>
              <a:rPr lang="en-US" sz="5400" dirty="0" smtClean="0">
                <a:solidFill>
                  <a:srgbClr val="0070C0"/>
                </a:solidFill>
              </a:rPr>
              <a:t> </a:t>
            </a:r>
            <a:r>
              <a:rPr lang="en-US" sz="5400" dirty="0" err="1" smtClean="0">
                <a:solidFill>
                  <a:srgbClr val="0070C0"/>
                </a:solidFill>
              </a:rPr>
              <a:t>নিশ্চল</a:t>
            </a:r>
            <a:r>
              <a:rPr lang="en-US" sz="5400" dirty="0" smtClean="0">
                <a:solidFill>
                  <a:srgbClr val="0070C0"/>
                </a:solidFill>
              </a:rPr>
              <a:t> </a:t>
            </a:r>
            <a:r>
              <a:rPr lang="en-US" sz="5400" dirty="0" err="1" smtClean="0">
                <a:solidFill>
                  <a:srgbClr val="0070C0"/>
                </a:solidFill>
              </a:rPr>
              <a:t>অবস্থায়</a:t>
            </a:r>
            <a:r>
              <a:rPr lang="en-US" sz="5400" dirty="0" smtClean="0">
                <a:solidFill>
                  <a:srgbClr val="0070C0"/>
                </a:solidFill>
              </a:rPr>
              <a:t> ঐ </a:t>
            </a:r>
            <a:r>
              <a:rPr lang="en-US" sz="5400" dirty="0" err="1" smtClean="0">
                <a:solidFill>
                  <a:srgbClr val="0070C0"/>
                </a:solidFill>
              </a:rPr>
              <a:t>একই</a:t>
            </a:r>
            <a:r>
              <a:rPr lang="en-US" sz="5400" dirty="0" smtClean="0">
                <a:solidFill>
                  <a:srgbClr val="0070C0"/>
                </a:solidFill>
              </a:rPr>
              <a:t> </a:t>
            </a:r>
            <a:r>
              <a:rPr lang="en-US" sz="5400" dirty="0" err="1" smtClean="0">
                <a:solidFill>
                  <a:srgbClr val="0070C0"/>
                </a:solidFill>
              </a:rPr>
              <a:t>বস্তুর</a:t>
            </a:r>
            <a:r>
              <a:rPr lang="en-US" sz="5400" dirty="0" smtClean="0">
                <a:solidFill>
                  <a:srgbClr val="0070C0"/>
                </a:solidFill>
              </a:rPr>
              <a:t> </a:t>
            </a:r>
            <a:r>
              <a:rPr lang="en-US" sz="5400" dirty="0" err="1" smtClean="0">
                <a:solidFill>
                  <a:srgbClr val="0070C0"/>
                </a:solidFill>
              </a:rPr>
              <a:t>দৈর্ঘ্যের</a:t>
            </a:r>
            <a:r>
              <a:rPr lang="en-US" sz="5400" dirty="0" smtClean="0">
                <a:solidFill>
                  <a:srgbClr val="0070C0"/>
                </a:solidFill>
              </a:rPr>
              <a:t> </a:t>
            </a:r>
            <a:r>
              <a:rPr lang="en-US" sz="5400" dirty="0" err="1" smtClean="0">
                <a:solidFill>
                  <a:srgbClr val="0070C0"/>
                </a:solidFill>
              </a:rPr>
              <a:t>চেয়ে</a:t>
            </a:r>
            <a:r>
              <a:rPr lang="en-US" sz="5400" dirty="0" smtClean="0">
                <a:solidFill>
                  <a:srgbClr val="0070C0"/>
                </a:solidFill>
              </a:rPr>
              <a:t> </a:t>
            </a:r>
            <a:r>
              <a:rPr lang="en-US" sz="5400" dirty="0" err="1" smtClean="0">
                <a:solidFill>
                  <a:srgbClr val="0070C0"/>
                </a:solidFill>
              </a:rPr>
              <a:t>ছোট</a:t>
            </a:r>
            <a:r>
              <a:rPr lang="en-US" sz="5400" dirty="0" smtClean="0">
                <a:solidFill>
                  <a:srgbClr val="0070C0"/>
                </a:solidFill>
              </a:rPr>
              <a:t> </a:t>
            </a:r>
            <a:r>
              <a:rPr lang="en-US" sz="5400" dirty="0" err="1" smtClean="0">
                <a:solidFill>
                  <a:srgbClr val="0070C0"/>
                </a:solidFill>
              </a:rPr>
              <a:t>হয়,এই</a:t>
            </a:r>
            <a:r>
              <a:rPr lang="en-US" sz="5400" dirty="0" smtClean="0">
                <a:solidFill>
                  <a:srgbClr val="0070C0"/>
                </a:solidFill>
              </a:rPr>
              <a:t> </a:t>
            </a:r>
            <a:r>
              <a:rPr lang="en-US" sz="5400" dirty="0" err="1" smtClean="0">
                <a:solidFill>
                  <a:srgbClr val="0070C0"/>
                </a:solidFill>
              </a:rPr>
              <a:t>প্রভাবকে</a:t>
            </a:r>
            <a:r>
              <a:rPr lang="en-US" sz="5400" dirty="0" smtClean="0">
                <a:solidFill>
                  <a:srgbClr val="0070C0"/>
                </a:solidFill>
              </a:rPr>
              <a:t> </a:t>
            </a:r>
            <a:r>
              <a:rPr lang="en-US" sz="5400" dirty="0" err="1" smtClean="0">
                <a:solidFill>
                  <a:srgbClr val="0070C0"/>
                </a:solidFill>
              </a:rPr>
              <a:t>দৈর্ঘ্য</a:t>
            </a:r>
            <a:r>
              <a:rPr lang="en-US" sz="5400" dirty="0" smtClean="0">
                <a:solidFill>
                  <a:srgbClr val="0070C0"/>
                </a:solidFill>
              </a:rPr>
              <a:t> </a:t>
            </a:r>
            <a:r>
              <a:rPr lang="en-US" sz="5400" dirty="0" err="1" smtClean="0">
                <a:solidFill>
                  <a:srgbClr val="0070C0"/>
                </a:solidFill>
              </a:rPr>
              <a:t>সংকোচন</a:t>
            </a:r>
            <a:r>
              <a:rPr lang="en-US" sz="5400" dirty="0" smtClean="0">
                <a:solidFill>
                  <a:srgbClr val="0070C0"/>
                </a:solidFill>
              </a:rPr>
              <a:t> </a:t>
            </a:r>
            <a:r>
              <a:rPr lang="en-US" sz="5400" dirty="0" err="1" smtClean="0">
                <a:solidFill>
                  <a:srgbClr val="0070C0"/>
                </a:solidFill>
              </a:rPr>
              <a:t>বলে</a:t>
            </a:r>
            <a:r>
              <a:rPr lang="en-US" sz="5400" dirty="0" smtClean="0">
                <a:solidFill>
                  <a:srgbClr val="0070C0"/>
                </a:solidFill>
              </a:rPr>
              <a:t>।</a:t>
            </a:r>
            <a:endParaRPr lang="en-US" sz="5400"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sz="6600" dirty="0" err="1" smtClean="0">
                <a:solidFill>
                  <a:srgbClr val="7030A0"/>
                </a:solidFill>
              </a:rPr>
              <a:t>ভরের</a:t>
            </a:r>
            <a:r>
              <a:rPr lang="en-US" sz="6600" dirty="0" smtClean="0">
                <a:solidFill>
                  <a:srgbClr val="7030A0"/>
                </a:solidFill>
              </a:rPr>
              <a:t> </a:t>
            </a:r>
            <a:r>
              <a:rPr lang="en-US" sz="6600" dirty="0" err="1" smtClean="0">
                <a:solidFill>
                  <a:srgbClr val="7030A0"/>
                </a:solidFill>
              </a:rPr>
              <a:t>আপেক্ষিকতাঃ</a:t>
            </a:r>
            <a:r>
              <a:rPr lang="en-US" sz="6600" dirty="0" smtClean="0">
                <a:solidFill>
                  <a:srgbClr val="7030A0"/>
                </a:solidFill>
              </a:rPr>
              <a:t/>
            </a:r>
            <a:br>
              <a:rPr lang="en-US" sz="6600" dirty="0" smtClean="0">
                <a:solidFill>
                  <a:srgbClr val="7030A0"/>
                </a:solidFill>
              </a:rPr>
            </a:br>
            <a:r>
              <a:rPr lang="en-US" sz="6600" dirty="0" err="1" smtClean="0">
                <a:solidFill>
                  <a:srgbClr val="7030A0"/>
                </a:solidFill>
              </a:rPr>
              <a:t>ভরবৃদ্ধি</a:t>
            </a:r>
            <a:endParaRPr lang="en-US" sz="6600" dirty="0">
              <a:solidFill>
                <a:srgbClr val="7030A0"/>
              </a:solidFill>
            </a:endParaRPr>
          </a:p>
        </p:txBody>
      </p:sp>
      <p:pic>
        <p:nvPicPr>
          <p:cNvPr id="8" name="Content Placeholder 7" descr="main-qimg-16dcbcf82b3cc24d2f38b7bc9d9b87f3.jpg"/>
          <p:cNvPicPr>
            <a:picLocks noGrp="1" noChangeAspect="1"/>
          </p:cNvPicPr>
          <p:nvPr>
            <p:ph idx="1"/>
          </p:nvPr>
        </p:nvPicPr>
        <p:blipFill>
          <a:blip r:embed="rId2"/>
          <a:stretch>
            <a:fillRect/>
          </a:stretch>
        </p:blipFill>
        <p:spPr>
          <a:xfrm>
            <a:off x="-304800" y="1981200"/>
            <a:ext cx="9448800" cy="4876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rmAutofit/>
          </a:bodyPr>
          <a:lstStyle/>
          <a:p>
            <a:r>
              <a:rPr lang="en-US" sz="6000" b="1" dirty="0" err="1" smtClean="0">
                <a:solidFill>
                  <a:srgbClr val="FF0000"/>
                </a:solidFill>
              </a:rPr>
              <a:t>ভরের</a:t>
            </a:r>
            <a:r>
              <a:rPr lang="en-US" sz="6000" b="1" dirty="0" smtClean="0">
                <a:solidFill>
                  <a:srgbClr val="FF0000"/>
                </a:solidFill>
              </a:rPr>
              <a:t> </a:t>
            </a:r>
            <a:r>
              <a:rPr lang="en-US" sz="6000" b="1" dirty="0" err="1" smtClean="0">
                <a:solidFill>
                  <a:srgbClr val="FF0000"/>
                </a:solidFill>
              </a:rPr>
              <a:t>আপেক্ষিকতা</a:t>
            </a:r>
            <a:r>
              <a:rPr lang="en-US" sz="6000" b="1" dirty="0" smtClean="0">
                <a:solidFill>
                  <a:srgbClr val="FF0000"/>
                </a:solidFill>
              </a:rPr>
              <a:t> </a:t>
            </a:r>
            <a:r>
              <a:rPr lang="en-US" sz="6000" b="1" dirty="0" err="1" smtClean="0">
                <a:solidFill>
                  <a:srgbClr val="FF0000"/>
                </a:solidFill>
              </a:rPr>
              <a:t>বা</a:t>
            </a:r>
            <a:r>
              <a:rPr lang="en-US" sz="6000" b="1" dirty="0" smtClean="0">
                <a:solidFill>
                  <a:srgbClr val="FF0000"/>
                </a:solidFill>
              </a:rPr>
              <a:t> </a:t>
            </a:r>
            <a:r>
              <a:rPr lang="en-US" sz="6000" b="1" dirty="0" err="1" smtClean="0">
                <a:solidFill>
                  <a:srgbClr val="FF0000"/>
                </a:solidFill>
              </a:rPr>
              <a:t>ভরবৃদ্ধিঃ</a:t>
            </a:r>
            <a:r>
              <a:rPr lang="en-US" b="1" dirty="0" smtClean="0"/>
              <a:t/>
            </a:r>
            <a:br>
              <a:rPr lang="en-US" b="1" dirty="0" smtClean="0"/>
            </a:br>
            <a:r>
              <a:rPr lang="en-US" sz="5400" b="1" dirty="0" err="1" smtClean="0"/>
              <a:t>বস্তুর</a:t>
            </a:r>
            <a:r>
              <a:rPr lang="en-US" sz="5400" b="1" dirty="0" smtClean="0"/>
              <a:t> </a:t>
            </a:r>
            <a:r>
              <a:rPr lang="en-US" sz="5400" b="1" dirty="0" err="1" smtClean="0"/>
              <a:t>চলমান</a:t>
            </a:r>
            <a:r>
              <a:rPr lang="en-US" sz="5400" b="1" dirty="0" smtClean="0"/>
              <a:t> </a:t>
            </a:r>
            <a:r>
              <a:rPr lang="en-US" sz="5400" b="1" dirty="0" err="1" smtClean="0"/>
              <a:t>বা</a:t>
            </a:r>
            <a:r>
              <a:rPr lang="en-US" sz="5400" b="1" dirty="0" smtClean="0"/>
              <a:t> </a:t>
            </a:r>
            <a:r>
              <a:rPr lang="en-US" sz="5400" b="1" dirty="0" err="1" smtClean="0"/>
              <a:t>গতিশীল</a:t>
            </a:r>
            <a:r>
              <a:rPr lang="en-US" sz="5400" b="1" dirty="0" smtClean="0"/>
              <a:t> </a:t>
            </a:r>
            <a:r>
              <a:rPr lang="en-US" sz="5400" b="1" dirty="0" err="1" smtClean="0"/>
              <a:t>ভর</a:t>
            </a:r>
            <a:r>
              <a:rPr lang="en-US" sz="5400" b="1" dirty="0" smtClean="0"/>
              <a:t> ও </a:t>
            </a:r>
            <a:r>
              <a:rPr lang="en-US" sz="5400" b="1" dirty="0" err="1" smtClean="0"/>
              <a:t>নিশ্চল</a:t>
            </a:r>
            <a:r>
              <a:rPr lang="en-US" sz="5400" b="1" dirty="0" smtClean="0"/>
              <a:t> </a:t>
            </a:r>
            <a:r>
              <a:rPr lang="en-US" sz="5400" b="1" dirty="0" err="1" smtClean="0"/>
              <a:t>ভর</a:t>
            </a:r>
            <a:r>
              <a:rPr lang="en-US" sz="5400" b="1" dirty="0" smtClean="0"/>
              <a:t> </a:t>
            </a:r>
            <a:r>
              <a:rPr lang="en-US" sz="5400" b="1" dirty="0" err="1" smtClean="0"/>
              <a:t>সমান</a:t>
            </a:r>
            <a:r>
              <a:rPr lang="en-US" sz="5400" b="1" dirty="0" smtClean="0"/>
              <a:t> </a:t>
            </a:r>
            <a:r>
              <a:rPr lang="en-US" sz="5400" b="1" dirty="0" err="1" smtClean="0"/>
              <a:t>নয়</a:t>
            </a:r>
            <a:r>
              <a:rPr lang="en-US" sz="5400" b="1" dirty="0" smtClean="0"/>
              <a:t>। </a:t>
            </a:r>
            <a:r>
              <a:rPr lang="en-US" sz="5400" b="1" dirty="0" err="1" smtClean="0"/>
              <a:t>বস্তুর</a:t>
            </a:r>
            <a:r>
              <a:rPr lang="en-US" sz="5400" b="1" dirty="0" smtClean="0"/>
              <a:t> </a:t>
            </a:r>
            <a:r>
              <a:rPr lang="en-US" sz="5400" b="1" dirty="0" err="1" smtClean="0"/>
              <a:t>বেগ</a:t>
            </a:r>
            <a:r>
              <a:rPr lang="en-US" sz="5400" b="1" dirty="0" smtClean="0"/>
              <a:t> </a:t>
            </a:r>
            <a:r>
              <a:rPr lang="en-US" sz="5400" b="1" dirty="0" err="1" smtClean="0"/>
              <a:t>বৃদ্ধির</a:t>
            </a:r>
            <a:r>
              <a:rPr lang="en-US" sz="5400" b="1" dirty="0" smtClean="0"/>
              <a:t> </a:t>
            </a:r>
            <a:r>
              <a:rPr lang="en-US" sz="5400" b="1" dirty="0" err="1" smtClean="0"/>
              <a:t>সাথে</a:t>
            </a:r>
            <a:r>
              <a:rPr lang="en-US" sz="5400" b="1" dirty="0" smtClean="0"/>
              <a:t> </a:t>
            </a:r>
            <a:r>
              <a:rPr lang="en-US" sz="5400" b="1" dirty="0" err="1" smtClean="0"/>
              <a:t>সাথে</a:t>
            </a:r>
            <a:r>
              <a:rPr lang="en-US" sz="5400" b="1" dirty="0" smtClean="0"/>
              <a:t> </a:t>
            </a:r>
            <a:r>
              <a:rPr lang="en-US" sz="5400" b="1" dirty="0" err="1" smtClean="0"/>
              <a:t>এর</a:t>
            </a:r>
            <a:r>
              <a:rPr lang="en-US" sz="5400" b="1" dirty="0" smtClean="0"/>
              <a:t> </a:t>
            </a:r>
            <a:r>
              <a:rPr lang="en-US" sz="5400" b="1" dirty="0" err="1" smtClean="0"/>
              <a:t>ভর</a:t>
            </a:r>
            <a:r>
              <a:rPr lang="en-US" sz="5400" b="1" dirty="0" smtClean="0"/>
              <a:t> </a:t>
            </a:r>
            <a:r>
              <a:rPr lang="en-US" sz="5400" b="1" dirty="0" err="1" smtClean="0"/>
              <a:t>বৃদ্ধি</a:t>
            </a:r>
            <a:r>
              <a:rPr lang="en-US" sz="5400" b="1" dirty="0" smtClean="0"/>
              <a:t> </a:t>
            </a:r>
            <a:r>
              <a:rPr lang="en-US" sz="5400" b="1" dirty="0" err="1" smtClean="0"/>
              <a:t>পায়</a:t>
            </a:r>
            <a:r>
              <a:rPr lang="en-US" sz="5400" b="1" dirty="0" smtClean="0"/>
              <a:t>।</a:t>
            </a:r>
            <a:endParaRPr lang="en-US" sz="5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insteins-theory-of-special-relativity-explained-on-a-chalkboard-HH1EY7.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5400" dirty="0" err="1" smtClean="0">
                <a:solidFill>
                  <a:srgbClr val="002060"/>
                </a:solidFill>
              </a:rPr>
              <a:t>মৌলিক</a:t>
            </a:r>
            <a:r>
              <a:rPr lang="en-US" sz="5400" dirty="0" smtClean="0">
                <a:solidFill>
                  <a:srgbClr val="002060"/>
                </a:solidFill>
              </a:rPr>
              <a:t> </a:t>
            </a:r>
            <a:r>
              <a:rPr lang="en-US" sz="5400" dirty="0" err="1" smtClean="0">
                <a:solidFill>
                  <a:srgbClr val="002060"/>
                </a:solidFill>
              </a:rPr>
              <a:t>বল</a:t>
            </a:r>
            <a:endParaRPr lang="en-US" sz="5400" dirty="0">
              <a:solidFill>
                <a:srgbClr val="002060"/>
              </a:solidFill>
            </a:endParaRPr>
          </a:p>
        </p:txBody>
      </p:sp>
      <p:pic>
        <p:nvPicPr>
          <p:cNvPr id="4" name="Content Placeholder 3" descr="Fundamental-Forces-1.jpg"/>
          <p:cNvPicPr>
            <a:picLocks noGrp="1" noChangeAspect="1"/>
          </p:cNvPicPr>
          <p:nvPr>
            <p:ph idx="1"/>
          </p:nvPr>
        </p:nvPicPr>
        <p:blipFill>
          <a:blip r:embed="rId2"/>
          <a:stretch>
            <a:fillRect/>
          </a:stretch>
        </p:blipFill>
        <p:spPr>
          <a:xfrm>
            <a:off x="0" y="914400"/>
            <a:ext cx="9144000" cy="59436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মহাকাশ</a:t>
            </a:r>
            <a:r>
              <a:rPr lang="en-US" dirty="0" smtClean="0"/>
              <a:t> </a:t>
            </a:r>
            <a:r>
              <a:rPr lang="en-US" dirty="0" err="1" smtClean="0"/>
              <a:t>ভ্রমণে</a:t>
            </a:r>
            <a:r>
              <a:rPr lang="en-US" dirty="0" smtClean="0"/>
              <a:t> </a:t>
            </a:r>
            <a:r>
              <a:rPr lang="en-US" dirty="0" err="1" smtClean="0"/>
              <a:t>আপেক্ষিকতা</a:t>
            </a:r>
            <a:r>
              <a:rPr lang="en-US" dirty="0" smtClean="0"/>
              <a:t> </a:t>
            </a:r>
            <a:r>
              <a:rPr lang="en-US" dirty="0" err="1" smtClean="0"/>
              <a:t>তত্ত্বের</a:t>
            </a:r>
            <a:r>
              <a:rPr lang="en-US" dirty="0" smtClean="0"/>
              <a:t> </a:t>
            </a:r>
            <a:r>
              <a:rPr lang="en-US" dirty="0" err="1" smtClean="0"/>
              <a:t>ব্যবহার</a:t>
            </a:r>
            <a:endParaRPr lang="en-US" dirty="0"/>
          </a:p>
        </p:txBody>
      </p:sp>
      <p:pic>
        <p:nvPicPr>
          <p:cNvPr id="12" name="Content Placeholder 11" descr="hqdefault.jpg"/>
          <p:cNvPicPr>
            <a:picLocks noGrp="1" noChangeAspect="1"/>
          </p:cNvPicPr>
          <p:nvPr>
            <p:ph idx="1"/>
          </p:nvPr>
        </p:nvPicPr>
        <p:blipFill>
          <a:blip r:embed="rId2"/>
          <a:stretch>
            <a:fillRect/>
          </a:stretch>
        </p:blipFill>
        <p:spPr>
          <a:xfrm>
            <a:off x="0" y="1371600"/>
            <a:ext cx="9144000" cy="5486399"/>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err="1" smtClean="0"/>
              <a:t>কালো</a:t>
            </a:r>
            <a:r>
              <a:rPr lang="en-US" dirty="0" smtClean="0"/>
              <a:t> </a:t>
            </a:r>
            <a:r>
              <a:rPr lang="en-US" dirty="0" err="1" smtClean="0"/>
              <a:t>বস্তুর</a:t>
            </a:r>
            <a:r>
              <a:rPr lang="en-US" dirty="0" smtClean="0"/>
              <a:t> </a:t>
            </a:r>
            <a:r>
              <a:rPr lang="en-US" dirty="0" err="1" smtClean="0"/>
              <a:t>বিকিরণঃপ্ল্যাঙ্কের</a:t>
            </a:r>
            <a:r>
              <a:rPr lang="en-US" dirty="0" smtClean="0"/>
              <a:t> </a:t>
            </a:r>
            <a:r>
              <a:rPr lang="en-US" dirty="0" err="1" smtClean="0"/>
              <a:t>ব্যাখ্যা</a:t>
            </a:r>
            <a:endParaRPr lang="en-US" dirty="0"/>
          </a:p>
        </p:txBody>
      </p:sp>
      <p:pic>
        <p:nvPicPr>
          <p:cNvPr id="14" name="Content Placeholder 13" descr="Planck.jpg"/>
          <p:cNvPicPr>
            <a:picLocks noGrp="1" noChangeAspect="1"/>
          </p:cNvPicPr>
          <p:nvPr>
            <p:ph idx="1"/>
          </p:nvPr>
        </p:nvPicPr>
        <p:blipFill>
          <a:blip r:embed="rId2"/>
          <a:stretch>
            <a:fillRect/>
          </a:stretch>
        </p:blipFill>
        <p:spPr>
          <a:xfrm>
            <a:off x="0" y="1219200"/>
            <a:ext cx="9144000" cy="5638799"/>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ollow-earth-contrails-global-warming-calculations-lecture-5-728.jpg"/>
          <p:cNvPicPr>
            <a:picLocks noGrp="1" noChangeAspect="1"/>
          </p:cNvPicPr>
          <p:nvPr>
            <p:ph idx="1"/>
          </p:nvPr>
        </p:nvPicPr>
        <p:blipFill>
          <a:blip r:embed="rId2"/>
          <a:stretch>
            <a:fillRect/>
          </a:stretch>
        </p:blipFill>
        <p:spPr>
          <a:xfrm>
            <a:off x="-228600" y="0"/>
            <a:ext cx="9372599"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sz="8900" dirty="0" err="1" smtClean="0">
                <a:solidFill>
                  <a:srgbClr val="FF0000"/>
                </a:solidFill>
              </a:rPr>
              <a:t>দ্য</a:t>
            </a:r>
            <a:r>
              <a:rPr lang="en-US" sz="8900" dirty="0" smtClean="0">
                <a:solidFill>
                  <a:srgbClr val="FF0000"/>
                </a:solidFill>
              </a:rPr>
              <a:t> </a:t>
            </a:r>
            <a:r>
              <a:rPr lang="en-US" sz="8900" dirty="0" err="1" smtClean="0">
                <a:solidFill>
                  <a:srgbClr val="FF0000"/>
                </a:solidFill>
              </a:rPr>
              <a:t>ব্রগলি</a:t>
            </a:r>
            <a:r>
              <a:rPr lang="en-US" sz="8900" dirty="0" smtClean="0">
                <a:solidFill>
                  <a:srgbClr val="FF0000"/>
                </a:solidFill>
              </a:rPr>
              <a:t> </a:t>
            </a:r>
            <a:r>
              <a:rPr lang="en-US" sz="8900" dirty="0" err="1" smtClean="0">
                <a:solidFill>
                  <a:srgbClr val="FF0000"/>
                </a:solidFill>
              </a:rPr>
              <a:t>তরঙ্গঃ</a:t>
            </a:r>
            <a:r>
              <a:rPr lang="en-US" dirty="0" smtClean="0"/>
              <a:t/>
            </a:r>
            <a:br>
              <a:rPr lang="en-US" dirty="0" smtClean="0"/>
            </a:br>
            <a:r>
              <a:rPr lang="en-US" sz="6000" dirty="0" smtClean="0"/>
              <a:t>১৯২৪ </a:t>
            </a:r>
            <a:r>
              <a:rPr lang="en-US" sz="6000" dirty="0" err="1" smtClean="0"/>
              <a:t>খ্রিস্টাব্দে</a:t>
            </a:r>
            <a:r>
              <a:rPr lang="en-US" sz="6000" dirty="0" smtClean="0"/>
              <a:t> </a:t>
            </a:r>
            <a:r>
              <a:rPr lang="en-US" sz="6000" dirty="0" err="1" smtClean="0"/>
              <a:t>দ্য</a:t>
            </a:r>
            <a:r>
              <a:rPr lang="en-US" sz="6000" dirty="0" smtClean="0"/>
              <a:t> </a:t>
            </a:r>
            <a:r>
              <a:rPr lang="en-US" sz="6000" dirty="0" err="1" smtClean="0"/>
              <a:t>ব্রগলি</a:t>
            </a:r>
            <a:r>
              <a:rPr lang="en-US" sz="6000" dirty="0" smtClean="0"/>
              <a:t> </a:t>
            </a:r>
            <a:r>
              <a:rPr lang="en-US" sz="6000" dirty="0" err="1" smtClean="0"/>
              <a:t>আবিস্কার</a:t>
            </a:r>
            <a:r>
              <a:rPr lang="en-US" sz="6000" dirty="0" smtClean="0"/>
              <a:t> </a:t>
            </a:r>
            <a:r>
              <a:rPr lang="en-US" sz="6000" dirty="0" err="1" smtClean="0"/>
              <a:t>করেন</a:t>
            </a:r>
            <a:r>
              <a:rPr lang="en-US" sz="6000" dirty="0" smtClean="0"/>
              <a:t> </a:t>
            </a:r>
            <a:r>
              <a:rPr lang="en-US" sz="6000" dirty="0" err="1" smtClean="0"/>
              <a:t>যে,কোনো</a:t>
            </a:r>
            <a:r>
              <a:rPr lang="en-US" sz="6000" dirty="0" smtClean="0"/>
              <a:t> </a:t>
            </a:r>
            <a:r>
              <a:rPr lang="en-US" sz="6000" dirty="0" err="1" smtClean="0"/>
              <a:t>গতিশীল</a:t>
            </a:r>
            <a:r>
              <a:rPr lang="en-US" sz="6000" dirty="0" smtClean="0"/>
              <a:t> </a:t>
            </a:r>
            <a:r>
              <a:rPr lang="en-US" sz="6000" dirty="0" err="1" smtClean="0"/>
              <a:t>কণার</a:t>
            </a:r>
            <a:r>
              <a:rPr lang="en-US" sz="6000" dirty="0" smtClean="0"/>
              <a:t> </a:t>
            </a:r>
            <a:r>
              <a:rPr lang="en-US" sz="6000" dirty="0" err="1" smtClean="0"/>
              <a:t>সাথে</a:t>
            </a:r>
            <a:r>
              <a:rPr lang="en-US" sz="6000" dirty="0" smtClean="0"/>
              <a:t> </a:t>
            </a:r>
            <a:r>
              <a:rPr lang="en-US" sz="6000" dirty="0" err="1" smtClean="0"/>
              <a:t>একটা</a:t>
            </a:r>
            <a:r>
              <a:rPr lang="en-US" sz="6000" dirty="0" smtClean="0"/>
              <a:t> </a:t>
            </a:r>
            <a:r>
              <a:rPr lang="en-US" sz="6000" dirty="0" err="1" smtClean="0"/>
              <a:t>তরঙ্গ</a:t>
            </a:r>
            <a:r>
              <a:rPr lang="en-US" sz="6000" dirty="0" smtClean="0"/>
              <a:t> </a:t>
            </a:r>
            <a:r>
              <a:rPr lang="en-US" sz="6000" dirty="0" err="1" smtClean="0"/>
              <a:t>সংশ্লিষ্ট</a:t>
            </a:r>
            <a:r>
              <a:rPr lang="en-US" sz="6000" dirty="0" smtClean="0"/>
              <a:t> </a:t>
            </a:r>
            <a:r>
              <a:rPr lang="en-US" sz="6000" dirty="0" err="1" smtClean="0"/>
              <a:t>থাকে।এই</a:t>
            </a:r>
            <a:r>
              <a:rPr lang="en-US" sz="6000" dirty="0" smtClean="0"/>
              <a:t> </a:t>
            </a:r>
            <a:r>
              <a:rPr lang="en-US" sz="6000" dirty="0" err="1" smtClean="0"/>
              <a:t>তরঙ্গকে</a:t>
            </a:r>
            <a:r>
              <a:rPr lang="en-US" sz="6000" dirty="0" smtClean="0"/>
              <a:t> </a:t>
            </a:r>
            <a:r>
              <a:rPr lang="en-US" sz="6000" dirty="0" err="1" smtClean="0"/>
              <a:t>বলা</a:t>
            </a:r>
            <a:r>
              <a:rPr lang="en-US" sz="6000" dirty="0" smtClean="0"/>
              <a:t> </a:t>
            </a:r>
            <a:r>
              <a:rPr lang="en-US" sz="6000" dirty="0" err="1" smtClean="0"/>
              <a:t>হয়</a:t>
            </a:r>
            <a:r>
              <a:rPr lang="en-US" sz="6000" dirty="0" smtClean="0"/>
              <a:t> </a:t>
            </a:r>
            <a:r>
              <a:rPr lang="en-US" sz="6000" dirty="0" err="1" smtClean="0"/>
              <a:t>দ্য</a:t>
            </a:r>
            <a:r>
              <a:rPr lang="en-US" sz="6000" dirty="0" smtClean="0"/>
              <a:t> </a:t>
            </a:r>
            <a:r>
              <a:rPr lang="en-US" sz="6000" dirty="0" err="1" smtClean="0"/>
              <a:t>ব্রগলি</a:t>
            </a:r>
            <a:r>
              <a:rPr lang="en-US" sz="6000" dirty="0" smtClean="0"/>
              <a:t> </a:t>
            </a:r>
            <a:r>
              <a:rPr lang="en-US" sz="6000" dirty="0" err="1" smtClean="0"/>
              <a:t>তরঙ্গ</a:t>
            </a:r>
            <a:r>
              <a:rPr lang="en-US" sz="6000" dirty="0" smtClean="0"/>
              <a:t>।</a:t>
            </a:r>
            <a:endParaRPr lang="en-US"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smtClean="0">
                <a:solidFill>
                  <a:srgbClr val="00B050"/>
                </a:solidFill>
              </a:rPr>
              <a:t>অদ্বৈত্য</a:t>
            </a:r>
            <a:r>
              <a:rPr lang="en-US" sz="3600" dirty="0" smtClean="0">
                <a:solidFill>
                  <a:srgbClr val="00B050"/>
                </a:solidFill>
              </a:rPr>
              <a:t> </a:t>
            </a:r>
            <a:r>
              <a:rPr lang="en-US" sz="3600" dirty="0" err="1" smtClean="0">
                <a:solidFill>
                  <a:srgbClr val="00B050"/>
                </a:solidFill>
              </a:rPr>
              <a:t>কুমার</a:t>
            </a:r>
            <a:r>
              <a:rPr lang="en-US" sz="3600" dirty="0" smtClean="0">
                <a:solidFill>
                  <a:srgbClr val="00B050"/>
                </a:solidFill>
              </a:rPr>
              <a:t>   </a:t>
            </a:r>
            <a:r>
              <a:rPr lang="en-US" sz="3600" dirty="0" err="1" smtClean="0">
                <a:solidFill>
                  <a:srgbClr val="00B050"/>
                </a:solidFill>
              </a:rPr>
              <a:t>উপাধ্যক্ষ</a:t>
            </a:r>
            <a:r>
              <a:rPr lang="en-US" sz="3600" dirty="0" smtClean="0">
                <a:solidFill>
                  <a:srgbClr val="00B050"/>
                </a:solidFill>
              </a:rPr>
              <a:t> </a:t>
            </a:r>
            <a:endParaRPr lang="en-US" sz="3600" dirty="0">
              <a:solidFill>
                <a:srgbClr val="00B050"/>
              </a:solidFill>
            </a:endParaRPr>
          </a:p>
        </p:txBody>
      </p:sp>
      <p:sp>
        <p:nvSpPr>
          <p:cNvPr id="4" name="Text Placeholder 3"/>
          <p:cNvSpPr>
            <a:spLocks noGrp="1"/>
          </p:cNvSpPr>
          <p:nvPr>
            <p:ph type="body" sz="half" idx="2"/>
          </p:nvPr>
        </p:nvSpPr>
        <p:spPr/>
        <p:txBody>
          <a:bodyPr>
            <a:noAutofit/>
          </a:bodyPr>
          <a:lstStyle/>
          <a:p>
            <a:r>
              <a:rPr lang="en-US" sz="3600" dirty="0" err="1" smtClean="0">
                <a:solidFill>
                  <a:srgbClr val="FF0000"/>
                </a:solidFill>
              </a:rPr>
              <a:t>বিরামপুর</a:t>
            </a:r>
            <a:r>
              <a:rPr lang="en-US" sz="3600" dirty="0" smtClean="0">
                <a:solidFill>
                  <a:srgbClr val="FF0000"/>
                </a:solidFill>
              </a:rPr>
              <a:t> </a:t>
            </a:r>
            <a:r>
              <a:rPr lang="en-US" sz="3600" dirty="0" err="1" smtClean="0">
                <a:solidFill>
                  <a:srgbClr val="FF0000"/>
                </a:solidFill>
              </a:rPr>
              <a:t>সরকারি</a:t>
            </a:r>
            <a:r>
              <a:rPr lang="en-US" sz="3600" dirty="0" smtClean="0">
                <a:solidFill>
                  <a:srgbClr val="FF0000"/>
                </a:solidFill>
              </a:rPr>
              <a:t> </a:t>
            </a:r>
            <a:r>
              <a:rPr lang="en-US" sz="3600" dirty="0" err="1" smtClean="0">
                <a:solidFill>
                  <a:srgbClr val="FF0000"/>
                </a:solidFill>
              </a:rPr>
              <a:t>কলেজ</a:t>
            </a:r>
            <a:r>
              <a:rPr lang="en-US" sz="3600" dirty="0" smtClean="0">
                <a:solidFill>
                  <a:srgbClr val="FF0000"/>
                </a:solidFill>
              </a:rPr>
              <a:t>  </a:t>
            </a:r>
            <a:r>
              <a:rPr lang="en-US" sz="3600" dirty="0" err="1" smtClean="0">
                <a:solidFill>
                  <a:srgbClr val="FF0000"/>
                </a:solidFill>
              </a:rPr>
              <a:t>বিরামপুর,দিনাজপুর</a:t>
            </a:r>
            <a:endParaRPr lang="en-US" sz="3600" dirty="0">
              <a:solidFill>
                <a:srgbClr val="FF0000"/>
              </a:solidFill>
            </a:endParaRPr>
          </a:p>
        </p:txBody>
      </p:sp>
      <p:pic>
        <p:nvPicPr>
          <p:cNvPr id="7" name="Picture Placeholder 6" descr="20180825_102857.jpg"/>
          <p:cNvPicPr>
            <a:picLocks noGrp="1" noChangeAspect="1"/>
          </p:cNvPicPr>
          <p:nvPr>
            <p:ph type="pic" idx="1"/>
          </p:nvPr>
        </p:nvPicPr>
        <p:blipFill>
          <a:blip r:embed="rId2" cstate="print"/>
          <a:srcRect/>
          <a:stretch>
            <a:fillRect/>
          </a:stretch>
        </p:blipFill>
        <p:spPr>
          <a:xfrm>
            <a:off x="609600" y="0"/>
            <a:ext cx="7924800" cy="472757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ave-particle-duality-9-728.jpg"/>
          <p:cNvPicPr>
            <a:picLocks noGrp="1" noChangeAspect="1"/>
          </p:cNvPicPr>
          <p:nvPr>
            <p:ph idx="1"/>
          </p:nvPr>
        </p:nvPicPr>
        <p:blipFill>
          <a:blip r:embed="rId2"/>
          <a:stretch>
            <a:fillRect/>
          </a:stretch>
        </p:blipFill>
        <p:spPr>
          <a:xfrm>
            <a:off x="0" y="0"/>
            <a:ext cx="9143999" cy="6858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sz="6600" dirty="0" err="1" smtClean="0">
                <a:solidFill>
                  <a:srgbClr val="C00000"/>
                </a:solidFill>
              </a:rPr>
              <a:t>কম্পটন</a:t>
            </a:r>
            <a:r>
              <a:rPr lang="en-US" sz="6600" dirty="0" smtClean="0">
                <a:solidFill>
                  <a:srgbClr val="C00000"/>
                </a:solidFill>
              </a:rPr>
              <a:t> </a:t>
            </a:r>
            <a:r>
              <a:rPr lang="en-US" sz="6600" dirty="0" err="1" smtClean="0">
                <a:solidFill>
                  <a:srgbClr val="C00000"/>
                </a:solidFill>
              </a:rPr>
              <a:t>ক্রিয়াঃএকবর্ণী</a:t>
            </a:r>
            <a:r>
              <a:rPr lang="en-US" sz="6600" dirty="0" smtClean="0">
                <a:solidFill>
                  <a:srgbClr val="C00000"/>
                </a:solidFill>
              </a:rPr>
              <a:t> </a:t>
            </a:r>
            <a:r>
              <a:rPr lang="en-US" sz="5400" dirty="0" err="1" smtClean="0"/>
              <a:t>এক্স-রে</a:t>
            </a:r>
            <a:r>
              <a:rPr lang="en-US" sz="5400" dirty="0" smtClean="0"/>
              <a:t> </a:t>
            </a:r>
            <a:r>
              <a:rPr lang="en-US" sz="5400" dirty="0" err="1" smtClean="0"/>
              <a:t>হালকা</a:t>
            </a:r>
            <a:r>
              <a:rPr lang="en-US" sz="5400" dirty="0" smtClean="0"/>
              <a:t> </a:t>
            </a:r>
            <a:r>
              <a:rPr lang="en-US" sz="5400" dirty="0" err="1" smtClean="0"/>
              <a:t>মৌল</a:t>
            </a:r>
            <a:r>
              <a:rPr lang="en-US" sz="5400" dirty="0" smtClean="0"/>
              <a:t> </a:t>
            </a:r>
            <a:r>
              <a:rPr lang="en-US" sz="5400" dirty="0" err="1" smtClean="0"/>
              <a:t>যেমন</a:t>
            </a:r>
            <a:r>
              <a:rPr lang="en-US" sz="5400" dirty="0" smtClean="0"/>
              <a:t> </a:t>
            </a:r>
            <a:r>
              <a:rPr lang="en-US" sz="5400" dirty="0" err="1" smtClean="0"/>
              <a:t>কার্বন</a:t>
            </a:r>
            <a:r>
              <a:rPr lang="en-US" sz="5400" dirty="0" smtClean="0"/>
              <a:t> </a:t>
            </a:r>
            <a:r>
              <a:rPr lang="en-US" sz="5400" dirty="0" err="1" smtClean="0"/>
              <a:t>দ্বারা</a:t>
            </a:r>
            <a:r>
              <a:rPr lang="en-US" sz="5400" dirty="0" smtClean="0"/>
              <a:t> </a:t>
            </a:r>
            <a:r>
              <a:rPr lang="en-US" sz="5400" dirty="0" err="1" smtClean="0"/>
              <a:t>বিক্ষিপ্ত</a:t>
            </a:r>
            <a:r>
              <a:rPr lang="en-US" sz="5400" dirty="0" smtClean="0"/>
              <a:t> </a:t>
            </a:r>
            <a:r>
              <a:rPr lang="en-US" sz="5400" dirty="0" err="1" smtClean="0"/>
              <a:t>হলে,বিক্ষিপ্ত</a:t>
            </a:r>
            <a:r>
              <a:rPr lang="en-US" sz="5400" dirty="0" smtClean="0"/>
              <a:t> </a:t>
            </a:r>
            <a:r>
              <a:rPr lang="en-US" sz="5400" dirty="0" err="1" smtClean="0"/>
              <a:t>তরঙ্গদৈর্ঘ্য</a:t>
            </a:r>
            <a:r>
              <a:rPr lang="en-US" sz="5400" dirty="0" smtClean="0"/>
              <a:t> </a:t>
            </a:r>
            <a:r>
              <a:rPr lang="en-US" sz="5400" dirty="0" err="1" smtClean="0"/>
              <a:t>আপতিত</a:t>
            </a:r>
            <a:r>
              <a:rPr lang="en-US" sz="5400" dirty="0" smtClean="0"/>
              <a:t> </a:t>
            </a:r>
            <a:r>
              <a:rPr lang="en-US" sz="5400" dirty="0" err="1" smtClean="0"/>
              <a:t>তরঙ্গদৈর্ঘ্যের</a:t>
            </a:r>
            <a:r>
              <a:rPr lang="en-US" sz="5400" dirty="0" smtClean="0"/>
              <a:t> </a:t>
            </a:r>
            <a:r>
              <a:rPr lang="en-US" sz="5400" dirty="0" err="1" smtClean="0"/>
              <a:t>চেয়ে</a:t>
            </a:r>
            <a:r>
              <a:rPr lang="en-US" sz="5400" dirty="0" smtClean="0"/>
              <a:t> </a:t>
            </a:r>
            <a:r>
              <a:rPr lang="en-US" sz="5400" dirty="0" err="1" smtClean="0"/>
              <a:t>কিছুটা</a:t>
            </a:r>
            <a:r>
              <a:rPr lang="en-US" sz="5400" dirty="0" smtClean="0"/>
              <a:t> </a:t>
            </a:r>
            <a:r>
              <a:rPr lang="en-US" sz="5400" dirty="0" err="1" smtClean="0"/>
              <a:t>বেশী</a:t>
            </a:r>
            <a:r>
              <a:rPr lang="en-US" sz="5400" dirty="0" smtClean="0"/>
              <a:t> </a:t>
            </a:r>
            <a:r>
              <a:rPr lang="en-US" sz="5400" dirty="0" err="1" smtClean="0"/>
              <a:t>হয়।এ</a:t>
            </a:r>
            <a:r>
              <a:rPr lang="en-US" sz="5400" dirty="0" smtClean="0"/>
              <a:t> </a:t>
            </a:r>
            <a:r>
              <a:rPr lang="en-US" sz="5400" dirty="0" err="1" smtClean="0"/>
              <a:t>ঘটনাকে</a:t>
            </a:r>
            <a:r>
              <a:rPr lang="en-US" sz="5400" dirty="0" smtClean="0"/>
              <a:t> </a:t>
            </a:r>
            <a:r>
              <a:rPr lang="en-US" sz="5400" dirty="0" err="1" smtClean="0"/>
              <a:t>কম্পটন</a:t>
            </a:r>
            <a:r>
              <a:rPr lang="en-US" sz="5400" dirty="0" smtClean="0"/>
              <a:t> </a:t>
            </a:r>
            <a:r>
              <a:rPr lang="en-US" sz="5400" dirty="0" err="1" smtClean="0"/>
              <a:t>ক্রিয়া</a:t>
            </a:r>
            <a:r>
              <a:rPr lang="en-US" sz="5400" dirty="0" smtClean="0"/>
              <a:t> </a:t>
            </a:r>
            <a:r>
              <a:rPr lang="en-US" sz="5400" dirty="0" err="1" smtClean="0"/>
              <a:t>বলে</a:t>
            </a:r>
            <a:r>
              <a:rPr lang="en-US" sz="5400" dirty="0" smtClean="0"/>
              <a:t>।</a:t>
            </a:r>
            <a:endParaRPr lang="en-US" sz="5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err="1" smtClean="0">
                <a:solidFill>
                  <a:srgbClr val="0070C0"/>
                </a:solidFill>
              </a:rPr>
              <a:t>কম্পটন</a:t>
            </a:r>
            <a:r>
              <a:rPr lang="en-US" sz="4000" dirty="0" smtClean="0">
                <a:solidFill>
                  <a:srgbClr val="0070C0"/>
                </a:solidFill>
              </a:rPr>
              <a:t> </a:t>
            </a:r>
            <a:r>
              <a:rPr lang="en-US" sz="4000" dirty="0" err="1" smtClean="0">
                <a:solidFill>
                  <a:srgbClr val="0070C0"/>
                </a:solidFill>
              </a:rPr>
              <a:t>ক্রিয়া</a:t>
            </a:r>
            <a:r>
              <a:rPr lang="en-US" sz="4000" dirty="0" smtClean="0">
                <a:solidFill>
                  <a:srgbClr val="0070C0"/>
                </a:solidFill>
              </a:rPr>
              <a:t> </a:t>
            </a:r>
            <a:r>
              <a:rPr lang="en-US" sz="4000" dirty="0" err="1" smtClean="0">
                <a:solidFill>
                  <a:srgbClr val="0070C0"/>
                </a:solidFill>
              </a:rPr>
              <a:t>বা</a:t>
            </a:r>
            <a:r>
              <a:rPr lang="en-US" sz="4000" dirty="0" smtClean="0">
                <a:solidFill>
                  <a:srgbClr val="0070C0"/>
                </a:solidFill>
              </a:rPr>
              <a:t> </a:t>
            </a:r>
            <a:r>
              <a:rPr lang="en-US" sz="4000" dirty="0" err="1" smtClean="0">
                <a:solidFill>
                  <a:srgbClr val="0070C0"/>
                </a:solidFill>
              </a:rPr>
              <a:t>কম্পটনের</a:t>
            </a:r>
            <a:r>
              <a:rPr lang="en-US" sz="4000" dirty="0" smtClean="0">
                <a:solidFill>
                  <a:srgbClr val="0070C0"/>
                </a:solidFill>
              </a:rPr>
              <a:t> </a:t>
            </a:r>
            <a:r>
              <a:rPr lang="en-US" sz="4000" dirty="0" err="1" smtClean="0">
                <a:solidFill>
                  <a:srgbClr val="0070C0"/>
                </a:solidFill>
              </a:rPr>
              <a:t>প্রভাব</a:t>
            </a:r>
            <a:endParaRPr lang="en-US" sz="4000" dirty="0">
              <a:solidFill>
                <a:srgbClr val="0070C0"/>
              </a:solidFill>
            </a:endParaRPr>
          </a:p>
        </p:txBody>
      </p:sp>
      <p:pic>
        <p:nvPicPr>
          <p:cNvPr id="4" name="Content Placeholder 3" descr="210fcbe45c_effet-compton-robert-hart.gif"/>
          <p:cNvPicPr>
            <a:picLocks noGrp="1" noChangeAspect="1"/>
          </p:cNvPicPr>
          <p:nvPr>
            <p:ph idx="1"/>
          </p:nvPr>
        </p:nvPicPr>
        <p:blipFill>
          <a:blip r:embed="rId2"/>
          <a:stretch>
            <a:fillRect/>
          </a:stretch>
        </p:blipFill>
        <p:spPr>
          <a:xfrm>
            <a:off x="0" y="990600"/>
            <a:ext cx="9144000" cy="5867401"/>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Autofit/>
          </a:bodyPr>
          <a:lstStyle/>
          <a:p>
            <a:r>
              <a:rPr lang="en-US" sz="5400" dirty="0" err="1" smtClean="0">
                <a:solidFill>
                  <a:srgbClr val="FF0000"/>
                </a:solidFill>
              </a:rPr>
              <a:t>হাইজেন</a:t>
            </a:r>
            <a:r>
              <a:rPr lang="en-US" sz="5400" dirty="0" smtClean="0">
                <a:solidFill>
                  <a:srgbClr val="FF0000"/>
                </a:solidFill>
              </a:rPr>
              <a:t> </a:t>
            </a:r>
            <a:r>
              <a:rPr lang="en-US" sz="5400" dirty="0" err="1" smtClean="0">
                <a:solidFill>
                  <a:srgbClr val="FF0000"/>
                </a:solidFill>
              </a:rPr>
              <a:t>বার্গের</a:t>
            </a:r>
            <a:r>
              <a:rPr lang="en-US" sz="5400" dirty="0" smtClean="0">
                <a:solidFill>
                  <a:srgbClr val="FF0000"/>
                </a:solidFill>
              </a:rPr>
              <a:t> </a:t>
            </a:r>
            <a:r>
              <a:rPr lang="en-US" sz="5400" dirty="0" err="1" smtClean="0">
                <a:solidFill>
                  <a:srgbClr val="FF0000"/>
                </a:solidFill>
              </a:rPr>
              <a:t>অনিশ্চয়তা</a:t>
            </a:r>
            <a:r>
              <a:rPr lang="en-US" sz="5400" dirty="0" smtClean="0">
                <a:solidFill>
                  <a:srgbClr val="FF0000"/>
                </a:solidFill>
              </a:rPr>
              <a:t> </a:t>
            </a:r>
            <a:r>
              <a:rPr lang="en-US" sz="5400" dirty="0" err="1" smtClean="0">
                <a:solidFill>
                  <a:srgbClr val="FF0000"/>
                </a:solidFill>
              </a:rPr>
              <a:t>নীতিঃ</a:t>
            </a:r>
            <a:r>
              <a:rPr lang="en-US" sz="5400" dirty="0" err="1" smtClean="0"/>
              <a:t>কোনো</a:t>
            </a:r>
            <a:r>
              <a:rPr lang="en-US" sz="5400" dirty="0" smtClean="0"/>
              <a:t> </a:t>
            </a:r>
            <a:r>
              <a:rPr lang="en-US" sz="5400" dirty="0" err="1" smtClean="0"/>
              <a:t>কণার</a:t>
            </a:r>
            <a:r>
              <a:rPr lang="en-US" sz="5400" dirty="0" smtClean="0"/>
              <a:t> </a:t>
            </a:r>
            <a:r>
              <a:rPr lang="en-US" sz="5400" dirty="0" err="1" smtClean="0"/>
              <a:t>অবস্থান</a:t>
            </a:r>
            <a:r>
              <a:rPr lang="en-US" sz="5400" dirty="0" smtClean="0"/>
              <a:t> </a:t>
            </a:r>
            <a:r>
              <a:rPr lang="en-US" sz="5400" dirty="0" err="1" smtClean="0"/>
              <a:t>এবং</a:t>
            </a:r>
            <a:r>
              <a:rPr lang="en-US" sz="5400" dirty="0" smtClean="0"/>
              <a:t> </a:t>
            </a:r>
            <a:r>
              <a:rPr lang="en-US" sz="5400" dirty="0" err="1" smtClean="0"/>
              <a:t>ভরবেগ</a:t>
            </a:r>
            <a:r>
              <a:rPr lang="en-US" sz="5400" dirty="0" smtClean="0"/>
              <a:t> </a:t>
            </a:r>
            <a:r>
              <a:rPr lang="en-US" sz="5400" dirty="0" err="1" smtClean="0"/>
              <a:t>নির্ভুলভাবে</a:t>
            </a:r>
            <a:r>
              <a:rPr lang="en-US" sz="5400" dirty="0" smtClean="0"/>
              <a:t> </a:t>
            </a:r>
            <a:r>
              <a:rPr lang="en-US" sz="5400" dirty="0" err="1" smtClean="0"/>
              <a:t>যুগপ</a:t>
            </a:r>
            <a:r>
              <a:rPr lang="en-US" sz="5400" dirty="0" smtClean="0"/>
              <a:t>ৎ </a:t>
            </a:r>
            <a:r>
              <a:rPr lang="en-US" sz="5400" dirty="0" err="1" smtClean="0"/>
              <a:t>পরিমাপ</a:t>
            </a:r>
            <a:r>
              <a:rPr lang="en-US" sz="5400" dirty="0" smtClean="0"/>
              <a:t> </a:t>
            </a:r>
            <a:r>
              <a:rPr lang="en-US" sz="5400" dirty="0" err="1" smtClean="0"/>
              <a:t>করা</a:t>
            </a:r>
            <a:r>
              <a:rPr lang="en-US" sz="5400" dirty="0" smtClean="0"/>
              <a:t> </a:t>
            </a:r>
            <a:r>
              <a:rPr lang="en-US" sz="5400" dirty="0" err="1" smtClean="0"/>
              <a:t>যায়</a:t>
            </a:r>
            <a:r>
              <a:rPr lang="en-US" sz="5400" dirty="0" smtClean="0"/>
              <a:t> </a:t>
            </a:r>
            <a:r>
              <a:rPr lang="en-US" sz="5400" dirty="0" err="1" smtClean="0"/>
              <a:t>না।একমাত্র</a:t>
            </a:r>
            <a:r>
              <a:rPr lang="en-US" sz="5400" dirty="0" smtClean="0"/>
              <a:t> </a:t>
            </a:r>
            <a:r>
              <a:rPr lang="en-US" sz="5400" dirty="0" err="1" smtClean="0"/>
              <a:t>নিন্মোক্ত</a:t>
            </a:r>
            <a:r>
              <a:rPr lang="en-US" sz="5400" dirty="0" smtClean="0"/>
              <a:t> </a:t>
            </a:r>
            <a:r>
              <a:rPr lang="en-US" sz="5400" dirty="0" err="1" smtClean="0"/>
              <a:t>সর্ম্পক</a:t>
            </a:r>
            <a:r>
              <a:rPr lang="en-US" sz="5400" dirty="0" smtClean="0"/>
              <a:t> </a:t>
            </a:r>
            <a:r>
              <a:rPr lang="en-US" sz="5400" dirty="0" err="1" smtClean="0"/>
              <a:t>দ্বারা</a:t>
            </a:r>
            <a:r>
              <a:rPr lang="en-US" sz="5400" dirty="0" smtClean="0"/>
              <a:t> </a:t>
            </a:r>
            <a:r>
              <a:rPr lang="en-US" sz="5400" dirty="0" err="1" smtClean="0"/>
              <a:t>সীমাবদ্ধ</a:t>
            </a:r>
            <a:r>
              <a:rPr lang="en-US" sz="5400" dirty="0" smtClean="0"/>
              <a:t> </a:t>
            </a:r>
            <a:r>
              <a:rPr lang="en-US" sz="5400" dirty="0" err="1" smtClean="0"/>
              <a:t>নির্ভুলতাসহ</a:t>
            </a:r>
            <a:r>
              <a:rPr lang="en-US" sz="5400" dirty="0" smtClean="0"/>
              <a:t> এ </a:t>
            </a:r>
            <a:r>
              <a:rPr lang="en-US" sz="5400" dirty="0" err="1" smtClean="0"/>
              <a:t>রাশিগুলোর</a:t>
            </a:r>
            <a:r>
              <a:rPr lang="en-US" sz="5400" dirty="0" smtClean="0"/>
              <a:t> </a:t>
            </a:r>
            <a:r>
              <a:rPr lang="en-US" sz="5400" dirty="0" err="1" smtClean="0"/>
              <a:t>মান</a:t>
            </a:r>
            <a:r>
              <a:rPr lang="en-US" sz="5400" dirty="0" smtClean="0"/>
              <a:t> </a:t>
            </a:r>
            <a:r>
              <a:rPr lang="en-US" sz="5400" dirty="0" err="1" smtClean="0"/>
              <a:t>নির্ণয়</a:t>
            </a:r>
            <a:r>
              <a:rPr lang="en-US" sz="5400" dirty="0" smtClean="0"/>
              <a:t> </a:t>
            </a:r>
            <a:r>
              <a:rPr lang="en-US" sz="5400" dirty="0" err="1" smtClean="0"/>
              <a:t>করা</a:t>
            </a:r>
            <a:r>
              <a:rPr lang="en-US" sz="5400" dirty="0" smtClean="0"/>
              <a:t> </a:t>
            </a:r>
            <a:r>
              <a:rPr lang="en-US" sz="5400" dirty="0" err="1" smtClean="0"/>
              <a:t>যেতে</a:t>
            </a:r>
            <a:r>
              <a:rPr lang="en-US" sz="5400" dirty="0" smtClean="0"/>
              <a:t> </a:t>
            </a:r>
            <a:r>
              <a:rPr lang="en-US" sz="5400" dirty="0" err="1" smtClean="0"/>
              <a:t>পারে</a:t>
            </a:r>
            <a:r>
              <a:rPr lang="en-US" sz="5400" dirty="0" smtClean="0"/>
              <a:t>।</a:t>
            </a:r>
            <a:endParaRPr lang="en-US" sz="5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err="1" smtClean="0">
                <a:solidFill>
                  <a:srgbClr val="FF0000"/>
                </a:solidFill>
              </a:rPr>
              <a:t>হাইজেনবার্গের</a:t>
            </a:r>
            <a:r>
              <a:rPr lang="en-US" dirty="0" smtClean="0">
                <a:solidFill>
                  <a:srgbClr val="FF0000"/>
                </a:solidFill>
              </a:rPr>
              <a:t> </a:t>
            </a:r>
            <a:r>
              <a:rPr lang="en-US" dirty="0" err="1" smtClean="0">
                <a:solidFill>
                  <a:srgbClr val="FF0000"/>
                </a:solidFill>
              </a:rPr>
              <a:t>অনিশ্চয়তা</a:t>
            </a:r>
            <a:r>
              <a:rPr lang="en-US" dirty="0" smtClean="0">
                <a:solidFill>
                  <a:srgbClr val="FF0000"/>
                </a:solidFill>
              </a:rPr>
              <a:t> </a:t>
            </a:r>
            <a:r>
              <a:rPr lang="en-US" dirty="0" err="1" smtClean="0">
                <a:solidFill>
                  <a:srgbClr val="FF0000"/>
                </a:solidFill>
              </a:rPr>
              <a:t>নীতিঃ</a:t>
            </a:r>
            <a:endParaRPr lang="en-US" dirty="0">
              <a:solidFill>
                <a:srgbClr val="FF0000"/>
              </a:solidFill>
            </a:endParaRPr>
          </a:p>
        </p:txBody>
      </p:sp>
      <p:pic>
        <p:nvPicPr>
          <p:cNvPr id="5" name="Content Placeholder 4" descr="Heisenberg-57c7d88b5f9b5829f412abaa.jpg"/>
          <p:cNvPicPr>
            <a:picLocks noGrp="1" noChangeAspect="1"/>
          </p:cNvPicPr>
          <p:nvPr>
            <p:ph sz="half" idx="1"/>
          </p:nvPr>
        </p:nvPicPr>
        <p:blipFill>
          <a:blip r:embed="rId2"/>
          <a:stretch>
            <a:fillRect/>
          </a:stretch>
        </p:blipFill>
        <p:spPr>
          <a:xfrm>
            <a:off x="304800" y="1066800"/>
            <a:ext cx="4114799" cy="5791199"/>
          </a:xfrm>
        </p:spPr>
      </p:pic>
      <p:pic>
        <p:nvPicPr>
          <p:cNvPr id="6" name="Content Placeholder 5" descr="th (2).jpg"/>
          <p:cNvPicPr>
            <a:picLocks noGrp="1" noChangeAspect="1"/>
          </p:cNvPicPr>
          <p:nvPr>
            <p:ph sz="half" idx="2"/>
          </p:nvPr>
        </p:nvPicPr>
        <p:blipFill>
          <a:blip r:embed="rId3"/>
          <a:stretch>
            <a:fillRect/>
          </a:stretch>
        </p:blipFill>
        <p:spPr>
          <a:xfrm>
            <a:off x="4572000" y="1219200"/>
            <a:ext cx="4419600" cy="4952999"/>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r>
              <a:rPr lang="en-US" sz="6700" dirty="0" err="1" smtClean="0">
                <a:solidFill>
                  <a:srgbClr val="0070C0"/>
                </a:solidFill>
              </a:rPr>
              <a:t>মূল্যায়ণঃ</a:t>
            </a:r>
            <a:r>
              <a:rPr lang="en-US" dirty="0" smtClean="0"/>
              <a:t/>
            </a:r>
            <a:br>
              <a:rPr lang="en-US" dirty="0" smtClean="0"/>
            </a:br>
            <a:r>
              <a:rPr lang="en-US" sz="4900" dirty="0" smtClean="0"/>
              <a:t>১.আপেক্ষিকতা </a:t>
            </a:r>
            <a:r>
              <a:rPr lang="en-US" sz="4900" dirty="0" err="1" smtClean="0"/>
              <a:t>তত্ত্ব</a:t>
            </a:r>
            <a:r>
              <a:rPr lang="en-US" sz="4900" dirty="0" smtClean="0"/>
              <a:t> </a:t>
            </a:r>
            <a:r>
              <a:rPr lang="en-US" sz="4900" dirty="0" err="1" smtClean="0"/>
              <a:t>বলতে</a:t>
            </a:r>
            <a:r>
              <a:rPr lang="en-US" sz="4900" dirty="0" smtClean="0"/>
              <a:t> </a:t>
            </a:r>
            <a:r>
              <a:rPr lang="en-US" sz="4900" dirty="0" err="1" smtClean="0"/>
              <a:t>কি</a:t>
            </a:r>
            <a:r>
              <a:rPr lang="en-US" sz="4900" dirty="0" smtClean="0"/>
              <a:t> </a:t>
            </a:r>
            <a:r>
              <a:rPr lang="en-US" sz="4900" dirty="0" err="1" smtClean="0"/>
              <a:t>বোঝ</a:t>
            </a:r>
            <a:r>
              <a:rPr lang="en-US" sz="4900" dirty="0" smtClean="0"/>
              <a:t/>
            </a:r>
            <a:br>
              <a:rPr lang="en-US" sz="4900" dirty="0" smtClean="0"/>
            </a:br>
            <a:r>
              <a:rPr lang="en-US" sz="4900" dirty="0" smtClean="0"/>
              <a:t>২.আপেক্ষিকতা </a:t>
            </a:r>
            <a:r>
              <a:rPr lang="en-US" sz="4900" dirty="0" err="1" smtClean="0"/>
              <a:t>তত্ত্বের</a:t>
            </a:r>
            <a:r>
              <a:rPr lang="en-US" sz="4900" dirty="0" smtClean="0"/>
              <a:t> </a:t>
            </a:r>
            <a:r>
              <a:rPr lang="en-US" sz="4900" dirty="0" err="1" smtClean="0"/>
              <a:t>সাহায্যে</a:t>
            </a:r>
            <a:r>
              <a:rPr lang="en-US" sz="4900" dirty="0" smtClean="0"/>
              <a:t> </a:t>
            </a:r>
            <a:r>
              <a:rPr lang="en-US" sz="4900" dirty="0" err="1" smtClean="0"/>
              <a:t>ভর-শক্তির</a:t>
            </a:r>
            <a:r>
              <a:rPr lang="en-US" sz="4900" dirty="0" smtClean="0"/>
              <a:t> </a:t>
            </a:r>
            <a:r>
              <a:rPr lang="en-US" sz="4900" dirty="0" err="1" smtClean="0"/>
              <a:t>সর্ম্পক</a:t>
            </a:r>
            <a:r>
              <a:rPr lang="en-US" sz="4900" dirty="0" smtClean="0"/>
              <a:t> </a:t>
            </a:r>
            <a:r>
              <a:rPr lang="en-US" sz="4900" dirty="0" err="1" smtClean="0"/>
              <a:t>নির্ণয়</a:t>
            </a:r>
            <a:r>
              <a:rPr lang="en-US" sz="4900" dirty="0" smtClean="0"/>
              <a:t> </a:t>
            </a:r>
            <a:r>
              <a:rPr lang="en-US" sz="4900" dirty="0" err="1" smtClean="0"/>
              <a:t>কর</a:t>
            </a:r>
            <a:r>
              <a:rPr lang="en-US" sz="4900" dirty="0" smtClean="0"/>
              <a:t>।</a:t>
            </a:r>
            <a:br>
              <a:rPr lang="en-US" sz="4900" dirty="0" smtClean="0"/>
            </a:br>
            <a:r>
              <a:rPr lang="en-US" sz="4900" dirty="0" smtClean="0"/>
              <a:t>৩.আপেক্ষিকতা </a:t>
            </a:r>
            <a:r>
              <a:rPr lang="en-US" sz="4900" dirty="0" err="1" smtClean="0"/>
              <a:t>তত্ত্বের</a:t>
            </a:r>
            <a:r>
              <a:rPr lang="en-US" sz="4900" dirty="0" smtClean="0"/>
              <a:t> </a:t>
            </a:r>
            <a:r>
              <a:rPr lang="en-US" sz="4900" dirty="0" err="1" smtClean="0"/>
              <a:t>স্বীকার্য</a:t>
            </a:r>
            <a:r>
              <a:rPr lang="en-US" sz="4900" dirty="0" smtClean="0"/>
              <a:t> </a:t>
            </a:r>
            <a:r>
              <a:rPr lang="en-US" sz="4900" dirty="0" err="1" smtClean="0"/>
              <a:t>দুটি</a:t>
            </a:r>
            <a:r>
              <a:rPr lang="en-US" sz="4900" dirty="0" smtClean="0"/>
              <a:t> </a:t>
            </a:r>
            <a:r>
              <a:rPr lang="en-US" sz="4900" dirty="0" err="1" smtClean="0"/>
              <a:t>লিখ</a:t>
            </a:r>
            <a:r>
              <a:rPr lang="en-US" sz="4900" dirty="0" smtClean="0"/>
              <a:t>।</a:t>
            </a:r>
            <a:r>
              <a:rPr lang="en-US" sz="4900" dirty="0" smtClean="0"/>
              <a:t/>
            </a:r>
            <a:br>
              <a:rPr lang="en-US" sz="4900" dirty="0" smtClean="0"/>
            </a:br>
            <a:r>
              <a:rPr lang="en-US" sz="4900" dirty="0" smtClean="0"/>
              <a:t>৪.কালো </a:t>
            </a:r>
            <a:r>
              <a:rPr lang="en-US" sz="4900" dirty="0" err="1" smtClean="0"/>
              <a:t>বস্তুর</a:t>
            </a:r>
            <a:r>
              <a:rPr lang="en-US" sz="4900" dirty="0" smtClean="0"/>
              <a:t> </a:t>
            </a:r>
            <a:r>
              <a:rPr lang="en-US" sz="4900" dirty="0" err="1" smtClean="0"/>
              <a:t>বিকিরণ</a:t>
            </a:r>
            <a:r>
              <a:rPr lang="en-US" sz="4900" dirty="0" smtClean="0"/>
              <a:t> </a:t>
            </a:r>
            <a:r>
              <a:rPr lang="en-US" sz="4900" dirty="0" err="1" smtClean="0"/>
              <a:t>বলতে</a:t>
            </a:r>
            <a:r>
              <a:rPr lang="en-US" sz="4900" dirty="0" smtClean="0"/>
              <a:t> </a:t>
            </a:r>
            <a:r>
              <a:rPr lang="en-US" sz="4900" dirty="0" err="1" smtClean="0"/>
              <a:t>কি</a:t>
            </a:r>
            <a:r>
              <a:rPr lang="en-US" sz="4900" dirty="0" smtClean="0"/>
              <a:t> </a:t>
            </a:r>
            <a:r>
              <a:rPr lang="en-US" sz="4900" dirty="0" err="1" smtClean="0"/>
              <a:t>বোঝ</a:t>
            </a:r>
            <a:r>
              <a:rPr lang="en-US" sz="4900" dirty="0" smtClean="0"/>
              <a:t/>
            </a:r>
            <a:br>
              <a:rPr lang="en-US" sz="4900" dirty="0" smtClean="0"/>
            </a:br>
            <a:r>
              <a:rPr lang="en-US" sz="4900" dirty="0" smtClean="0"/>
              <a:t>৫.পদার্থের </a:t>
            </a:r>
            <a:r>
              <a:rPr lang="en-US" sz="4900" dirty="0" err="1" smtClean="0"/>
              <a:t>দ্বৈত</a:t>
            </a:r>
            <a:r>
              <a:rPr lang="en-US" sz="4900" dirty="0" smtClean="0"/>
              <a:t> </a:t>
            </a:r>
            <a:r>
              <a:rPr lang="en-US" sz="4900" dirty="0" err="1" smtClean="0"/>
              <a:t>প্রকৃতি</a:t>
            </a:r>
            <a:r>
              <a:rPr lang="en-US" sz="4900" dirty="0" smtClean="0"/>
              <a:t> </a:t>
            </a:r>
            <a:r>
              <a:rPr lang="en-US" sz="4900" dirty="0" err="1" smtClean="0"/>
              <a:t>আলোচনা</a:t>
            </a:r>
            <a:r>
              <a:rPr lang="en-US" sz="4900" dirty="0" smtClean="0"/>
              <a:t> </a:t>
            </a:r>
            <a:r>
              <a:rPr lang="en-US" sz="4900" dirty="0" err="1" smtClean="0"/>
              <a:t>কর</a:t>
            </a:r>
            <a:endParaRPr lang="en-US" sz="49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sz="5400" dirty="0" err="1" smtClean="0">
                <a:solidFill>
                  <a:srgbClr val="C00000"/>
                </a:solidFill>
              </a:rPr>
              <a:t>বাড়ীর</a:t>
            </a:r>
            <a:r>
              <a:rPr lang="en-US" sz="5400" dirty="0" smtClean="0">
                <a:solidFill>
                  <a:srgbClr val="C00000"/>
                </a:solidFill>
              </a:rPr>
              <a:t> </a:t>
            </a:r>
            <a:r>
              <a:rPr lang="en-US" sz="5400" dirty="0" err="1" smtClean="0">
                <a:solidFill>
                  <a:srgbClr val="C00000"/>
                </a:solidFill>
              </a:rPr>
              <a:t>কাজঃ</a:t>
            </a:r>
            <a:r>
              <a:rPr lang="en-US" dirty="0" smtClean="0"/>
              <a:t/>
            </a:r>
            <a:br>
              <a:rPr lang="en-US" dirty="0" smtClean="0"/>
            </a:br>
            <a:r>
              <a:rPr lang="en-US" dirty="0" smtClean="0"/>
              <a:t>১.অনিশ্চয়তা </a:t>
            </a:r>
            <a:r>
              <a:rPr lang="en-US" dirty="0" err="1" smtClean="0"/>
              <a:t>নীতি</a:t>
            </a:r>
            <a:r>
              <a:rPr lang="en-US" dirty="0" smtClean="0"/>
              <a:t> </a:t>
            </a:r>
            <a:r>
              <a:rPr lang="en-US" dirty="0" err="1" smtClean="0"/>
              <a:t>থেকে</a:t>
            </a:r>
            <a:r>
              <a:rPr lang="en-US" dirty="0" smtClean="0"/>
              <a:t> </a:t>
            </a:r>
            <a:r>
              <a:rPr lang="en-US" dirty="0" err="1" smtClean="0"/>
              <a:t>দেখাও</a:t>
            </a:r>
            <a:r>
              <a:rPr lang="en-US" dirty="0" smtClean="0"/>
              <a:t> </a:t>
            </a:r>
            <a:r>
              <a:rPr lang="en-US" dirty="0" err="1" smtClean="0"/>
              <a:t>যে,নিউক্লিয়াসের</a:t>
            </a:r>
            <a:r>
              <a:rPr lang="en-US" dirty="0" smtClean="0"/>
              <a:t> </a:t>
            </a:r>
            <a:r>
              <a:rPr lang="en-US" dirty="0" err="1" smtClean="0"/>
              <a:t>মধ্যে</a:t>
            </a:r>
            <a:r>
              <a:rPr lang="en-US" dirty="0" smtClean="0"/>
              <a:t> </a:t>
            </a:r>
            <a:r>
              <a:rPr lang="en-US" dirty="0" err="1" smtClean="0"/>
              <a:t>ইলেকট্রন</a:t>
            </a:r>
            <a:r>
              <a:rPr lang="en-US" dirty="0" smtClean="0"/>
              <a:t> </a:t>
            </a:r>
            <a:r>
              <a:rPr lang="en-US" dirty="0" err="1" smtClean="0"/>
              <a:t>থাকতে</a:t>
            </a:r>
            <a:r>
              <a:rPr lang="en-US" dirty="0" smtClean="0"/>
              <a:t> </a:t>
            </a:r>
            <a:r>
              <a:rPr lang="en-US" dirty="0" err="1" smtClean="0"/>
              <a:t>পারে</a:t>
            </a:r>
            <a:r>
              <a:rPr lang="en-US" dirty="0" smtClean="0"/>
              <a:t> </a:t>
            </a:r>
            <a:r>
              <a:rPr lang="en-US" dirty="0" err="1" smtClean="0"/>
              <a:t>না</a:t>
            </a:r>
            <a:r>
              <a:rPr lang="en-US" dirty="0" smtClean="0"/>
              <a:t>।</a:t>
            </a:r>
            <a:r>
              <a:rPr lang="en-US" dirty="0" smtClean="0"/>
              <a:t/>
            </a:r>
            <a:br>
              <a:rPr lang="en-US" dirty="0" smtClean="0"/>
            </a:br>
            <a:r>
              <a:rPr lang="en-US" dirty="0" smtClean="0"/>
              <a:t>২.পৃথিবী </a:t>
            </a:r>
            <a:r>
              <a:rPr lang="en-US" dirty="0" err="1" smtClean="0"/>
              <a:t>থেকে</a:t>
            </a:r>
            <a:r>
              <a:rPr lang="en-US" dirty="0" smtClean="0"/>
              <a:t> </a:t>
            </a:r>
            <a:r>
              <a:rPr lang="en-US" dirty="0" err="1" smtClean="0"/>
              <a:t>রকেটের</a:t>
            </a:r>
            <a:r>
              <a:rPr lang="en-US" dirty="0" smtClean="0"/>
              <a:t> </a:t>
            </a:r>
            <a:r>
              <a:rPr lang="en-US" dirty="0" err="1" smtClean="0"/>
              <a:t>দৈর্ঘ্য</a:t>
            </a:r>
            <a:r>
              <a:rPr lang="en-US" dirty="0" smtClean="0"/>
              <a:t> ১০০ </a:t>
            </a:r>
            <a:r>
              <a:rPr lang="en-US" dirty="0" err="1" smtClean="0"/>
              <a:t>মিটার।যখন</a:t>
            </a:r>
            <a:r>
              <a:rPr lang="en-US" dirty="0" smtClean="0"/>
              <a:t> </a:t>
            </a:r>
            <a:r>
              <a:rPr lang="en-US" dirty="0" err="1" smtClean="0"/>
              <a:t>এটা</a:t>
            </a:r>
            <a:r>
              <a:rPr lang="en-US" dirty="0" smtClean="0"/>
              <a:t> </a:t>
            </a:r>
            <a:r>
              <a:rPr lang="en-US" dirty="0" err="1" smtClean="0"/>
              <a:t>উড়ছিল</a:t>
            </a:r>
            <a:r>
              <a:rPr lang="en-US" dirty="0" smtClean="0"/>
              <a:t> </a:t>
            </a:r>
            <a:r>
              <a:rPr lang="en-US" dirty="0" err="1" smtClean="0"/>
              <a:t>তখন</a:t>
            </a:r>
            <a:r>
              <a:rPr lang="en-US" dirty="0" smtClean="0"/>
              <a:t> </a:t>
            </a:r>
            <a:r>
              <a:rPr lang="en-US" dirty="0" err="1" smtClean="0"/>
              <a:t>পৃথিবীতে</a:t>
            </a:r>
            <a:r>
              <a:rPr lang="en-US" dirty="0" smtClean="0"/>
              <a:t> </a:t>
            </a:r>
            <a:r>
              <a:rPr lang="en-US" dirty="0" err="1" smtClean="0"/>
              <a:t>অবস্থিত</a:t>
            </a:r>
            <a:r>
              <a:rPr lang="en-US" dirty="0" smtClean="0"/>
              <a:t> </a:t>
            </a:r>
            <a:r>
              <a:rPr lang="en-US" dirty="0" err="1" smtClean="0"/>
              <a:t>একজন</a:t>
            </a:r>
            <a:r>
              <a:rPr lang="en-US" dirty="0" smtClean="0"/>
              <a:t> </a:t>
            </a:r>
            <a:r>
              <a:rPr lang="en-US" dirty="0" err="1" smtClean="0"/>
              <a:t>পর্যবেক্ষকের</a:t>
            </a:r>
            <a:r>
              <a:rPr lang="en-US" dirty="0" smtClean="0"/>
              <a:t> </a:t>
            </a:r>
            <a:r>
              <a:rPr lang="en-US" dirty="0" err="1" smtClean="0"/>
              <a:t>দৈর্ঘ্য</a:t>
            </a:r>
            <a:r>
              <a:rPr lang="en-US" dirty="0" smtClean="0"/>
              <a:t> ৯৯ </a:t>
            </a:r>
            <a:r>
              <a:rPr lang="en-US" dirty="0" err="1" smtClean="0"/>
              <a:t>মিটার</a:t>
            </a:r>
            <a:r>
              <a:rPr lang="en-US" dirty="0" smtClean="0"/>
              <a:t> </a:t>
            </a:r>
            <a:r>
              <a:rPr lang="en-US" dirty="0" err="1" smtClean="0"/>
              <a:t>নির্ণয়</a:t>
            </a:r>
            <a:r>
              <a:rPr lang="en-US" dirty="0" smtClean="0"/>
              <a:t> </a:t>
            </a:r>
            <a:r>
              <a:rPr lang="en-US" dirty="0" err="1" smtClean="0"/>
              <a:t>করলেন।রকেটটির</a:t>
            </a:r>
            <a:r>
              <a:rPr lang="en-US" dirty="0" smtClean="0"/>
              <a:t> </a:t>
            </a:r>
            <a:r>
              <a:rPr lang="en-US" dirty="0" err="1" smtClean="0"/>
              <a:t>বেগ</a:t>
            </a:r>
            <a:r>
              <a:rPr lang="en-US" dirty="0" smtClean="0"/>
              <a:t> </a:t>
            </a:r>
            <a:r>
              <a:rPr lang="en-US" dirty="0" err="1" smtClean="0"/>
              <a:t>নির্ণয়</a:t>
            </a:r>
            <a:r>
              <a:rPr lang="en-US" dirty="0" smtClean="0"/>
              <a:t> </a:t>
            </a:r>
            <a:r>
              <a:rPr lang="en-US" dirty="0" err="1" smtClean="0"/>
              <a:t>কর</a:t>
            </a:r>
            <a:r>
              <a:rPr lang="en-US" dirty="0" smtClean="0"/>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err="1" smtClean="0">
                <a:solidFill>
                  <a:srgbClr val="00B050"/>
                </a:solidFill>
              </a:rPr>
              <a:t>ধন্যবাদ</a:t>
            </a:r>
            <a:endParaRPr lang="en-US" sz="8000" dirty="0">
              <a:solidFill>
                <a:srgbClr val="00B050"/>
              </a:solidFill>
            </a:endParaRPr>
          </a:p>
        </p:txBody>
      </p:sp>
      <p:pic>
        <p:nvPicPr>
          <p:cNvPr id="4" name="Content Placeholder 3" descr="maxresdefault (1).jpg"/>
          <p:cNvPicPr>
            <a:picLocks noGrp="1" noChangeAspect="1"/>
          </p:cNvPicPr>
          <p:nvPr>
            <p:ph idx="1"/>
          </p:nvPr>
        </p:nvPicPr>
        <p:blipFill>
          <a:blip r:embed="rId2"/>
          <a:stretch>
            <a:fillRect/>
          </a:stretch>
        </p:blipFill>
        <p:spPr>
          <a:xfrm>
            <a:off x="0" y="1219200"/>
            <a:ext cx="9144000" cy="56388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6553200"/>
          </a:xfrm>
        </p:spPr>
        <p:txBody>
          <a:bodyPr>
            <a:noAutofit/>
          </a:bodyPr>
          <a:lstStyle/>
          <a:p>
            <a:r>
              <a:rPr lang="en-US" dirty="0" err="1" smtClean="0">
                <a:solidFill>
                  <a:srgbClr val="FF0000"/>
                </a:solidFill>
              </a:rPr>
              <a:t>শিখন</a:t>
            </a:r>
            <a:r>
              <a:rPr lang="en-US" dirty="0" smtClean="0">
                <a:solidFill>
                  <a:srgbClr val="FF0000"/>
                </a:solidFill>
              </a:rPr>
              <a:t> </a:t>
            </a:r>
            <a:r>
              <a:rPr lang="en-US" dirty="0" err="1" smtClean="0">
                <a:solidFill>
                  <a:srgbClr val="FF0000"/>
                </a:solidFill>
              </a:rPr>
              <a:t>ফলঃ</a:t>
            </a:r>
            <a:r>
              <a:rPr lang="en-US" dirty="0" smtClean="0"/>
              <a:t/>
            </a:r>
            <a:br>
              <a:rPr lang="en-US" dirty="0" smtClean="0"/>
            </a:br>
            <a:r>
              <a:rPr lang="en-US" dirty="0" smtClean="0"/>
              <a:t>১.প্রসঙ্গ </a:t>
            </a:r>
            <a:r>
              <a:rPr lang="en-US" dirty="0" err="1" smtClean="0"/>
              <a:t>কাঠামো</a:t>
            </a:r>
            <a:r>
              <a:rPr lang="en-US" dirty="0" smtClean="0"/>
              <a:t> </a:t>
            </a:r>
            <a:br>
              <a:rPr lang="en-US" dirty="0" smtClean="0"/>
            </a:br>
            <a:r>
              <a:rPr lang="en-US" dirty="0" smtClean="0"/>
              <a:t>২.মাইকেলসন-মর্লি </a:t>
            </a:r>
            <a:r>
              <a:rPr lang="en-US" dirty="0" err="1" smtClean="0"/>
              <a:t>পরীক্ষা</a:t>
            </a:r>
            <a:r>
              <a:rPr lang="en-US" dirty="0" smtClean="0"/>
              <a:t/>
            </a:r>
            <a:br>
              <a:rPr lang="en-US" dirty="0" smtClean="0"/>
            </a:br>
            <a:r>
              <a:rPr lang="en-US" dirty="0" smtClean="0"/>
              <a:t>৩.সময়,দৈর্ঘ্য,ভরের </a:t>
            </a:r>
            <a:r>
              <a:rPr lang="en-US" dirty="0" err="1" smtClean="0"/>
              <a:t>আপেক্ষিকতা</a:t>
            </a:r>
            <a:r>
              <a:rPr lang="en-US" dirty="0" smtClean="0"/>
              <a:t/>
            </a:r>
            <a:br>
              <a:rPr lang="en-US" dirty="0" smtClean="0"/>
            </a:br>
            <a:r>
              <a:rPr lang="en-US" dirty="0" smtClean="0"/>
              <a:t>৪.আইনস্টাইনের </a:t>
            </a:r>
            <a:r>
              <a:rPr lang="en-US" dirty="0" err="1" smtClean="0"/>
              <a:t>ভর-শক্তি</a:t>
            </a:r>
            <a:r>
              <a:rPr lang="en-US" dirty="0" smtClean="0"/>
              <a:t> </a:t>
            </a:r>
            <a:r>
              <a:rPr lang="en-US" dirty="0" err="1" smtClean="0"/>
              <a:t>সমীকরণ</a:t>
            </a:r>
            <a:r>
              <a:rPr lang="en-US" dirty="0" smtClean="0"/>
              <a:t/>
            </a:r>
            <a:br>
              <a:rPr lang="en-US" dirty="0" smtClean="0"/>
            </a:br>
            <a:r>
              <a:rPr lang="en-US" dirty="0" smtClean="0"/>
              <a:t>৫.মৌলিক </a:t>
            </a:r>
            <a:r>
              <a:rPr lang="en-US" dirty="0" err="1" smtClean="0"/>
              <a:t>বল</a:t>
            </a:r>
            <a:r>
              <a:rPr lang="en-US" dirty="0" smtClean="0"/>
              <a:t> </a:t>
            </a:r>
            <a:r>
              <a:rPr lang="en-US" dirty="0" err="1" smtClean="0"/>
              <a:t>সমূহ</a:t>
            </a:r>
            <a:r>
              <a:rPr lang="en-US" dirty="0" smtClean="0"/>
              <a:t/>
            </a:r>
            <a:br>
              <a:rPr lang="en-US" dirty="0" smtClean="0"/>
            </a:br>
            <a:r>
              <a:rPr lang="en-US" dirty="0" smtClean="0"/>
              <a:t>৬.কালো </a:t>
            </a:r>
            <a:r>
              <a:rPr lang="en-US" dirty="0" err="1" smtClean="0"/>
              <a:t>বস্তুর</a:t>
            </a:r>
            <a:r>
              <a:rPr lang="en-US" dirty="0" smtClean="0"/>
              <a:t> </a:t>
            </a:r>
            <a:r>
              <a:rPr lang="en-US" dirty="0" err="1" smtClean="0"/>
              <a:t>বিকিরণ</a:t>
            </a:r>
            <a:r>
              <a:rPr lang="en-US" dirty="0" smtClean="0"/>
              <a:t/>
            </a:r>
            <a:br>
              <a:rPr lang="en-US" dirty="0" smtClean="0"/>
            </a:br>
            <a:r>
              <a:rPr lang="en-US" dirty="0" smtClean="0"/>
              <a:t>৭.দ্য </a:t>
            </a:r>
            <a:r>
              <a:rPr lang="en-US" dirty="0" err="1" smtClean="0"/>
              <a:t>ব্রগলি</a:t>
            </a:r>
            <a:r>
              <a:rPr lang="en-US" dirty="0" smtClean="0"/>
              <a:t> </a:t>
            </a:r>
            <a:r>
              <a:rPr lang="en-US" dirty="0" err="1" smtClean="0"/>
              <a:t>সমীকরণ</a:t>
            </a:r>
            <a:r>
              <a:rPr lang="en-US" dirty="0" smtClean="0"/>
              <a:t/>
            </a:r>
            <a:br>
              <a:rPr lang="en-US" dirty="0" smtClean="0"/>
            </a:br>
            <a:r>
              <a:rPr lang="en-US" dirty="0" smtClean="0"/>
              <a:t>৮.কম্পটন </a:t>
            </a:r>
            <a:r>
              <a:rPr lang="en-US" dirty="0" err="1" smtClean="0"/>
              <a:t>ক্রিয়া</a:t>
            </a:r>
            <a:r>
              <a:rPr lang="en-US" dirty="0" smtClean="0"/>
              <a:t/>
            </a:r>
            <a:br>
              <a:rPr lang="en-US" dirty="0" smtClean="0"/>
            </a:br>
            <a:r>
              <a:rPr lang="en-US" dirty="0" smtClean="0"/>
              <a:t>৯.হাইজেন </a:t>
            </a:r>
            <a:r>
              <a:rPr lang="en-US" dirty="0" err="1" smtClean="0"/>
              <a:t>বার্গের</a:t>
            </a:r>
            <a:r>
              <a:rPr lang="en-US" dirty="0" smtClean="0"/>
              <a:t> </a:t>
            </a:r>
            <a:r>
              <a:rPr lang="en-US" dirty="0" err="1" smtClean="0"/>
              <a:t>অনিশ্চয়তা</a:t>
            </a:r>
            <a:r>
              <a:rPr lang="en-US" dirty="0" smtClean="0"/>
              <a:t> </a:t>
            </a:r>
            <a:r>
              <a:rPr lang="en-US" dirty="0" err="1" smtClean="0"/>
              <a:t>নীতি</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1019"/>
          </a:xfrm>
        </p:spPr>
        <p:txBody>
          <a:bodyPr>
            <a:normAutofit fontScale="90000"/>
          </a:bodyPr>
          <a:lstStyle/>
          <a:p>
            <a:r>
              <a:rPr lang="en-US" sz="6000" dirty="0" err="1" smtClean="0">
                <a:solidFill>
                  <a:srgbClr val="00B0F0"/>
                </a:solidFill>
              </a:rPr>
              <a:t>প্রসঙ্গ</a:t>
            </a:r>
            <a:r>
              <a:rPr lang="en-US" sz="6000" dirty="0" smtClean="0">
                <a:solidFill>
                  <a:srgbClr val="00B0F0"/>
                </a:solidFill>
              </a:rPr>
              <a:t> </a:t>
            </a:r>
            <a:r>
              <a:rPr lang="en-US" sz="6000" dirty="0" err="1" smtClean="0">
                <a:solidFill>
                  <a:srgbClr val="00B0F0"/>
                </a:solidFill>
              </a:rPr>
              <a:t>কাঠামো</a:t>
            </a:r>
            <a:endParaRPr lang="en-US" sz="6000" dirty="0">
              <a:solidFill>
                <a:srgbClr val="00B0F0"/>
              </a:solidFill>
            </a:endParaRPr>
          </a:p>
        </p:txBody>
      </p:sp>
      <p:pic>
        <p:nvPicPr>
          <p:cNvPr id="4" name="Content Placeholder 3" descr="Inertial-Frame-of-Reference-1-1.jpg"/>
          <p:cNvPicPr>
            <a:picLocks noGrp="1" noChangeAspect="1"/>
          </p:cNvPicPr>
          <p:nvPr>
            <p:ph idx="1"/>
          </p:nvPr>
        </p:nvPicPr>
        <p:blipFill>
          <a:blip r:embed="rId2"/>
          <a:stretch>
            <a:fillRect/>
          </a:stretch>
        </p:blipFill>
        <p:spPr>
          <a:xfrm>
            <a:off x="0" y="990600"/>
            <a:ext cx="9144000" cy="58674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descr="1521969233046-1100x500.jpg"/>
          <p:cNvPicPr>
            <a:picLocks noGrp="1" noChangeAspect="1"/>
          </p:cNvPicPr>
          <p:nvPr>
            <p:ph idx="1"/>
          </p:nvPr>
        </p:nvPicPr>
        <p:blipFill>
          <a:blip r:embed="rId2"/>
          <a:stretch>
            <a:fillRect/>
          </a:stretch>
        </p:blipFill>
        <p:spPr>
          <a:xfrm>
            <a:off x="-152400" y="0"/>
            <a:ext cx="92964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800" dirty="0" err="1" smtClean="0">
                <a:solidFill>
                  <a:srgbClr val="FF0000"/>
                </a:solidFill>
              </a:rPr>
              <a:t>মাইকেলসন-মর্লির</a:t>
            </a:r>
            <a:r>
              <a:rPr lang="en-US" sz="4800" dirty="0" smtClean="0">
                <a:solidFill>
                  <a:srgbClr val="FF0000"/>
                </a:solidFill>
              </a:rPr>
              <a:t> </a:t>
            </a:r>
            <a:r>
              <a:rPr lang="en-US" sz="4800" dirty="0" err="1" smtClean="0">
                <a:solidFill>
                  <a:srgbClr val="FF0000"/>
                </a:solidFill>
              </a:rPr>
              <a:t>সমীকরণঃ</a:t>
            </a:r>
            <a:endParaRPr lang="en-US" sz="4800" dirty="0">
              <a:solidFill>
                <a:srgbClr val="FF0000"/>
              </a:solidFill>
            </a:endParaRPr>
          </a:p>
        </p:txBody>
      </p:sp>
      <p:pic>
        <p:nvPicPr>
          <p:cNvPr id="6" name="Content Placeholder 5" descr="MM4.jpg"/>
          <p:cNvPicPr>
            <a:picLocks noGrp="1" noChangeAspect="1"/>
          </p:cNvPicPr>
          <p:nvPr>
            <p:ph idx="1"/>
          </p:nvPr>
        </p:nvPicPr>
        <p:blipFill>
          <a:blip r:embed="rId2"/>
          <a:stretch>
            <a:fillRect/>
          </a:stretch>
        </p:blipFill>
        <p:spPr>
          <a:xfrm>
            <a:off x="0" y="990600"/>
            <a:ext cx="9144000" cy="586739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lequations.jpg"/>
          <p:cNvPicPr>
            <a:picLocks noGrp="1" noChangeAspect="1"/>
          </p:cNvPicPr>
          <p:nvPr>
            <p:ph idx="1"/>
          </p:nvPr>
        </p:nvPicPr>
        <p:blipFill>
          <a:blip r:embed="rId2"/>
          <a:stretch>
            <a:fillRect/>
          </a:stretch>
        </p:blipFill>
        <p:spPr>
          <a:xfrm>
            <a:off x="0" y="0"/>
            <a:ext cx="9143999" cy="7086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6000" dirty="0" err="1" smtClean="0">
                <a:solidFill>
                  <a:srgbClr val="FF0000"/>
                </a:solidFill>
              </a:rPr>
              <a:t>সময়ের</a:t>
            </a:r>
            <a:r>
              <a:rPr lang="en-US" sz="6000" dirty="0" smtClean="0">
                <a:solidFill>
                  <a:srgbClr val="FF0000"/>
                </a:solidFill>
              </a:rPr>
              <a:t> </a:t>
            </a:r>
            <a:r>
              <a:rPr lang="en-US" sz="6000" dirty="0" err="1" smtClean="0">
                <a:solidFill>
                  <a:srgbClr val="FF0000"/>
                </a:solidFill>
              </a:rPr>
              <a:t>আপেক্ষিকতাঃ</a:t>
            </a:r>
            <a:r>
              <a:rPr lang="en-US" sz="6000" dirty="0" err="1" smtClean="0">
                <a:solidFill>
                  <a:srgbClr val="00B050"/>
                </a:solidFill>
              </a:rPr>
              <a:t>কাল</a:t>
            </a:r>
            <a:r>
              <a:rPr lang="en-US" sz="6000" dirty="0" smtClean="0">
                <a:solidFill>
                  <a:srgbClr val="00B050"/>
                </a:solidFill>
              </a:rPr>
              <a:t/>
            </a:r>
            <a:br>
              <a:rPr lang="en-US" sz="6000" dirty="0" smtClean="0">
                <a:solidFill>
                  <a:srgbClr val="00B050"/>
                </a:solidFill>
              </a:rPr>
            </a:br>
            <a:r>
              <a:rPr lang="en-US" sz="6000" dirty="0" err="1" smtClean="0">
                <a:solidFill>
                  <a:srgbClr val="00B050"/>
                </a:solidFill>
              </a:rPr>
              <a:t>দীর্ঘায়ন</a:t>
            </a:r>
            <a:r>
              <a:rPr lang="en-US" sz="6000" dirty="0" smtClean="0">
                <a:solidFill>
                  <a:srgbClr val="00B050"/>
                </a:solidFill>
              </a:rPr>
              <a:t> </a:t>
            </a:r>
            <a:r>
              <a:rPr lang="en-US" sz="6000" dirty="0" err="1" smtClean="0">
                <a:solidFill>
                  <a:srgbClr val="00B050"/>
                </a:solidFill>
              </a:rPr>
              <a:t>বা</a:t>
            </a:r>
            <a:r>
              <a:rPr lang="en-US" sz="6000" dirty="0" smtClean="0">
                <a:solidFill>
                  <a:srgbClr val="00B050"/>
                </a:solidFill>
              </a:rPr>
              <a:t> </a:t>
            </a:r>
            <a:r>
              <a:rPr lang="en-US" sz="6000" dirty="0" err="1" smtClean="0">
                <a:solidFill>
                  <a:srgbClr val="00B050"/>
                </a:solidFill>
              </a:rPr>
              <a:t>সময়</a:t>
            </a:r>
            <a:r>
              <a:rPr lang="en-US" sz="6000" dirty="0" smtClean="0">
                <a:solidFill>
                  <a:srgbClr val="00B050"/>
                </a:solidFill>
              </a:rPr>
              <a:t> </a:t>
            </a:r>
            <a:r>
              <a:rPr lang="en-US" sz="6000" dirty="0" err="1" smtClean="0">
                <a:solidFill>
                  <a:srgbClr val="00B050"/>
                </a:solidFill>
              </a:rPr>
              <a:t>সম্প্রসারণ</a:t>
            </a:r>
            <a:endParaRPr lang="en-US" sz="6000" dirty="0">
              <a:solidFill>
                <a:srgbClr val="00B050"/>
              </a:solidFill>
            </a:endParaRPr>
          </a:p>
        </p:txBody>
      </p:sp>
      <p:pic>
        <p:nvPicPr>
          <p:cNvPr id="4" name="Content Placeholder 3" descr="main-qimg-d059c4f2bef37a09323aae6283f75a14.png"/>
          <p:cNvPicPr>
            <a:picLocks noGrp="1" noChangeAspect="1"/>
          </p:cNvPicPr>
          <p:nvPr>
            <p:ph idx="1"/>
          </p:nvPr>
        </p:nvPicPr>
        <p:blipFill>
          <a:blip r:embed="rId2"/>
          <a:stretch>
            <a:fillRect/>
          </a:stretch>
        </p:blipFill>
        <p:spPr>
          <a:xfrm>
            <a:off x="0" y="1600200"/>
            <a:ext cx="9144000" cy="5257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rmAutofit fontScale="90000"/>
          </a:bodyPr>
          <a:lstStyle/>
          <a:p>
            <a:r>
              <a:rPr lang="en-US" sz="6000" dirty="0" err="1" smtClean="0">
                <a:solidFill>
                  <a:srgbClr val="FF0000"/>
                </a:solidFill>
              </a:rPr>
              <a:t>সময়ের</a:t>
            </a:r>
            <a:r>
              <a:rPr lang="en-US" sz="6000" dirty="0" smtClean="0">
                <a:solidFill>
                  <a:srgbClr val="FF0000"/>
                </a:solidFill>
              </a:rPr>
              <a:t> </a:t>
            </a:r>
            <a:r>
              <a:rPr lang="en-US" sz="6000" dirty="0" err="1" smtClean="0">
                <a:solidFill>
                  <a:srgbClr val="FF0000"/>
                </a:solidFill>
              </a:rPr>
              <a:t>আপেক্ষিকতা</a:t>
            </a:r>
            <a:r>
              <a:rPr lang="en-US" sz="6000" dirty="0" smtClean="0">
                <a:solidFill>
                  <a:srgbClr val="FF0000"/>
                </a:solidFill>
              </a:rPr>
              <a:t> </a:t>
            </a:r>
            <a:r>
              <a:rPr lang="en-US" sz="6000" dirty="0" err="1" smtClean="0">
                <a:solidFill>
                  <a:srgbClr val="FF0000"/>
                </a:solidFill>
              </a:rPr>
              <a:t>বা</a:t>
            </a:r>
            <a:r>
              <a:rPr lang="en-US" sz="6000" dirty="0" smtClean="0">
                <a:solidFill>
                  <a:srgbClr val="FF0000"/>
                </a:solidFill>
              </a:rPr>
              <a:t> </a:t>
            </a:r>
            <a:r>
              <a:rPr lang="en-US" sz="6000" dirty="0" err="1" smtClean="0">
                <a:solidFill>
                  <a:srgbClr val="FF0000"/>
                </a:solidFill>
              </a:rPr>
              <a:t>কাল</a:t>
            </a:r>
            <a:r>
              <a:rPr lang="en-US" sz="6000" dirty="0" smtClean="0">
                <a:solidFill>
                  <a:srgbClr val="FF0000"/>
                </a:solidFill>
              </a:rPr>
              <a:t> </a:t>
            </a:r>
            <a:r>
              <a:rPr lang="en-US" sz="6000" dirty="0" err="1" smtClean="0">
                <a:solidFill>
                  <a:srgbClr val="FF0000"/>
                </a:solidFill>
              </a:rPr>
              <a:t>দীর্ঘায়নঃ</a:t>
            </a:r>
            <a:r>
              <a:rPr lang="en-US" dirty="0" smtClean="0"/>
              <a:t/>
            </a:r>
            <a:br>
              <a:rPr lang="en-US" dirty="0" smtClean="0"/>
            </a:br>
            <a:r>
              <a:rPr lang="en-US" sz="4900" dirty="0" err="1" smtClean="0">
                <a:solidFill>
                  <a:srgbClr val="002060"/>
                </a:solidFill>
              </a:rPr>
              <a:t>কোনো</a:t>
            </a:r>
            <a:r>
              <a:rPr lang="en-US" sz="4900" dirty="0" smtClean="0">
                <a:solidFill>
                  <a:srgbClr val="002060"/>
                </a:solidFill>
              </a:rPr>
              <a:t> </a:t>
            </a:r>
            <a:r>
              <a:rPr lang="en-US" sz="4900" dirty="0" err="1" smtClean="0">
                <a:solidFill>
                  <a:srgbClr val="002060"/>
                </a:solidFill>
              </a:rPr>
              <a:t>পর্যবেক্ষকের</a:t>
            </a:r>
            <a:r>
              <a:rPr lang="en-US" sz="4900" dirty="0" smtClean="0">
                <a:solidFill>
                  <a:srgbClr val="002060"/>
                </a:solidFill>
              </a:rPr>
              <a:t> </a:t>
            </a:r>
            <a:r>
              <a:rPr lang="en-US" sz="4900" dirty="0" err="1" smtClean="0">
                <a:solidFill>
                  <a:srgbClr val="002060"/>
                </a:solidFill>
              </a:rPr>
              <a:t>সাপেক্ষে</a:t>
            </a:r>
            <a:r>
              <a:rPr lang="en-US" sz="4900" dirty="0" smtClean="0">
                <a:solidFill>
                  <a:srgbClr val="002060"/>
                </a:solidFill>
              </a:rPr>
              <a:t> </a:t>
            </a:r>
            <a:r>
              <a:rPr lang="en-US" sz="4900" dirty="0" err="1" smtClean="0">
                <a:solidFill>
                  <a:srgbClr val="002060"/>
                </a:solidFill>
              </a:rPr>
              <a:t>গতিশীল</a:t>
            </a:r>
            <a:r>
              <a:rPr lang="en-US" sz="4900" dirty="0" smtClean="0">
                <a:solidFill>
                  <a:srgbClr val="002060"/>
                </a:solidFill>
              </a:rPr>
              <a:t> </a:t>
            </a:r>
            <a:r>
              <a:rPr lang="en-US" sz="4900" dirty="0" err="1" smtClean="0">
                <a:solidFill>
                  <a:srgbClr val="002060"/>
                </a:solidFill>
              </a:rPr>
              <a:t>অবস্থায়</a:t>
            </a:r>
            <a:r>
              <a:rPr lang="en-US" sz="4900" dirty="0" smtClean="0">
                <a:solidFill>
                  <a:srgbClr val="002060"/>
                </a:solidFill>
              </a:rPr>
              <a:t> </a:t>
            </a:r>
            <a:r>
              <a:rPr lang="en-US" sz="4900" dirty="0" err="1" smtClean="0">
                <a:solidFill>
                  <a:srgbClr val="002060"/>
                </a:solidFill>
              </a:rPr>
              <a:t>সংঘটিত</a:t>
            </a:r>
            <a:r>
              <a:rPr lang="en-US" sz="4900" dirty="0" smtClean="0">
                <a:solidFill>
                  <a:srgbClr val="002060"/>
                </a:solidFill>
              </a:rPr>
              <a:t> </a:t>
            </a:r>
            <a:r>
              <a:rPr lang="en-US" sz="4900" dirty="0" err="1" smtClean="0">
                <a:solidFill>
                  <a:srgbClr val="002060"/>
                </a:solidFill>
              </a:rPr>
              <a:t>দুটি</a:t>
            </a:r>
            <a:r>
              <a:rPr lang="en-US" sz="4900" dirty="0" smtClean="0">
                <a:solidFill>
                  <a:srgbClr val="002060"/>
                </a:solidFill>
              </a:rPr>
              <a:t> </a:t>
            </a:r>
            <a:r>
              <a:rPr lang="en-US" sz="4900" dirty="0" err="1" smtClean="0">
                <a:solidFill>
                  <a:srgbClr val="002060"/>
                </a:solidFill>
              </a:rPr>
              <a:t>ঘটনার</a:t>
            </a:r>
            <a:r>
              <a:rPr lang="en-US" sz="4900" dirty="0" smtClean="0">
                <a:solidFill>
                  <a:srgbClr val="002060"/>
                </a:solidFill>
              </a:rPr>
              <a:t> </a:t>
            </a:r>
            <a:r>
              <a:rPr lang="en-US" sz="4900" dirty="0" err="1" smtClean="0">
                <a:solidFill>
                  <a:srgbClr val="002060"/>
                </a:solidFill>
              </a:rPr>
              <a:t>মধ্যবর্তী</a:t>
            </a:r>
            <a:r>
              <a:rPr lang="en-US" sz="4900" dirty="0" smtClean="0">
                <a:solidFill>
                  <a:srgbClr val="002060"/>
                </a:solidFill>
              </a:rPr>
              <a:t> </a:t>
            </a:r>
            <a:r>
              <a:rPr lang="en-US" sz="4900" dirty="0" err="1" smtClean="0">
                <a:solidFill>
                  <a:srgbClr val="002060"/>
                </a:solidFill>
              </a:rPr>
              <a:t>কাল</a:t>
            </a:r>
            <a:r>
              <a:rPr lang="en-US" sz="4900" dirty="0" smtClean="0">
                <a:solidFill>
                  <a:srgbClr val="002060"/>
                </a:solidFill>
              </a:rPr>
              <a:t> </a:t>
            </a:r>
            <a:r>
              <a:rPr lang="en-US" sz="4900" dirty="0" err="1" smtClean="0">
                <a:solidFill>
                  <a:srgbClr val="002060"/>
                </a:solidFill>
              </a:rPr>
              <a:t>ব্যাবধান</a:t>
            </a:r>
            <a:r>
              <a:rPr lang="en-US" sz="4900" dirty="0" smtClean="0">
                <a:solidFill>
                  <a:srgbClr val="002060"/>
                </a:solidFill>
              </a:rPr>
              <a:t> </a:t>
            </a:r>
            <a:r>
              <a:rPr lang="en-US" sz="4900" dirty="0" err="1" smtClean="0">
                <a:solidFill>
                  <a:srgbClr val="002060"/>
                </a:solidFill>
              </a:rPr>
              <a:t>ঐপর্যবেক্ষকের</a:t>
            </a:r>
            <a:r>
              <a:rPr lang="en-US" sz="4900" dirty="0" smtClean="0">
                <a:solidFill>
                  <a:srgbClr val="002060"/>
                </a:solidFill>
              </a:rPr>
              <a:t> </a:t>
            </a:r>
            <a:r>
              <a:rPr lang="en-US" sz="4900" dirty="0" err="1" smtClean="0">
                <a:solidFill>
                  <a:srgbClr val="002060"/>
                </a:solidFill>
              </a:rPr>
              <a:t>সাপেক্ষ</a:t>
            </a:r>
            <a:r>
              <a:rPr lang="en-US" sz="4900" dirty="0" smtClean="0">
                <a:solidFill>
                  <a:srgbClr val="002060"/>
                </a:solidFill>
              </a:rPr>
              <a:t> </a:t>
            </a:r>
            <a:r>
              <a:rPr lang="en-US" sz="4900" dirty="0" err="1" smtClean="0">
                <a:solidFill>
                  <a:srgbClr val="002060"/>
                </a:solidFill>
              </a:rPr>
              <a:t>নিশ্চল</a:t>
            </a:r>
            <a:r>
              <a:rPr lang="en-US" sz="4900" dirty="0" smtClean="0">
                <a:solidFill>
                  <a:srgbClr val="002060"/>
                </a:solidFill>
              </a:rPr>
              <a:t> </a:t>
            </a:r>
            <a:r>
              <a:rPr lang="en-US" sz="4900" dirty="0" err="1" smtClean="0">
                <a:solidFill>
                  <a:srgbClr val="002060"/>
                </a:solidFill>
              </a:rPr>
              <a:t>অবস্থায়</a:t>
            </a:r>
            <a:r>
              <a:rPr lang="en-US" sz="4900" dirty="0" smtClean="0">
                <a:solidFill>
                  <a:srgbClr val="002060"/>
                </a:solidFill>
              </a:rPr>
              <a:t> </a:t>
            </a:r>
            <a:r>
              <a:rPr lang="en-US" sz="4900" dirty="0" err="1" smtClean="0">
                <a:solidFill>
                  <a:srgbClr val="002060"/>
                </a:solidFill>
              </a:rPr>
              <a:t>সংঘটিত</a:t>
            </a:r>
            <a:r>
              <a:rPr lang="en-US" sz="4900" dirty="0" smtClean="0">
                <a:solidFill>
                  <a:srgbClr val="002060"/>
                </a:solidFill>
              </a:rPr>
              <a:t> </a:t>
            </a:r>
            <a:r>
              <a:rPr lang="en-US" sz="4900" dirty="0" err="1" smtClean="0">
                <a:solidFill>
                  <a:srgbClr val="002060"/>
                </a:solidFill>
              </a:rPr>
              <a:t>ঐএকই</a:t>
            </a:r>
            <a:r>
              <a:rPr lang="en-US" sz="4900" dirty="0" smtClean="0">
                <a:solidFill>
                  <a:srgbClr val="002060"/>
                </a:solidFill>
              </a:rPr>
              <a:t> </a:t>
            </a:r>
            <a:r>
              <a:rPr lang="en-US" sz="4900" dirty="0" err="1" smtClean="0">
                <a:solidFill>
                  <a:srgbClr val="002060"/>
                </a:solidFill>
              </a:rPr>
              <a:t>ঘটনাদ্বয়ের</a:t>
            </a:r>
            <a:r>
              <a:rPr lang="en-US" sz="4900" dirty="0" smtClean="0">
                <a:solidFill>
                  <a:srgbClr val="002060"/>
                </a:solidFill>
              </a:rPr>
              <a:t> </a:t>
            </a:r>
            <a:r>
              <a:rPr lang="en-US" sz="4900" dirty="0" err="1" smtClean="0">
                <a:solidFill>
                  <a:srgbClr val="002060"/>
                </a:solidFill>
              </a:rPr>
              <a:t>মধ্যবর্তী</a:t>
            </a:r>
            <a:r>
              <a:rPr lang="en-US" sz="4900" dirty="0" smtClean="0">
                <a:solidFill>
                  <a:srgbClr val="002060"/>
                </a:solidFill>
              </a:rPr>
              <a:t> </a:t>
            </a:r>
            <a:r>
              <a:rPr lang="en-US" sz="4900" dirty="0" err="1" smtClean="0">
                <a:solidFill>
                  <a:srgbClr val="002060"/>
                </a:solidFill>
              </a:rPr>
              <a:t>কাল</a:t>
            </a:r>
            <a:r>
              <a:rPr lang="en-US" sz="4900" dirty="0" smtClean="0">
                <a:solidFill>
                  <a:srgbClr val="002060"/>
                </a:solidFill>
              </a:rPr>
              <a:t> </a:t>
            </a:r>
            <a:r>
              <a:rPr lang="en-US" sz="4900" dirty="0" err="1" smtClean="0">
                <a:solidFill>
                  <a:srgbClr val="002060"/>
                </a:solidFill>
              </a:rPr>
              <a:t>ব্যবধানের</a:t>
            </a:r>
            <a:r>
              <a:rPr lang="en-US" sz="4900" dirty="0" smtClean="0">
                <a:solidFill>
                  <a:srgbClr val="002060"/>
                </a:solidFill>
              </a:rPr>
              <a:t> </a:t>
            </a:r>
            <a:r>
              <a:rPr lang="en-US" sz="4900" dirty="0" err="1" smtClean="0">
                <a:solidFill>
                  <a:srgbClr val="002060"/>
                </a:solidFill>
              </a:rPr>
              <a:t>চেয়ে</a:t>
            </a:r>
            <a:r>
              <a:rPr lang="en-US" sz="4900" dirty="0" smtClean="0">
                <a:solidFill>
                  <a:srgbClr val="002060"/>
                </a:solidFill>
              </a:rPr>
              <a:t> </a:t>
            </a:r>
            <a:r>
              <a:rPr lang="en-US" sz="4900" dirty="0" err="1" smtClean="0">
                <a:solidFill>
                  <a:srgbClr val="002060"/>
                </a:solidFill>
              </a:rPr>
              <a:t>বেশী</a:t>
            </a:r>
            <a:r>
              <a:rPr lang="en-US" sz="4900" dirty="0" smtClean="0">
                <a:solidFill>
                  <a:srgbClr val="002060"/>
                </a:solidFill>
              </a:rPr>
              <a:t> </a:t>
            </a:r>
            <a:r>
              <a:rPr lang="en-US" sz="4900" dirty="0" err="1" smtClean="0">
                <a:solidFill>
                  <a:srgbClr val="002060"/>
                </a:solidFill>
              </a:rPr>
              <a:t>হয়,এই</a:t>
            </a:r>
            <a:r>
              <a:rPr lang="en-US" sz="4900" dirty="0" smtClean="0">
                <a:solidFill>
                  <a:srgbClr val="002060"/>
                </a:solidFill>
              </a:rPr>
              <a:t> </a:t>
            </a:r>
            <a:r>
              <a:rPr lang="en-US" sz="4900" dirty="0" err="1" smtClean="0">
                <a:solidFill>
                  <a:srgbClr val="002060"/>
                </a:solidFill>
              </a:rPr>
              <a:t>প্রভাবকে</a:t>
            </a:r>
            <a:r>
              <a:rPr lang="en-US" sz="4900" dirty="0" smtClean="0">
                <a:solidFill>
                  <a:srgbClr val="002060"/>
                </a:solidFill>
              </a:rPr>
              <a:t> </a:t>
            </a:r>
            <a:r>
              <a:rPr lang="en-US" sz="4900" dirty="0" err="1" smtClean="0">
                <a:solidFill>
                  <a:srgbClr val="002060"/>
                </a:solidFill>
              </a:rPr>
              <a:t>কাল</a:t>
            </a:r>
            <a:r>
              <a:rPr lang="en-US" sz="4900" dirty="0" smtClean="0">
                <a:solidFill>
                  <a:srgbClr val="002060"/>
                </a:solidFill>
              </a:rPr>
              <a:t> </a:t>
            </a:r>
            <a:r>
              <a:rPr lang="en-US" sz="4900" dirty="0" err="1" smtClean="0">
                <a:solidFill>
                  <a:srgbClr val="002060"/>
                </a:solidFill>
              </a:rPr>
              <a:t>দীর্ঘায়ন</a:t>
            </a:r>
            <a:r>
              <a:rPr lang="en-US" sz="4900" dirty="0" smtClean="0">
                <a:solidFill>
                  <a:srgbClr val="002060"/>
                </a:solidFill>
              </a:rPr>
              <a:t> </a:t>
            </a:r>
            <a:r>
              <a:rPr lang="en-US" sz="4900" dirty="0" err="1" smtClean="0">
                <a:solidFill>
                  <a:srgbClr val="002060"/>
                </a:solidFill>
              </a:rPr>
              <a:t>বলে</a:t>
            </a:r>
            <a:r>
              <a:rPr lang="en-US" sz="4900" dirty="0" smtClean="0">
                <a:solidFill>
                  <a:srgbClr val="002060"/>
                </a:solidFill>
              </a:rPr>
              <a:t>।</a:t>
            </a:r>
            <a:endParaRPr lang="en-US" sz="4900" dirty="0">
              <a:solidFill>
                <a:srgbClr val="00206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114</Words>
  <Application>Microsoft Office PowerPoint</Application>
  <PresentationFormat>On-screen Show (4:3)</PresentationFormat>
  <Paragraphs>23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স্বাগতম আপেক্ষিকতা তত্ত্ব</vt:lpstr>
      <vt:lpstr>অদ্বৈত্য কুমার   উপাধ্যক্ষ </vt:lpstr>
      <vt:lpstr>শিখন ফলঃ ১.প্রসঙ্গ কাঠামো  ২.মাইকেলসন-মর্লি পরীক্ষা ৩.সময়,দৈর্ঘ্য,ভরের আপেক্ষিকতা ৪.আইনস্টাইনের ভর-শক্তি সমীকরণ ৫.মৌলিক বল সমূহ ৬.কালো বস্তুর বিকিরণ ৭.দ্য ব্রগলি সমীকরণ ৮.কম্পটন ক্রিয়া ৯.হাইজেন বার্গের অনিশ্চয়তা নীতি</vt:lpstr>
      <vt:lpstr>প্রসঙ্গ কাঠামো</vt:lpstr>
      <vt:lpstr>Slide 5</vt:lpstr>
      <vt:lpstr>মাইকেলসন-মর্লির সমীকরণঃ</vt:lpstr>
      <vt:lpstr>Slide 7</vt:lpstr>
      <vt:lpstr>সময়ের আপেক্ষিকতাঃকাল দীর্ঘায়ন বা সময় সম্প্রসারণ</vt:lpstr>
      <vt:lpstr>সময়ের আপেক্ষিকতা বা কাল দীর্ঘায়নঃ কোনো পর্যবেক্ষকের সাপেক্ষে গতিশীল অবস্থায় সংঘটিত দুটি ঘটনার মধ্যবর্তী কাল ব্যাবধান ঐপর্যবেক্ষকের সাপেক্ষ নিশ্চল অবস্থায় সংঘটিত ঐএকই ঘটনাদ্বয়ের মধ্যবর্তী কাল ব্যবধানের চেয়ে বেশী হয়,এই প্রভাবকে কাল দীর্ঘায়ন বলে।</vt:lpstr>
      <vt:lpstr>দৈর্ঘের আপেক্ষিকতাঃদৈর্ঘ্য সংকোচন</vt:lpstr>
      <vt:lpstr>দৈর্ঘ্যের আপেক্ষিকতা বা দৈর্ঘ্য সংকোচনঃ কোনো পর্যবেক্ষকের সাপেক্ষে গতিশীল বস্তুর দৈর্ঘ্য ঐপর্যবেক্ষকের সাপেক্ষে নিশ্চল অবস্থায় ঐ একই বস্তুর দৈর্ঘ্যের চেয়ে ছোট হয়,এই প্রভাবকে দৈর্ঘ্য সংকোচন বলে।</vt:lpstr>
      <vt:lpstr>ভরের আপেক্ষিকতাঃ ভরবৃদ্ধি</vt:lpstr>
      <vt:lpstr>ভরের আপেক্ষিকতা বা ভরবৃদ্ধিঃ বস্তুর চলমান বা গতিশীল ভর ও নিশ্চল ভর সমান নয়। বস্তুর বেগ বৃদ্ধির সাথে সাথে এর ভর বৃদ্ধি পায়।</vt:lpstr>
      <vt:lpstr>Slide 14</vt:lpstr>
      <vt:lpstr>মৌলিক বল</vt:lpstr>
      <vt:lpstr>মহাকাশ ভ্রমণে আপেক্ষিকতা তত্ত্বের ব্যবহার</vt:lpstr>
      <vt:lpstr>কালো বস্তুর বিকিরণঃপ্ল্যাঙ্কের ব্যাখ্যা</vt:lpstr>
      <vt:lpstr>Slide 18</vt:lpstr>
      <vt:lpstr>দ্য ব্রগলি তরঙ্গঃ ১৯২৪ খ্রিস্টাব্দে দ্য ব্রগলি আবিস্কার করেন যে,কোনো গতিশীল কণার সাথে একটা তরঙ্গ সংশ্লিষ্ট থাকে।এই তরঙ্গকে বলা হয় দ্য ব্রগলি তরঙ্গ।</vt:lpstr>
      <vt:lpstr>Slide 20</vt:lpstr>
      <vt:lpstr>কম্পটন ক্রিয়াঃএকবর্ণী এক্স-রে হালকা মৌল যেমন কার্বন দ্বারা বিক্ষিপ্ত হলে,বিক্ষিপ্ত তরঙ্গদৈর্ঘ্য আপতিত তরঙ্গদৈর্ঘ্যের চেয়ে কিছুটা বেশী হয়।এ ঘটনাকে কম্পটন ক্রিয়া বলে।</vt:lpstr>
      <vt:lpstr>কম্পটন ক্রিয়া বা কম্পটনের প্রভাব</vt:lpstr>
      <vt:lpstr>হাইজেন বার্গের অনিশ্চয়তা নীতিঃকোনো কণার অবস্থান এবং ভরবেগ নির্ভুলভাবে যুগপৎ পরিমাপ করা যায় না।একমাত্র নিন্মোক্ত সর্ম্পক দ্বারা সীমাবদ্ধ নির্ভুলতাসহ এ রাশিগুলোর মান নির্ণয় করা যেতে পারে।</vt:lpstr>
      <vt:lpstr>হাইজেনবার্গের অনিশ্চয়তা নীতিঃ</vt:lpstr>
      <vt:lpstr>মূল্যায়ণঃ ১.আপেক্ষিকতা তত্ত্ব বলতে কি বোঝ ২.আপেক্ষিকতা তত্ত্বের সাহায্যে ভর-শক্তির সর্ম্পক নির্ণয় কর। ৩.আপেক্ষিকতা তত্ত্বের স্বীকার্য দুটি লিখ। ৪.কালো বস্তুর বিকিরণ বলতে কি বোঝ ৫.পদার্থের দ্বৈত প্রকৃতি আলোচনা কর</vt:lpstr>
      <vt:lpstr>বাড়ীর কাজঃ ১.অনিশ্চয়তা নীতি থেকে দেখাও যে,নিউক্লিয়াসের মধ্যে ইলেকট্রন থাকতে পারে না। ২.পৃথিবী থেকে রকেটের দৈর্ঘ্য ১০০ মিটার।যখন এটা উড়ছিল তখন পৃথিবীতে অবস্থিত একজন পর্যবেক্ষকের দৈর্ঘ্য ৯৯ মিটার নির্ণয় করলেন।রকেটটির বেগ নির্ণয় কর।</vt:lpstr>
      <vt:lpstr>ধন্যবাদ</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 আপেক্ষিকতা তত্ত্ব</dc:title>
  <dc:creator>Apu ghosh1992</dc:creator>
  <cp:lastModifiedBy>monir01738504225</cp:lastModifiedBy>
  <cp:revision>34</cp:revision>
  <dcterms:created xsi:type="dcterms:W3CDTF">2006-08-16T00:00:00Z</dcterms:created>
  <dcterms:modified xsi:type="dcterms:W3CDTF">2020-04-23T03:02:24Z</dcterms:modified>
</cp:coreProperties>
</file>