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6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4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6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7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0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7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D6D8-9FCF-4947-BEFF-CCACCB27C113}" type="datetimeFigureOut">
              <a:rPr lang="en-US" smtClean="0"/>
              <a:t>22/04/2020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876E-1FD2-41B6-A043-9C1F924F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818" y="2086841"/>
            <a:ext cx="3642839" cy="357966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279072" y="676275"/>
            <a:ext cx="4585855" cy="9975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4291" y="2086842"/>
            <a:ext cx="3823854" cy="35796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 দাউদ রেজাউল করিম </a:t>
            </a:r>
          </a:p>
          <a:p>
            <a:pPr algn="ctr"/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বালালী বাঘমারা উচ্চ বিদ্যালয় </a:t>
            </a:r>
          </a:p>
          <a:p>
            <a:pPr algn="ctr"/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মদন , নেত্রকোণা 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– ০১৭১৮৭৩৬৯১১</a:t>
            </a:r>
          </a:p>
          <a:p>
            <a:pPr algn="ctr"/>
            <a:r>
              <a:rPr lang="bn-IN" sz="1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– </a:t>
            </a:r>
            <a:r>
              <a:rPr lang="en-US" sz="1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razaulkarim1984@gmail.com</a:t>
            </a:r>
            <a:endParaRPr lang="en-US" sz="1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4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15290" y="346363"/>
            <a:ext cx="7051964" cy="9559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আপনার নিজের কোন লক্ষণ দেখা দিলে কি করবেন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89709" y="1468577"/>
            <a:ext cx="7703127" cy="5056909"/>
          </a:xfrm>
          <a:prstGeom prst="roundRect">
            <a:avLst>
              <a:gd name="adj" fmla="val 43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/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জ্বর, হাঁচি-কাশি, </a:t>
            </a: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মাথাব্যথা </a:t>
            </a:r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হলে-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রোগতত্ত্ব, রোগ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ন্ত্রণ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গব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ষণা ইনস্ট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টিউট এ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হটলাইনে 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যোগাযোগ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করুন ও আপনার অফিসে জানিয়ে দিন।</a:t>
            </a: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পরিবারের অন্য সদস্যদের নিরাপত্তার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র্থে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আপনি একা আলাদা 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রুমে আলাদাভাবে অবস্থান করুন ও সবসময় মাস্ক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পরিধান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করুন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জরুরী কাজ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ব্যত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বাড়ীর বাইরে যাওয়া হতে বিরত থাকুন। 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জরুরী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কাজে বাইরে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লে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মাস্ক পরিধান করুন।</a:t>
            </a: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সুস্থ ব্যক্তিদের থেকে অন্তত ১ মিটার (৩ ফিট) দূরত্ব বজায় রাখুন</a:t>
            </a: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ব্যবহার করা কাপড়চোপড় ভাল করে সাবান দিয়ে ধুয়ে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ফেলুন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 আসবাবপত্র জীবাণুনাশক দিয়ে পরিস্কার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করুন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2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46909" y="360219"/>
            <a:ext cx="6788727" cy="9836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bn-BD" sz="360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আক্রান্ত ব্যক্তির সংস্পর্শে আসলে কি করবেন?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8145" y="1482436"/>
            <a:ext cx="7689273" cy="4849093"/>
          </a:xfrm>
          <a:prstGeom prst="roundRect">
            <a:avLst>
              <a:gd name="adj" fmla="val 65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সংস্পর্শে আসার দিন থেকে ১৪ দিন পর্যন্ত আলাদা একটি কক্ষে অবস্থান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করুন</a:t>
            </a:r>
            <a:endParaRPr lang="bn-IN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সবসময় মাস্ক পরিধান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করুন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জরুরী কাজ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ব্যত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বাড়ীর বাইরে যাওয়া হতে বিরত থাকুন। জরুরী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কাজে</a:t>
            </a:r>
            <a:endParaRPr lang="bn-IN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বাইরে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লে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মাস্ক পরিধান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করুন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সুস্থ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ব্যক্তিদের থেকে অন্তত ১ মিটার (৩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 দূরত্ব বজায়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রাখুন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১৪ দিনের মধ্যে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দেখা দিলে রোগতত্ত্ব, রোগ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IN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ন্ত্রণ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গবষেণা </a:t>
            </a:r>
            <a:endParaRPr lang="bn-IN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ইনস্ট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টিউট এ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হটলাইনে যোগাযোগ করুন ও আপনার অফিসে জানিয়ে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দিন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১৪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দিনের মধ্যে লক্ষণ দেখা না দিলে  স্বাভাবিক জীবন যাপনে ফেরত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যেতে</a:t>
            </a:r>
            <a:endParaRPr lang="bn-IN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পারবেন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ব্যবহার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করা কাপড়চোপড় ভাল করে সাবান দিয়ে ধুয়ে ফেলুন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</a:t>
            </a:r>
            <a:endParaRPr lang="bn-IN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r>
              <a:rPr lang="bn-IN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আসবাবপত্র জীবাণুনাশক দিয়ে পরিস্কার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করুন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7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5327" y="318659"/>
            <a:ext cx="4031673" cy="817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bn-BD" sz="440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বাড়িতে করণীয়</a:t>
            </a:r>
            <a:endParaRPr lang="bn-BD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9710" y="1260765"/>
            <a:ext cx="7550726" cy="52231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 defTabSz="9144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বাইরে থেকে ফিরে সাবান দিয়ে হাত পরিষ্কার করতে হবে ।</a:t>
            </a:r>
          </a:p>
          <a:p>
            <a:pPr marL="457200" lvl="0" indent="-457200" defTabSz="9144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খাবার প্রস্তুত করার পুর্বে হাত ও কাঁচা খাবার ভাল করে ধুয়ে নিতে হবে ।</a:t>
            </a:r>
          </a:p>
          <a:p>
            <a:pPr marL="457200" lvl="0" indent="-457200" defTabSz="9144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মাছ-মাং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-ডিম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ভাল করে রান্না করতে হবে।</a:t>
            </a:r>
          </a:p>
          <a:p>
            <a:pPr marL="457200" lvl="0" indent="-457200" defTabSz="9144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অপ্রয়োজনে পশু-পাখি ধরবেন না, ধরলে সাবান দিয়ে হাত ধুয়ে ফেলতে হবে।</a:t>
            </a:r>
          </a:p>
          <a:p>
            <a:pPr marL="457200" lvl="0" indent="-457200" defTabSz="914400">
              <a:lnSpc>
                <a:spcPct val="150000"/>
              </a:lnSpc>
              <a:buFont typeface="Wingdings" pitchFamily="2" charset="2"/>
              <a:buChar char="q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অসুস্থ ব্যক্তির পরিচর্যার আগে ও পরে সাবান দিয়ে হাত ধুয়ে নিতে হবে।</a:t>
            </a:r>
          </a:p>
        </p:txBody>
      </p:sp>
    </p:spTree>
    <p:extLst>
      <p:ext uri="{BB962C8B-B14F-4D97-AF65-F5344CB8AC3E}">
        <p14:creationId xmlns:p14="http://schemas.microsoft.com/office/powerpoint/2010/main" val="333890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4343" y="1274619"/>
            <a:ext cx="7495310" cy="4391891"/>
          </a:xfrm>
          <a:prstGeom prst="roundRect">
            <a:avLst>
              <a:gd name="adj" fmla="val 61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খাবার প্রস্তুত করার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ূ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র্বে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এবং পরিবেশনের আগে হাত সাবান দিয়ে ধুয়ে নিতে হবে।</a:t>
            </a: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কাঁচা খাবার (শাক- সব্জি, ফল-মূল,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মাছ-মাং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ভাল করে ধুয়ে নিতে হবে ।</a:t>
            </a: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মাছ-মাং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-ডিম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ভাল করে (সিদ্ধ) রান্না করতে হবে । আধা-সিদ্ধ খাবার খাওয়া যাবে না।</a:t>
            </a:r>
          </a:p>
          <a:p>
            <a:pPr marL="285750" lvl="0" indent="-285750" defTabSz="914400">
              <a:buFont typeface="Wingdings" pitchFamily="2" charset="2"/>
              <a:buChar char="v"/>
            </a:pP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কোন প্রাণীর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মল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হাতে লাগলে দ্রুত সাবান পানি দিয়ে হাত পরিস্কার করতে হবে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56853" y="346364"/>
            <a:ext cx="6830291" cy="581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bn-BD" sz="32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যারা রান্নার কাজে জড়িত </a:t>
            </a:r>
            <a:r>
              <a:rPr lang="bn-BD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তাদ</a:t>
            </a:r>
            <a:r>
              <a:rPr lang="bn-IN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bn-BD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bn-BD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করণীয়</a:t>
            </a:r>
            <a:r>
              <a:rPr lang="bn-IN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5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6635" y="1856509"/>
            <a:ext cx="7550726" cy="3810000"/>
          </a:xfrm>
          <a:prstGeom prst="roundRect">
            <a:avLst>
              <a:gd name="adj" fmla="val 612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 algn="just" defTabSz="914400">
              <a:buFont typeface="Wingdings" panose="05000000000000000000" pitchFamily="2" charset="2"/>
              <a:buChar char="v"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খাবার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প্রস্তুত করার সময় উচ্ছিষ্ট জিনিস খোলা জায়গায় ফেলা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বে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না। ঢাকনাবদ্ধ পাত্রে উচ্ছিষ্ট রাখতে হবে ও পরে ময়লা ফেলার নির্ধারিত স্থানে ফেলতে হবে। খেয়াল রাখতে হবে বিড়াল, কুকুর বা কাক যেন ময়লা না ছিটায়। রান্নাঘর ও এর পার্শ্ববর্তী এলাকা পরিস্কার পরিচ্ছন্ন রাখতে হবে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914400" lvl="1" indent="-457200" algn="just" defTabSz="914400">
              <a:buFont typeface="Wingdings" panose="05000000000000000000" pitchFamily="2" charset="2"/>
              <a:buChar char="v"/>
            </a:pP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রান্না বা খাবার পরিবেশনের সময়ে হাঁচি বা কাশি না দেয়ার চেষ্টা করতে হবে। প্রয়োজনবোধে মাস্ক ব্যবহার করতে হবে। </a:t>
            </a:r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defTabSz="914400"/>
            <a:endParaRPr lang="bn-BD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56852" y="1025237"/>
            <a:ext cx="6830291" cy="5818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bn-BD" sz="32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যারা রান্নার কাজে জড়িত </a:t>
            </a:r>
            <a:r>
              <a:rPr lang="bn-BD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তাদ</a:t>
            </a:r>
            <a:r>
              <a:rPr lang="bn-IN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bn-BD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bn-BD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করণীয়</a:t>
            </a:r>
            <a:r>
              <a:rPr lang="bn-IN" sz="32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7" y="465646"/>
            <a:ext cx="6289963" cy="372492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49036" y="4364181"/>
            <a:ext cx="7245927" cy="14131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ঘরে থাকুন , সুস্থ থাকুন। নিজে বাঁচুন , অন্যকে বাঁচতে সহায়তা করুন । “ ধন্যবাদ ”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42" y="1191184"/>
            <a:ext cx="3825799" cy="21484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87" y="3482309"/>
            <a:ext cx="3825799" cy="21155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226" y="1191184"/>
            <a:ext cx="3823735" cy="21484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814" y="3487281"/>
            <a:ext cx="3724558" cy="211061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279072" y="353139"/>
            <a:ext cx="4585855" cy="5680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লক্ষ্য কর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2195944" y="5740572"/>
            <a:ext cx="4752110" cy="609600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করোনা ভাইরাস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52945" y="665018"/>
            <a:ext cx="4211782" cy="6650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52945" y="1676399"/>
            <a:ext cx="6386945" cy="8035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করোনা ভাইরাস কি তা জানতে পারবে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52944" y="2757053"/>
            <a:ext cx="6373091" cy="7758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/>
            <a:r>
              <a:rPr lang="as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রোগের </a:t>
            </a:r>
            <a:r>
              <a:rPr lang="as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লক্ষণসমূহ</a:t>
            </a:r>
            <a:r>
              <a:rPr lang="bn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জানতে পারবে । </a:t>
            </a:r>
            <a:endParaRPr lang="as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52943" y="3809999"/>
            <a:ext cx="6373091" cy="8312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/>
            <a:r>
              <a:rPr lang="as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সংক্রমণ প্রতিরোধ </a:t>
            </a:r>
            <a:r>
              <a:rPr lang="as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সম্পর্কে জানতে পারবে । </a:t>
            </a:r>
            <a:endParaRPr lang="as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52942" y="4959925"/>
            <a:ext cx="6373091" cy="8589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/>
            <a:r>
              <a:rPr lang="as-IN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করোনা ভাইরাসজনিত সংক্রমণ কিভাবে </a:t>
            </a:r>
            <a:r>
              <a:rPr lang="as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ছড়ায়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তা জানতে পারবে । </a:t>
            </a:r>
            <a:endParaRPr lang="as-IN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5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51164" y="678873"/>
            <a:ext cx="7841672" cy="13023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as-IN" sz="28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করোনা</a:t>
            </a:r>
            <a:r>
              <a:rPr lang="bn-IN" sz="28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এক ধরণের সংক্রামক ভাইরাস, </a:t>
            </a:r>
            <a:r>
              <a:rPr lang="as-IN" sz="28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যা </a:t>
            </a:r>
            <a:r>
              <a:rPr lang="as-IN" sz="28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মানুষের শরীরে জ্বর, কাশি, কোনো কোনো ক্ষেত্রে শ্বাসকষ্ট (নিউমোনিয়া) তৈরী করে</a:t>
            </a:r>
            <a:r>
              <a:rPr lang="as-IN" sz="28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219" y="2275136"/>
            <a:ext cx="4655559" cy="262843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51164" y="5197503"/>
            <a:ext cx="7841671" cy="7065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ডিসেম্বর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২০১৯ এ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চীনের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উহান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3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431472" y="353288"/>
            <a:ext cx="4281055" cy="7897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as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রোগের লক্ষণসমূহ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36070" y="1219195"/>
            <a:ext cx="7051963" cy="6442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/>
            <a:r>
              <a:rPr lang="as-IN" sz="32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ভাইরাসটি মূলত মানুষ থেকে মানুষে ছড়ায়</a:t>
            </a:r>
            <a:endParaRPr lang="en-US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36069" y="2001978"/>
            <a:ext cx="7051963" cy="84512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buSzPts val="1000"/>
              <a:tabLst>
                <a:tab pos="457200" algn="l"/>
              </a:tabLst>
            </a:pP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ভাইরাস শরীরে ঢোকার পরে সংক্রমনের লক্ষণ দেখা দিতে প্রায় ২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-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১৪ দিন সময় লাগে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Times New Roman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36071" y="2964872"/>
            <a:ext cx="7051963" cy="5264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>
              <a:buSzPts val="1000"/>
              <a:tabLst>
                <a:tab pos="457200" algn="l"/>
              </a:tabLst>
            </a:pPr>
            <a:r>
              <a:rPr lang="en-US" sz="105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বেশীরভাগ ক্ষেত্রে প্রথম লক্ষণ জ্বর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Times New Roman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36071" y="3643740"/>
            <a:ext cx="7051963" cy="5957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>
              <a:buSzPts val="1000"/>
              <a:tabLst>
                <a:tab pos="457200" algn="l"/>
              </a:tabLst>
            </a:pP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এছাড়া শুকনো কাশি হতে পারে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Times New Roman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36071" y="4391880"/>
            <a:ext cx="7051963" cy="6096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>
              <a:buSzPts val="1000"/>
              <a:tabLst>
                <a:tab pos="457200" algn="l"/>
              </a:tabLst>
            </a:pP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শ্বাসকষ্ট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/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নিউমোনিয়া দেখা দিতে পারে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Times New Roman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36069" y="5140023"/>
            <a:ext cx="7051963" cy="13161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>
              <a:buSzPts val="1000"/>
              <a:tabLst>
                <a:tab pos="457200" algn="l"/>
              </a:tabLst>
            </a:pP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অন্যান্য অসুস্থতা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 (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ডায়াবেটিস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/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উচ্চ রক্তচাপ 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/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শ্বাসকষ্ট 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/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হৃদরোগ 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/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কিডনী রোগ 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/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ক্যান্সার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 )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থাকলে তা বিভিন্ন জটিলতার ঝুঁকি বাড়ায়</a:t>
            </a:r>
            <a:endParaRPr lang="en-US" sz="2800" dirty="0">
              <a:solidFill>
                <a:prstClr val="black"/>
              </a:solidFill>
              <a:latin typeface="NikoshBAN" pitchFamily="2" charset="0"/>
              <a:ea typeface="Times New Rom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3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43199" y="632565"/>
            <a:ext cx="3657600" cy="7437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lang="bn-IN" sz="3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ea typeface="Times New Roman"/>
                <a:cs typeface="NikoshBAN" pitchFamily="2" charset="0"/>
              </a:rPr>
              <a:t>সংক্রমণ</a:t>
            </a:r>
            <a:r>
              <a:rPr lang="en-US" sz="3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3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ea typeface="Times New Roman"/>
                <a:cs typeface="NikoshBAN" pitchFamily="2" charset="0"/>
              </a:rPr>
              <a:t>প্রতিরোধ</a:t>
            </a:r>
            <a:r>
              <a:rPr lang="en-US" sz="3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3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ea typeface="Times New Roman"/>
                <a:cs typeface="NikoshBAN" pitchFamily="2" charset="0"/>
              </a:rPr>
              <a:t>ব্যবস্থা</a:t>
            </a:r>
            <a:endParaRPr lang="en-US" sz="28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4236" y="1593273"/>
            <a:ext cx="7855527" cy="1418343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7200" algn="just" defTabSz="914400"/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প্রতিরোধ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ব্যবস্থা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দুই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প্রকার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: 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১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)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ব্যক্তিগত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পরিচ্ছন্নতা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</a:p>
          <a:p>
            <a:pPr lvl="0" indent="457200" algn="just" defTabSz="914400"/>
            <a:r>
              <a:rPr lang="en-US" sz="3200" b="1" dirty="0" smtClean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                                    </a:t>
            </a:r>
            <a:r>
              <a:rPr lang="bn-IN" sz="3200" b="1" dirty="0" smtClean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২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)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কাশির</a:t>
            </a:r>
            <a:r>
              <a:rPr lang="en-US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3200" b="1" dirty="0">
                <a:ln w="50800"/>
                <a:solidFill>
                  <a:prstClr val="black">
                    <a:lumMod val="95000"/>
                    <a:lumOff val="5000"/>
                  </a:prstClr>
                </a:solidFill>
                <a:latin typeface="NikoshBAN" pitchFamily="2" charset="0"/>
                <a:ea typeface="Times New Roman"/>
                <a:cs typeface="NikoshBAN" pitchFamily="2" charset="0"/>
              </a:rPr>
              <a:t>শিষ্টাচার</a:t>
            </a:r>
            <a:endParaRPr lang="en-US" sz="2800" b="1" dirty="0">
              <a:ln w="50800"/>
              <a:solidFill>
                <a:prstClr val="black">
                  <a:lumMod val="95000"/>
                  <a:lumOff val="5000"/>
                </a:prstClr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4236" y="3228544"/>
            <a:ext cx="7855527" cy="2352655"/>
          </a:xfrm>
          <a:prstGeom prst="roundRect">
            <a:avLst>
              <a:gd name="adj" fmla="val 150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914400"/>
            <a:r>
              <a:rPr lang="en-US" sz="2800" dirty="0" smtClean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                                   </a:t>
            </a:r>
            <a:r>
              <a:rPr lang="bn-IN" sz="2800" u="sng" dirty="0" smtClean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ব্যক্তিগত</a:t>
            </a:r>
            <a:r>
              <a:rPr lang="en-US" sz="2800" u="sng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 </a:t>
            </a:r>
            <a:r>
              <a:rPr lang="bn-IN" sz="2800" u="sng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পরিচ্ছন্নতা</a:t>
            </a:r>
            <a:endParaRPr lang="en-US" sz="2400" u="sng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lvl="0" defTabSz="914400"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সাবান দিয়ে নিয়মিত হাত ধোয়া অথবা হ্যান্ড স্যানিটাইজার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”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ব্যবহার করে হাত পরিস্কার </a:t>
            </a:r>
            <a:r>
              <a:rPr lang="bn-BD" sz="2800" dirty="0" smtClean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করা</a:t>
            </a:r>
            <a:r>
              <a:rPr lang="bn-IN" sz="2800" dirty="0" smtClean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 । </a:t>
            </a:r>
            <a:endParaRPr lang="en-US" sz="2400" dirty="0" smtClean="0">
              <a:solidFill>
                <a:prstClr val="black"/>
              </a:solidFill>
              <a:latin typeface="NikoshBAN" pitchFamily="2" charset="0"/>
              <a:ea typeface="Times New Roman"/>
              <a:cs typeface="NikoshBAN" pitchFamily="2" charset="0"/>
            </a:endParaRPr>
          </a:p>
          <a:p>
            <a:pPr lvl="0" defTabSz="914400"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bn-BD" sz="2800" dirty="0" smtClean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অপরিষ্কার 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হাত দিয়ে চোখ</a:t>
            </a:r>
            <a:r>
              <a:rPr lang="en-US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, </a:t>
            </a:r>
            <a:r>
              <a:rPr lang="bn-BD" sz="2800" dirty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নাক ও মুখ স্পর্শ না </a:t>
            </a:r>
            <a:r>
              <a:rPr lang="bn-BD" sz="2800" dirty="0" smtClean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করা</a:t>
            </a:r>
            <a:r>
              <a:rPr lang="bn-IN" sz="2800" dirty="0" smtClean="0">
                <a:solidFill>
                  <a:srgbClr val="212529"/>
                </a:solidFill>
                <a:latin typeface="NikoshBAN" pitchFamily="2" charset="0"/>
                <a:ea typeface="Times New Roman"/>
                <a:cs typeface="NikoshBAN" pitchFamily="2" charset="0"/>
              </a:rPr>
              <a:t> ।</a:t>
            </a:r>
            <a:endParaRPr lang="en-US" sz="24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87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069" y="3167491"/>
            <a:ext cx="7589861" cy="33005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12" y="1287174"/>
            <a:ext cx="3027651" cy="1743075"/>
          </a:xfrm>
          <a:prstGeom prst="rect">
            <a:avLst/>
          </a:prstGeom>
        </p:spPr>
      </p:pic>
      <p:sp>
        <p:nvSpPr>
          <p:cNvPr id="5" name="Round Same Side Corner Rectangle 4"/>
          <p:cNvSpPr/>
          <p:nvPr/>
        </p:nvSpPr>
        <p:spPr>
          <a:xfrm>
            <a:off x="1995055" y="484914"/>
            <a:ext cx="4655127" cy="665018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ধুতে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19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59973" y="928264"/>
            <a:ext cx="5424054" cy="9975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bn-BD" sz="3200" b="1" dirty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 দিয়ে </a:t>
            </a:r>
            <a:r>
              <a:rPr lang="en-US" sz="3200" b="1" dirty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bn-IN" sz="3200" b="1" dirty="0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কতক্ষণ</a:t>
            </a:r>
            <a:r>
              <a:rPr lang="en-US" sz="3200" b="1" dirty="0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হাত </a:t>
            </a:r>
            <a:r>
              <a:rPr lang="bn-BD" sz="3200" b="1" dirty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ধুতে </a:t>
            </a:r>
            <a:r>
              <a:rPr lang="bn-BD" sz="3200" b="1" dirty="0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IN" sz="3200" b="1" dirty="0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ln w="5080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1164" y="2230582"/>
            <a:ext cx="7869381" cy="3048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 indent="-457200" defTabSz="914400">
              <a:buFont typeface="Wingdings" panose="05000000000000000000" pitchFamily="2" charset="2"/>
              <a:buChar char="ü"/>
            </a:pPr>
            <a:r>
              <a:rPr lang="bn-BD" sz="32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সাবান-পানি হলো হাত ধোয়ার জন্য সবচেয়ে নির্ভরযোগ্য </a:t>
            </a:r>
            <a:r>
              <a:rPr lang="bn-BD" sz="3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উপায়</a:t>
            </a:r>
            <a:r>
              <a:rPr lang="bn-IN" sz="3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bn-BD" sz="32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lvl="0" indent="-457200" defTabSz="914400">
              <a:buFont typeface="Wingdings" panose="05000000000000000000" pitchFamily="2" charset="2"/>
              <a:buChar char="ü"/>
            </a:pPr>
            <a:r>
              <a:rPr lang="bn-BD" sz="3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হাতের </a:t>
            </a:r>
            <a:r>
              <a:rPr lang="bn-BD" sz="32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কাছে সাবান না থাকলে হ্যান্ড স্যানিটাইজার দিয়ে হাত জীবাণুমুক্ত করা </a:t>
            </a:r>
            <a:r>
              <a:rPr lang="bn-BD" sz="3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r>
              <a:rPr lang="bn-IN" sz="32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bn-BD" sz="32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lvl="0" indent="-457200" defTabSz="914400">
              <a:buFont typeface="Wingdings" panose="05000000000000000000" pitchFamily="2" charset="2"/>
              <a:buChar char="ü"/>
            </a:pPr>
            <a:r>
              <a:rPr lang="bn-BD" sz="32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হাত সাবান দিয়ে কমপক্ষে ২০ সেকেন্ড ধরে ধুতে হবে। </a:t>
            </a:r>
          </a:p>
        </p:txBody>
      </p:sp>
    </p:spTree>
    <p:extLst>
      <p:ext uri="{BB962C8B-B14F-4D97-AF65-F5344CB8AC3E}">
        <p14:creationId xmlns:p14="http://schemas.microsoft.com/office/powerpoint/2010/main" val="342750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783"/>
            </a:avLst>
          </a:prstGeom>
          <a:solidFill>
            <a:srgbClr val="00B05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34145" y="457200"/>
            <a:ext cx="3075709" cy="7204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কাশির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শিষ্টাচার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1054" y="3493756"/>
            <a:ext cx="8201891" cy="30732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হাঁচি বা কাশি দেয়ার সময় টিস্যু দিয়ে অথবা কনুই ভাঁজ করে নাক মুখ ঢেকে </a:t>
            </a: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রাখুন</a:t>
            </a:r>
            <a:r>
              <a:rPr lang="bn-IN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ব্যবহৃত টিস্যু ঢাকনাযুক্ত বিন এ </a:t>
            </a: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ফেলুন</a:t>
            </a:r>
            <a:r>
              <a:rPr lang="bn-IN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2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যেখানে </a:t>
            </a:r>
            <a:r>
              <a:rPr lang="bn-BD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সেখানে থুথু/কফ ফেলার অভ্যাস পরিহার করুন।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সর্দি/কাশি </a:t>
            </a:r>
            <a:r>
              <a:rPr lang="bn-BD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 জ্বর এ আক্রান্ত হলে ডিসপাজেবল মাস্ক পরিধান করুন 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ব্যবহৃত মাস্ক প্রতি ৮ ঘন্টা পরপর বা হাঁচি-কাশি দেবার পর মাস্ক ভিজে গেলে পরিবর্তন </a:t>
            </a:r>
            <a:r>
              <a:rPr lang="bn-BD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করুন</a:t>
            </a:r>
            <a:r>
              <a:rPr lang="bn-IN" sz="2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2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107" y="1256248"/>
            <a:ext cx="4211783" cy="214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62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720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7RJ8N72</dc:creator>
  <cp:lastModifiedBy>7RJ8N72</cp:lastModifiedBy>
  <cp:revision>52</cp:revision>
  <dcterms:created xsi:type="dcterms:W3CDTF">2020-04-21T13:00:28Z</dcterms:created>
  <dcterms:modified xsi:type="dcterms:W3CDTF">2020-04-22T05:02:47Z</dcterms:modified>
</cp:coreProperties>
</file>