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7" r:id="rId2"/>
    <p:sldId id="257" r:id="rId3"/>
    <p:sldId id="270" r:id="rId4"/>
    <p:sldId id="271" r:id="rId5"/>
    <p:sldId id="272" r:id="rId6"/>
    <p:sldId id="309" r:id="rId7"/>
    <p:sldId id="273" r:id="rId8"/>
    <p:sldId id="281" r:id="rId9"/>
    <p:sldId id="297" r:id="rId10"/>
    <p:sldId id="274" r:id="rId11"/>
    <p:sldId id="306" r:id="rId12"/>
    <p:sldId id="310" r:id="rId13"/>
    <p:sldId id="299" r:id="rId14"/>
    <p:sldId id="296" r:id="rId15"/>
    <p:sldId id="277" r:id="rId16"/>
    <p:sldId id="311" r:id="rId17"/>
    <p:sldId id="31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p:scale>
          <a:sx n="59" d="100"/>
          <a:sy n="59" d="100"/>
        </p:scale>
        <p:origin x="396"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0053D2-787B-4D66-942D-BAD4BC20DDE2}" type="datetimeFigureOut">
              <a:rPr lang="en-US" smtClean="0"/>
              <a:t>4/23/2020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E1562B-0BBF-4FB9-975C-83356F598568}" type="slidenum">
              <a:rPr lang="en-US" smtClean="0"/>
              <a:t>‹#›</a:t>
            </a:fld>
            <a:endParaRPr lang="en-US"/>
          </a:p>
        </p:txBody>
      </p:sp>
    </p:spTree>
    <p:extLst>
      <p:ext uri="{BB962C8B-B14F-4D97-AF65-F5344CB8AC3E}">
        <p14:creationId xmlns:p14="http://schemas.microsoft.com/office/powerpoint/2010/main" val="300249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1562B-0BBF-4FB9-975C-83356F598568}" type="slidenum">
              <a:rPr lang="en-US" smtClean="0"/>
              <a:t>3</a:t>
            </a:fld>
            <a:endParaRPr lang="en-US"/>
          </a:p>
        </p:txBody>
      </p:sp>
    </p:spTree>
    <p:extLst>
      <p:ext uri="{BB962C8B-B14F-4D97-AF65-F5344CB8AC3E}">
        <p14:creationId xmlns:p14="http://schemas.microsoft.com/office/powerpoint/2010/main" val="3992683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ধন্যবাদ</a:t>
            </a:r>
            <a:r>
              <a:rPr lang="bn-IN" baseline="0" dirty="0" smtClean="0"/>
              <a:t> জানিয়ে আজকের শ্রেণীর কার্যক্রম সমাপ্ত ঘোষণা করা যেতে পারে।</a:t>
            </a:r>
            <a:endParaRPr lang="en-US" dirty="0"/>
          </a:p>
        </p:txBody>
      </p:sp>
      <p:sp>
        <p:nvSpPr>
          <p:cNvPr id="4" name="Slide Number Placeholder 3"/>
          <p:cNvSpPr>
            <a:spLocks noGrp="1"/>
          </p:cNvSpPr>
          <p:nvPr>
            <p:ph type="sldNum" sz="quarter" idx="10"/>
          </p:nvPr>
        </p:nvSpPr>
        <p:spPr/>
        <p:txBody>
          <a:bodyPr/>
          <a:lstStyle/>
          <a:p>
            <a:fld id="{C99C5C89-9D5F-42E9-A9D6-36EE31FC37F8}" type="slidenum">
              <a:rPr lang="en-US" smtClean="0"/>
              <a:pPr/>
              <a:t>17</a:t>
            </a:fld>
            <a:endParaRPr lang="en-US"/>
          </a:p>
        </p:txBody>
      </p:sp>
    </p:spTree>
    <p:extLst>
      <p:ext uri="{BB962C8B-B14F-4D97-AF65-F5344CB8AC3E}">
        <p14:creationId xmlns:p14="http://schemas.microsoft.com/office/powerpoint/2010/main" val="1976182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2577F-0A9A-4BB6-881C-46C22A3053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5D3ACB-992B-44C8-9DA3-3552FA97C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719D09-72F5-43BF-9156-A954514643E4}"/>
              </a:ext>
            </a:extLst>
          </p:cNvPr>
          <p:cNvSpPr>
            <a:spLocks noGrp="1"/>
          </p:cNvSpPr>
          <p:nvPr>
            <p:ph type="dt" sz="half" idx="10"/>
          </p:nvPr>
        </p:nvSpPr>
        <p:spPr/>
        <p:txBody>
          <a:bodyPr/>
          <a:lstStyle/>
          <a:p>
            <a:fld id="{9375F919-4A0B-495C-A4BB-31D266E98AED}" type="datetimeFigureOut">
              <a:rPr lang="en-US" smtClean="0"/>
              <a:t>4/23/2020</a:t>
            </a:fld>
            <a:endParaRPr lang="en-US"/>
          </a:p>
        </p:txBody>
      </p:sp>
      <p:sp>
        <p:nvSpPr>
          <p:cNvPr id="5" name="Footer Placeholder 4">
            <a:extLst>
              <a:ext uri="{FF2B5EF4-FFF2-40B4-BE49-F238E27FC236}">
                <a16:creationId xmlns:a16="http://schemas.microsoft.com/office/drawing/2014/main" id="{427C004E-3B1B-4795-992A-65C82BD3FD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54C7C7-76BA-44BB-8F7E-747CBA0B0342}"/>
              </a:ext>
            </a:extLst>
          </p:cNvPr>
          <p:cNvSpPr>
            <a:spLocks noGrp="1"/>
          </p:cNvSpPr>
          <p:nvPr>
            <p:ph type="sldNum" sz="quarter" idx="12"/>
          </p:nvPr>
        </p:nvSpPr>
        <p:spPr/>
        <p:txBody>
          <a:bodyPr/>
          <a:lstStyle/>
          <a:p>
            <a:fld id="{32560F2C-3CD6-45D2-A96C-25E04DD68E9B}" type="slidenum">
              <a:rPr lang="en-US" smtClean="0"/>
              <a:t>‹#›</a:t>
            </a:fld>
            <a:endParaRPr lang="en-US"/>
          </a:p>
        </p:txBody>
      </p:sp>
    </p:spTree>
    <p:extLst>
      <p:ext uri="{BB962C8B-B14F-4D97-AF65-F5344CB8AC3E}">
        <p14:creationId xmlns:p14="http://schemas.microsoft.com/office/powerpoint/2010/main" val="3678801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A686D-C045-45B6-8BE3-6789528130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396EFC-6C89-4251-8BC4-A87ECC931BB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42A2B8-0E40-4437-B3EB-A043997A1DF8}"/>
              </a:ext>
            </a:extLst>
          </p:cNvPr>
          <p:cNvSpPr>
            <a:spLocks noGrp="1"/>
          </p:cNvSpPr>
          <p:nvPr>
            <p:ph type="dt" sz="half" idx="10"/>
          </p:nvPr>
        </p:nvSpPr>
        <p:spPr/>
        <p:txBody>
          <a:bodyPr/>
          <a:lstStyle/>
          <a:p>
            <a:fld id="{9375F919-4A0B-495C-A4BB-31D266E98AED}" type="datetimeFigureOut">
              <a:rPr lang="en-US" smtClean="0"/>
              <a:t>4/23/2020</a:t>
            </a:fld>
            <a:endParaRPr lang="en-US"/>
          </a:p>
        </p:txBody>
      </p:sp>
      <p:sp>
        <p:nvSpPr>
          <p:cNvPr id="5" name="Footer Placeholder 4">
            <a:extLst>
              <a:ext uri="{FF2B5EF4-FFF2-40B4-BE49-F238E27FC236}">
                <a16:creationId xmlns:a16="http://schemas.microsoft.com/office/drawing/2014/main" id="{D971E74A-3C31-46DD-A39A-95E463910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98C81-3B98-4EC3-BB9F-9768CB8502D0}"/>
              </a:ext>
            </a:extLst>
          </p:cNvPr>
          <p:cNvSpPr>
            <a:spLocks noGrp="1"/>
          </p:cNvSpPr>
          <p:nvPr>
            <p:ph type="sldNum" sz="quarter" idx="12"/>
          </p:nvPr>
        </p:nvSpPr>
        <p:spPr/>
        <p:txBody>
          <a:bodyPr/>
          <a:lstStyle/>
          <a:p>
            <a:fld id="{32560F2C-3CD6-45D2-A96C-25E04DD68E9B}" type="slidenum">
              <a:rPr lang="en-US" smtClean="0"/>
              <a:t>‹#›</a:t>
            </a:fld>
            <a:endParaRPr lang="en-US"/>
          </a:p>
        </p:txBody>
      </p:sp>
    </p:spTree>
    <p:extLst>
      <p:ext uri="{BB962C8B-B14F-4D97-AF65-F5344CB8AC3E}">
        <p14:creationId xmlns:p14="http://schemas.microsoft.com/office/powerpoint/2010/main" val="1697676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188F13-E9CD-4810-B097-E6EA360AAD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8FFF83-337C-48E5-A565-5AAE897F293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CAF5D-3A2B-47F1-8303-FC0F65DDF9CE}"/>
              </a:ext>
            </a:extLst>
          </p:cNvPr>
          <p:cNvSpPr>
            <a:spLocks noGrp="1"/>
          </p:cNvSpPr>
          <p:nvPr>
            <p:ph type="dt" sz="half" idx="10"/>
          </p:nvPr>
        </p:nvSpPr>
        <p:spPr/>
        <p:txBody>
          <a:bodyPr/>
          <a:lstStyle/>
          <a:p>
            <a:fld id="{9375F919-4A0B-495C-A4BB-31D266E98AED}" type="datetimeFigureOut">
              <a:rPr lang="en-US" smtClean="0"/>
              <a:t>4/23/2020</a:t>
            </a:fld>
            <a:endParaRPr lang="en-US"/>
          </a:p>
        </p:txBody>
      </p:sp>
      <p:sp>
        <p:nvSpPr>
          <p:cNvPr id="5" name="Footer Placeholder 4">
            <a:extLst>
              <a:ext uri="{FF2B5EF4-FFF2-40B4-BE49-F238E27FC236}">
                <a16:creationId xmlns:a16="http://schemas.microsoft.com/office/drawing/2014/main" id="{0197A42B-616D-4E17-AFE0-28FF6292C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C1E209-9F6B-4B78-9446-93B06B258320}"/>
              </a:ext>
            </a:extLst>
          </p:cNvPr>
          <p:cNvSpPr>
            <a:spLocks noGrp="1"/>
          </p:cNvSpPr>
          <p:nvPr>
            <p:ph type="sldNum" sz="quarter" idx="12"/>
          </p:nvPr>
        </p:nvSpPr>
        <p:spPr/>
        <p:txBody>
          <a:bodyPr/>
          <a:lstStyle/>
          <a:p>
            <a:fld id="{32560F2C-3CD6-45D2-A96C-25E04DD68E9B}" type="slidenum">
              <a:rPr lang="en-US" smtClean="0"/>
              <a:t>‹#›</a:t>
            </a:fld>
            <a:endParaRPr lang="en-US"/>
          </a:p>
        </p:txBody>
      </p:sp>
    </p:spTree>
    <p:extLst>
      <p:ext uri="{BB962C8B-B14F-4D97-AF65-F5344CB8AC3E}">
        <p14:creationId xmlns:p14="http://schemas.microsoft.com/office/powerpoint/2010/main" val="52144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E235-CAF6-4707-BF82-E00914AC2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7B6FB7-FE88-4CDB-836C-A02CEAA8B24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2E11B1-47A1-4CE0-AC4A-BAB97E2BD7A8}"/>
              </a:ext>
            </a:extLst>
          </p:cNvPr>
          <p:cNvSpPr>
            <a:spLocks noGrp="1"/>
          </p:cNvSpPr>
          <p:nvPr>
            <p:ph type="dt" sz="half" idx="10"/>
          </p:nvPr>
        </p:nvSpPr>
        <p:spPr/>
        <p:txBody>
          <a:bodyPr/>
          <a:lstStyle/>
          <a:p>
            <a:fld id="{9375F919-4A0B-495C-A4BB-31D266E98AED}" type="datetimeFigureOut">
              <a:rPr lang="en-US" smtClean="0"/>
              <a:t>4/23/2020</a:t>
            </a:fld>
            <a:endParaRPr lang="en-US"/>
          </a:p>
        </p:txBody>
      </p:sp>
      <p:sp>
        <p:nvSpPr>
          <p:cNvPr id="5" name="Footer Placeholder 4">
            <a:extLst>
              <a:ext uri="{FF2B5EF4-FFF2-40B4-BE49-F238E27FC236}">
                <a16:creationId xmlns:a16="http://schemas.microsoft.com/office/drawing/2014/main" id="{265BB64E-A007-49CF-BA90-0BA1D2EE8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DE9E3-3A85-449F-BC69-58E1D7764560}"/>
              </a:ext>
            </a:extLst>
          </p:cNvPr>
          <p:cNvSpPr>
            <a:spLocks noGrp="1"/>
          </p:cNvSpPr>
          <p:nvPr>
            <p:ph type="sldNum" sz="quarter" idx="12"/>
          </p:nvPr>
        </p:nvSpPr>
        <p:spPr/>
        <p:txBody>
          <a:bodyPr/>
          <a:lstStyle/>
          <a:p>
            <a:fld id="{32560F2C-3CD6-45D2-A96C-25E04DD68E9B}" type="slidenum">
              <a:rPr lang="en-US" smtClean="0"/>
              <a:t>‹#›</a:t>
            </a:fld>
            <a:endParaRPr lang="en-US"/>
          </a:p>
        </p:txBody>
      </p:sp>
    </p:spTree>
    <p:extLst>
      <p:ext uri="{BB962C8B-B14F-4D97-AF65-F5344CB8AC3E}">
        <p14:creationId xmlns:p14="http://schemas.microsoft.com/office/powerpoint/2010/main" val="41964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ACBD3-1B32-48A5-8FE8-6633E6D8E4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8B13E-3962-45A9-B216-139C8DF9E8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AF55D33-EC0B-4ED8-9973-EA8F9AFD9E21}"/>
              </a:ext>
            </a:extLst>
          </p:cNvPr>
          <p:cNvSpPr>
            <a:spLocks noGrp="1"/>
          </p:cNvSpPr>
          <p:nvPr>
            <p:ph type="dt" sz="half" idx="10"/>
          </p:nvPr>
        </p:nvSpPr>
        <p:spPr/>
        <p:txBody>
          <a:bodyPr/>
          <a:lstStyle/>
          <a:p>
            <a:fld id="{9375F919-4A0B-495C-A4BB-31D266E98AED}" type="datetimeFigureOut">
              <a:rPr lang="en-US" smtClean="0"/>
              <a:t>4/23/2020</a:t>
            </a:fld>
            <a:endParaRPr lang="en-US"/>
          </a:p>
        </p:txBody>
      </p:sp>
      <p:sp>
        <p:nvSpPr>
          <p:cNvPr id="5" name="Footer Placeholder 4">
            <a:extLst>
              <a:ext uri="{FF2B5EF4-FFF2-40B4-BE49-F238E27FC236}">
                <a16:creationId xmlns:a16="http://schemas.microsoft.com/office/drawing/2014/main" id="{B07E67D1-6BDF-4830-90F3-24AC515DD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716C69-9319-4630-8B13-EEBA44201AFB}"/>
              </a:ext>
            </a:extLst>
          </p:cNvPr>
          <p:cNvSpPr>
            <a:spLocks noGrp="1"/>
          </p:cNvSpPr>
          <p:nvPr>
            <p:ph type="sldNum" sz="quarter" idx="12"/>
          </p:nvPr>
        </p:nvSpPr>
        <p:spPr/>
        <p:txBody>
          <a:bodyPr/>
          <a:lstStyle/>
          <a:p>
            <a:fld id="{32560F2C-3CD6-45D2-A96C-25E04DD68E9B}" type="slidenum">
              <a:rPr lang="en-US" smtClean="0"/>
              <a:t>‹#›</a:t>
            </a:fld>
            <a:endParaRPr lang="en-US"/>
          </a:p>
        </p:txBody>
      </p:sp>
    </p:spTree>
    <p:extLst>
      <p:ext uri="{BB962C8B-B14F-4D97-AF65-F5344CB8AC3E}">
        <p14:creationId xmlns:p14="http://schemas.microsoft.com/office/powerpoint/2010/main" val="378028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AF2D0-D0D9-46FC-AAE8-202695507F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8945AB-61B3-456B-8813-0FAC074ED06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91CF5F-1751-4947-9710-6377AD35092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81D853-2492-4CBA-BA25-F4F3DA632CB5}"/>
              </a:ext>
            </a:extLst>
          </p:cNvPr>
          <p:cNvSpPr>
            <a:spLocks noGrp="1"/>
          </p:cNvSpPr>
          <p:nvPr>
            <p:ph type="dt" sz="half" idx="10"/>
          </p:nvPr>
        </p:nvSpPr>
        <p:spPr/>
        <p:txBody>
          <a:bodyPr/>
          <a:lstStyle/>
          <a:p>
            <a:fld id="{9375F919-4A0B-495C-A4BB-31D266E98AED}" type="datetimeFigureOut">
              <a:rPr lang="en-US" smtClean="0"/>
              <a:t>4/23/2020</a:t>
            </a:fld>
            <a:endParaRPr lang="en-US"/>
          </a:p>
        </p:txBody>
      </p:sp>
      <p:sp>
        <p:nvSpPr>
          <p:cNvPr id="6" name="Footer Placeholder 5">
            <a:extLst>
              <a:ext uri="{FF2B5EF4-FFF2-40B4-BE49-F238E27FC236}">
                <a16:creationId xmlns:a16="http://schemas.microsoft.com/office/drawing/2014/main" id="{BF849AAC-1EA9-4FB2-AE7B-98442DDB86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75E332-2055-4131-B6C7-8C01AAB8F6A6}"/>
              </a:ext>
            </a:extLst>
          </p:cNvPr>
          <p:cNvSpPr>
            <a:spLocks noGrp="1"/>
          </p:cNvSpPr>
          <p:nvPr>
            <p:ph type="sldNum" sz="quarter" idx="12"/>
          </p:nvPr>
        </p:nvSpPr>
        <p:spPr/>
        <p:txBody>
          <a:bodyPr/>
          <a:lstStyle/>
          <a:p>
            <a:fld id="{32560F2C-3CD6-45D2-A96C-25E04DD68E9B}" type="slidenum">
              <a:rPr lang="en-US" smtClean="0"/>
              <a:t>‹#›</a:t>
            </a:fld>
            <a:endParaRPr lang="en-US"/>
          </a:p>
        </p:txBody>
      </p:sp>
    </p:spTree>
    <p:extLst>
      <p:ext uri="{BB962C8B-B14F-4D97-AF65-F5344CB8AC3E}">
        <p14:creationId xmlns:p14="http://schemas.microsoft.com/office/powerpoint/2010/main" val="3555383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6394B-8C5C-481C-A2D6-479F3ADC78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53462F-3DFC-40E7-BEA7-0822EC074B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BEB27DC-3E5D-4DAC-B904-37EAF3869F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843D40-DB9E-4B7C-BD17-853B2D11A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1137EE-0E70-439F-B060-F6535B5DC56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6E4656-2F2A-4695-9268-E88598693B2B}"/>
              </a:ext>
            </a:extLst>
          </p:cNvPr>
          <p:cNvSpPr>
            <a:spLocks noGrp="1"/>
          </p:cNvSpPr>
          <p:nvPr>
            <p:ph type="dt" sz="half" idx="10"/>
          </p:nvPr>
        </p:nvSpPr>
        <p:spPr/>
        <p:txBody>
          <a:bodyPr/>
          <a:lstStyle/>
          <a:p>
            <a:fld id="{9375F919-4A0B-495C-A4BB-31D266E98AED}" type="datetimeFigureOut">
              <a:rPr lang="en-US" smtClean="0"/>
              <a:t>4/23/2020</a:t>
            </a:fld>
            <a:endParaRPr lang="en-US"/>
          </a:p>
        </p:txBody>
      </p:sp>
      <p:sp>
        <p:nvSpPr>
          <p:cNvPr id="8" name="Footer Placeholder 7">
            <a:extLst>
              <a:ext uri="{FF2B5EF4-FFF2-40B4-BE49-F238E27FC236}">
                <a16:creationId xmlns:a16="http://schemas.microsoft.com/office/drawing/2014/main" id="{545A0929-31E9-47D3-8093-88A0859B84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BCC162-6E09-41F2-AB2B-3B7566BE544B}"/>
              </a:ext>
            </a:extLst>
          </p:cNvPr>
          <p:cNvSpPr>
            <a:spLocks noGrp="1"/>
          </p:cNvSpPr>
          <p:nvPr>
            <p:ph type="sldNum" sz="quarter" idx="12"/>
          </p:nvPr>
        </p:nvSpPr>
        <p:spPr/>
        <p:txBody>
          <a:bodyPr/>
          <a:lstStyle/>
          <a:p>
            <a:fld id="{32560F2C-3CD6-45D2-A96C-25E04DD68E9B}" type="slidenum">
              <a:rPr lang="en-US" smtClean="0"/>
              <a:t>‹#›</a:t>
            </a:fld>
            <a:endParaRPr lang="en-US"/>
          </a:p>
        </p:txBody>
      </p:sp>
    </p:spTree>
    <p:extLst>
      <p:ext uri="{BB962C8B-B14F-4D97-AF65-F5344CB8AC3E}">
        <p14:creationId xmlns:p14="http://schemas.microsoft.com/office/powerpoint/2010/main" val="52625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F8CC2-23C4-4CBD-8A0C-C29EE76E5D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6CBA7C-AFFD-43B1-BD32-258B796EC756}"/>
              </a:ext>
            </a:extLst>
          </p:cNvPr>
          <p:cNvSpPr>
            <a:spLocks noGrp="1"/>
          </p:cNvSpPr>
          <p:nvPr>
            <p:ph type="dt" sz="half" idx="10"/>
          </p:nvPr>
        </p:nvSpPr>
        <p:spPr/>
        <p:txBody>
          <a:bodyPr/>
          <a:lstStyle/>
          <a:p>
            <a:fld id="{9375F919-4A0B-495C-A4BB-31D266E98AED}" type="datetimeFigureOut">
              <a:rPr lang="en-US" smtClean="0"/>
              <a:t>4/23/2020</a:t>
            </a:fld>
            <a:endParaRPr lang="en-US"/>
          </a:p>
        </p:txBody>
      </p:sp>
      <p:sp>
        <p:nvSpPr>
          <p:cNvPr id="4" name="Footer Placeholder 3">
            <a:extLst>
              <a:ext uri="{FF2B5EF4-FFF2-40B4-BE49-F238E27FC236}">
                <a16:creationId xmlns:a16="http://schemas.microsoft.com/office/drawing/2014/main" id="{12E50BF7-B3E5-446A-85D8-3D0D09FE7E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A5E16D-150A-48F0-912F-390C1F3D74B1}"/>
              </a:ext>
            </a:extLst>
          </p:cNvPr>
          <p:cNvSpPr>
            <a:spLocks noGrp="1"/>
          </p:cNvSpPr>
          <p:nvPr>
            <p:ph type="sldNum" sz="quarter" idx="12"/>
          </p:nvPr>
        </p:nvSpPr>
        <p:spPr/>
        <p:txBody>
          <a:bodyPr/>
          <a:lstStyle/>
          <a:p>
            <a:fld id="{32560F2C-3CD6-45D2-A96C-25E04DD68E9B}" type="slidenum">
              <a:rPr lang="en-US" smtClean="0"/>
              <a:t>‹#›</a:t>
            </a:fld>
            <a:endParaRPr lang="en-US"/>
          </a:p>
        </p:txBody>
      </p:sp>
    </p:spTree>
    <p:extLst>
      <p:ext uri="{BB962C8B-B14F-4D97-AF65-F5344CB8AC3E}">
        <p14:creationId xmlns:p14="http://schemas.microsoft.com/office/powerpoint/2010/main" val="2708799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9ABEA3-AADC-4FA4-A76D-CE17D41EE326}"/>
              </a:ext>
            </a:extLst>
          </p:cNvPr>
          <p:cNvSpPr>
            <a:spLocks noGrp="1"/>
          </p:cNvSpPr>
          <p:nvPr>
            <p:ph type="dt" sz="half" idx="10"/>
          </p:nvPr>
        </p:nvSpPr>
        <p:spPr/>
        <p:txBody>
          <a:bodyPr/>
          <a:lstStyle/>
          <a:p>
            <a:fld id="{9375F919-4A0B-495C-A4BB-31D266E98AED}" type="datetimeFigureOut">
              <a:rPr lang="en-US" smtClean="0"/>
              <a:t>4/23/2020</a:t>
            </a:fld>
            <a:endParaRPr lang="en-US"/>
          </a:p>
        </p:txBody>
      </p:sp>
      <p:sp>
        <p:nvSpPr>
          <p:cNvPr id="3" name="Footer Placeholder 2">
            <a:extLst>
              <a:ext uri="{FF2B5EF4-FFF2-40B4-BE49-F238E27FC236}">
                <a16:creationId xmlns:a16="http://schemas.microsoft.com/office/drawing/2014/main" id="{220B2914-5C0F-42F9-B754-732208581C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5333BA-CFE6-4069-83A8-E09CE71B7836}"/>
              </a:ext>
            </a:extLst>
          </p:cNvPr>
          <p:cNvSpPr>
            <a:spLocks noGrp="1"/>
          </p:cNvSpPr>
          <p:nvPr>
            <p:ph type="sldNum" sz="quarter" idx="12"/>
          </p:nvPr>
        </p:nvSpPr>
        <p:spPr/>
        <p:txBody>
          <a:bodyPr/>
          <a:lstStyle/>
          <a:p>
            <a:fld id="{32560F2C-3CD6-45D2-A96C-25E04DD68E9B}" type="slidenum">
              <a:rPr lang="en-US" smtClean="0"/>
              <a:t>‹#›</a:t>
            </a:fld>
            <a:endParaRPr lang="en-US"/>
          </a:p>
        </p:txBody>
      </p:sp>
    </p:spTree>
    <p:extLst>
      <p:ext uri="{BB962C8B-B14F-4D97-AF65-F5344CB8AC3E}">
        <p14:creationId xmlns:p14="http://schemas.microsoft.com/office/powerpoint/2010/main" val="405064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9B6C-58FB-45A1-AE6E-272BC3FBDB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09A6DB-BF49-4DA0-8990-461CA27009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24FC7-85A6-4725-8CE0-45AE55A73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7555A3-4124-4421-B88D-EBB7FB7C95DD}"/>
              </a:ext>
            </a:extLst>
          </p:cNvPr>
          <p:cNvSpPr>
            <a:spLocks noGrp="1"/>
          </p:cNvSpPr>
          <p:nvPr>
            <p:ph type="dt" sz="half" idx="10"/>
          </p:nvPr>
        </p:nvSpPr>
        <p:spPr/>
        <p:txBody>
          <a:bodyPr/>
          <a:lstStyle/>
          <a:p>
            <a:fld id="{9375F919-4A0B-495C-A4BB-31D266E98AED}" type="datetimeFigureOut">
              <a:rPr lang="en-US" smtClean="0"/>
              <a:t>4/23/2020</a:t>
            </a:fld>
            <a:endParaRPr lang="en-US"/>
          </a:p>
        </p:txBody>
      </p:sp>
      <p:sp>
        <p:nvSpPr>
          <p:cNvPr id="6" name="Footer Placeholder 5">
            <a:extLst>
              <a:ext uri="{FF2B5EF4-FFF2-40B4-BE49-F238E27FC236}">
                <a16:creationId xmlns:a16="http://schemas.microsoft.com/office/drawing/2014/main" id="{40D60089-D3D3-461D-A0DC-E92506C8AD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E9190C-18A3-4DAA-83CF-8A8400F34AA8}"/>
              </a:ext>
            </a:extLst>
          </p:cNvPr>
          <p:cNvSpPr>
            <a:spLocks noGrp="1"/>
          </p:cNvSpPr>
          <p:nvPr>
            <p:ph type="sldNum" sz="quarter" idx="12"/>
          </p:nvPr>
        </p:nvSpPr>
        <p:spPr/>
        <p:txBody>
          <a:bodyPr/>
          <a:lstStyle/>
          <a:p>
            <a:fld id="{32560F2C-3CD6-45D2-A96C-25E04DD68E9B}" type="slidenum">
              <a:rPr lang="en-US" smtClean="0"/>
              <a:t>‹#›</a:t>
            </a:fld>
            <a:endParaRPr lang="en-US"/>
          </a:p>
        </p:txBody>
      </p:sp>
    </p:spTree>
    <p:extLst>
      <p:ext uri="{BB962C8B-B14F-4D97-AF65-F5344CB8AC3E}">
        <p14:creationId xmlns:p14="http://schemas.microsoft.com/office/powerpoint/2010/main" val="303751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862F6-78F1-4666-9903-B2A5D81B30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4E8538-7B7C-4957-B593-94856DBA0A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FAEA1F-108A-4102-A065-1C67F5D38E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21BAC6-426F-4E65-92AB-83605BDB51FC}"/>
              </a:ext>
            </a:extLst>
          </p:cNvPr>
          <p:cNvSpPr>
            <a:spLocks noGrp="1"/>
          </p:cNvSpPr>
          <p:nvPr>
            <p:ph type="dt" sz="half" idx="10"/>
          </p:nvPr>
        </p:nvSpPr>
        <p:spPr/>
        <p:txBody>
          <a:bodyPr/>
          <a:lstStyle/>
          <a:p>
            <a:fld id="{9375F919-4A0B-495C-A4BB-31D266E98AED}" type="datetimeFigureOut">
              <a:rPr lang="en-US" smtClean="0"/>
              <a:t>4/23/2020</a:t>
            </a:fld>
            <a:endParaRPr lang="en-US"/>
          </a:p>
        </p:txBody>
      </p:sp>
      <p:sp>
        <p:nvSpPr>
          <p:cNvPr id="6" name="Footer Placeholder 5">
            <a:extLst>
              <a:ext uri="{FF2B5EF4-FFF2-40B4-BE49-F238E27FC236}">
                <a16:creationId xmlns:a16="http://schemas.microsoft.com/office/drawing/2014/main" id="{57B4E406-DEB7-4976-AE31-D5761D85F9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9BB2D4-B738-495D-89DE-7C23ADBB6B4B}"/>
              </a:ext>
            </a:extLst>
          </p:cNvPr>
          <p:cNvSpPr>
            <a:spLocks noGrp="1"/>
          </p:cNvSpPr>
          <p:nvPr>
            <p:ph type="sldNum" sz="quarter" idx="12"/>
          </p:nvPr>
        </p:nvSpPr>
        <p:spPr/>
        <p:txBody>
          <a:bodyPr/>
          <a:lstStyle/>
          <a:p>
            <a:fld id="{32560F2C-3CD6-45D2-A96C-25E04DD68E9B}" type="slidenum">
              <a:rPr lang="en-US" smtClean="0"/>
              <a:t>‹#›</a:t>
            </a:fld>
            <a:endParaRPr lang="en-US"/>
          </a:p>
        </p:txBody>
      </p:sp>
    </p:spTree>
    <p:extLst>
      <p:ext uri="{BB962C8B-B14F-4D97-AF65-F5344CB8AC3E}">
        <p14:creationId xmlns:p14="http://schemas.microsoft.com/office/powerpoint/2010/main" val="1825108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90">
          <a:fgClr>
            <a:srgbClr val="00B050"/>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B71EC0-903A-4749-A170-5A90067395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4AAC75-BD25-4B5F-8BF9-5E5985023C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C3BF5F-D97F-4118-A358-B09AEE171A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75F919-4A0B-495C-A4BB-31D266E98AED}" type="datetimeFigureOut">
              <a:rPr lang="en-US" smtClean="0"/>
              <a:t>4/23/2020</a:t>
            </a:fld>
            <a:endParaRPr lang="en-US"/>
          </a:p>
        </p:txBody>
      </p:sp>
      <p:sp>
        <p:nvSpPr>
          <p:cNvPr id="5" name="Footer Placeholder 4">
            <a:extLst>
              <a:ext uri="{FF2B5EF4-FFF2-40B4-BE49-F238E27FC236}">
                <a16:creationId xmlns:a16="http://schemas.microsoft.com/office/drawing/2014/main" id="{D507A7FE-FAE6-42AB-919A-92D7D32322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6EB1E1-8FAC-40C7-872A-07FD1CFA94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60F2C-3CD6-45D2-A96C-25E04DD68E9B}" type="slidenum">
              <a:rPr lang="en-US" smtClean="0"/>
              <a:t>‹#›</a:t>
            </a:fld>
            <a:endParaRPr lang="en-US"/>
          </a:p>
        </p:txBody>
      </p:sp>
    </p:spTree>
    <p:extLst>
      <p:ext uri="{BB962C8B-B14F-4D97-AF65-F5344CB8AC3E}">
        <p14:creationId xmlns:p14="http://schemas.microsoft.com/office/powerpoint/2010/main" val="1771521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bn.wikipedia.org/wiki/%E0%A6%B8%E0%A6%B0%E0%A6%BF%E0%A6%B7%E0%A6%BE" TargetMode="External"/><Relationship Id="rId1" Type="http://schemas.openxmlformats.org/officeDocument/2006/relationships/slideLayout" Target="../slideLayouts/slideLayout7.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8" Type="http://schemas.openxmlformats.org/officeDocument/2006/relationships/image" Target="../media/image11.tmp"/><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6.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552659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4F7DED-125B-4BA1-A1A9-FA24A2F52A99}"/>
              </a:ext>
            </a:extLst>
          </p:cNvPr>
          <p:cNvSpPr txBox="1"/>
          <p:nvPr/>
        </p:nvSpPr>
        <p:spPr>
          <a:xfrm>
            <a:off x="114300" y="130629"/>
            <a:ext cx="11919857" cy="341267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prstTxWarp prst="textDeflateBottom">
              <a:avLst/>
            </a:prstTxWarp>
            <a:spAutoFit/>
          </a:bodyPr>
          <a:lstStyle/>
          <a:p>
            <a:r>
              <a:rPr lang="bn-BD" sz="3600" dirty="0">
                <a:latin typeface="NikoshBAN" panose="02000000000000000000" pitchFamily="2" charset="0"/>
                <a:cs typeface="NikoshBAN" panose="02000000000000000000" pitchFamily="2" charset="0"/>
              </a:rPr>
              <a:t>সরিষার </a:t>
            </a:r>
            <a:r>
              <a:rPr lang="bn-BD" sz="3600" dirty="0" smtClean="0">
                <a:latin typeface="NikoshBAN" panose="02000000000000000000" pitchFamily="2" charset="0"/>
                <a:cs typeface="NikoshBAN" panose="02000000000000000000" pitchFamily="2" charset="0"/>
              </a:rPr>
              <a:t>চা</a:t>
            </a:r>
            <a:r>
              <a:rPr lang="en-US" sz="3600" dirty="0" err="1" smtClean="0">
                <a:latin typeface="NikoshBAN" panose="02000000000000000000" pitchFamily="2" charset="0"/>
                <a:cs typeface="NikoshBAN" panose="02000000000000000000" pitchFamily="2" charset="0"/>
              </a:rPr>
              <a:t>ষের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কয়েকটি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ধাপঃ</a:t>
            </a:r>
            <a:r>
              <a:rPr lang="bn-BD"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endParaRPr lang="bn-BD" sz="36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07DAAB9B-DFF9-46B5-B545-2A6E570B7C45}"/>
              </a:ext>
            </a:extLst>
          </p:cNvPr>
          <p:cNvSpPr txBox="1"/>
          <p:nvPr/>
        </p:nvSpPr>
        <p:spPr>
          <a:xfrm>
            <a:off x="0" y="4000499"/>
            <a:ext cx="2763866" cy="646331"/>
          </a:xfrm>
          <a:prstGeom prst="rect">
            <a:avLst/>
          </a:prstGeom>
          <a:solidFill>
            <a:schemeClr val="accent2">
              <a:lumMod val="60000"/>
              <a:lumOff val="40000"/>
            </a:schemeClr>
          </a:solidFill>
          <a:ln>
            <a:solidFill>
              <a:schemeClr val="tx1"/>
            </a:solidFill>
          </a:ln>
          <a:scene3d>
            <a:camera prst="orthographicFront"/>
            <a:lightRig rig="threePt" dir="t"/>
          </a:scene3d>
          <a:sp3d>
            <a:bevelT w="139700" h="139700" prst="divot"/>
          </a:sp3d>
        </p:spPr>
        <p:txBody>
          <a:bodyPr wrap="square" rtlCol="0">
            <a:spAutoFit/>
          </a:bodyPr>
          <a:lstStyle/>
          <a:p>
            <a:pPr algn="ctr"/>
            <a:r>
              <a:rPr lang="bn-BD" sz="3600" dirty="0">
                <a:latin typeface="NikoshBAN" panose="02000000000000000000" pitchFamily="2" charset="0"/>
                <a:cs typeface="NikoshBAN" panose="02000000000000000000" pitchFamily="2" charset="0"/>
              </a:rPr>
              <a:t>জমি নির্বাচন</a:t>
            </a:r>
          </a:p>
        </p:txBody>
      </p:sp>
      <p:sp>
        <p:nvSpPr>
          <p:cNvPr id="5" name="TextBox 4">
            <a:extLst>
              <a:ext uri="{FF2B5EF4-FFF2-40B4-BE49-F238E27FC236}">
                <a16:creationId xmlns:a16="http://schemas.microsoft.com/office/drawing/2014/main" id="{93A8C03F-00DE-4EC3-B394-0E30519A0925}"/>
              </a:ext>
            </a:extLst>
          </p:cNvPr>
          <p:cNvSpPr txBox="1"/>
          <p:nvPr/>
        </p:nvSpPr>
        <p:spPr>
          <a:xfrm>
            <a:off x="2058463" y="5293161"/>
            <a:ext cx="2763866" cy="646331"/>
          </a:xfrm>
          <a:prstGeom prst="rect">
            <a:avLst/>
          </a:prstGeom>
          <a:solidFill>
            <a:schemeClr val="accent2">
              <a:lumMod val="60000"/>
              <a:lumOff val="40000"/>
            </a:schemeClr>
          </a:solidFill>
          <a:ln>
            <a:solidFill>
              <a:schemeClr val="tx1"/>
            </a:solidFill>
          </a:ln>
          <a:scene3d>
            <a:camera prst="orthographicFront"/>
            <a:lightRig rig="threePt" dir="t"/>
          </a:scene3d>
          <a:sp3d>
            <a:bevelT w="139700" h="139700" prst="divot"/>
          </a:sp3d>
        </p:spPr>
        <p:txBody>
          <a:bodyPr wrap="square" rtlCol="0">
            <a:spAutoFit/>
          </a:bodyPr>
          <a:lstStyle/>
          <a:p>
            <a:pPr algn="ctr"/>
            <a:r>
              <a:rPr lang="bn-BD" sz="3600" dirty="0">
                <a:latin typeface="NikoshBAN" panose="02000000000000000000" pitchFamily="2" charset="0"/>
                <a:cs typeface="NikoshBAN" panose="02000000000000000000" pitchFamily="2" charset="0"/>
              </a:rPr>
              <a:t>বপনের সময়</a:t>
            </a:r>
          </a:p>
        </p:txBody>
      </p:sp>
      <p:sp>
        <p:nvSpPr>
          <p:cNvPr id="6" name="TextBox 5">
            <a:extLst>
              <a:ext uri="{FF2B5EF4-FFF2-40B4-BE49-F238E27FC236}">
                <a16:creationId xmlns:a16="http://schemas.microsoft.com/office/drawing/2014/main" id="{40437720-4468-4D52-A169-3418D228E8FC}"/>
              </a:ext>
            </a:extLst>
          </p:cNvPr>
          <p:cNvSpPr txBox="1"/>
          <p:nvPr/>
        </p:nvSpPr>
        <p:spPr>
          <a:xfrm>
            <a:off x="945559" y="4646830"/>
            <a:ext cx="2738098" cy="646331"/>
          </a:xfrm>
          <a:prstGeom prst="rect">
            <a:avLst/>
          </a:prstGeom>
          <a:solidFill>
            <a:schemeClr val="accent2">
              <a:lumMod val="60000"/>
              <a:lumOff val="40000"/>
            </a:schemeClr>
          </a:solidFill>
          <a:ln>
            <a:solidFill>
              <a:schemeClr val="tx1"/>
            </a:solidFill>
          </a:ln>
          <a:scene3d>
            <a:camera prst="orthographicFront"/>
            <a:lightRig rig="threePt" dir="t"/>
          </a:scene3d>
          <a:sp3d>
            <a:bevelT w="139700" h="139700" prst="divot"/>
          </a:sp3d>
        </p:spPr>
        <p:txBody>
          <a:bodyPr wrap="square" rtlCol="0">
            <a:spAutoFit/>
          </a:bodyPr>
          <a:lstStyle/>
          <a:p>
            <a:pPr algn="ctr"/>
            <a:r>
              <a:rPr lang="bn-BD" sz="3600" dirty="0">
                <a:latin typeface="NikoshBAN" panose="02000000000000000000" pitchFamily="2" charset="0"/>
                <a:cs typeface="NikoshBAN" panose="02000000000000000000" pitchFamily="2" charset="0"/>
              </a:rPr>
              <a:t>জমি তৈরি</a:t>
            </a:r>
          </a:p>
        </p:txBody>
      </p:sp>
      <p:sp>
        <p:nvSpPr>
          <p:cNvPr id="7" name="TextBox 6">
            <a:extLst>
              <a:ext uri="{FF2B5EF4-FFF2-40B4-BE49-F238E27FC236}">
                <a16:creationId xmlns:a16="http://schemas.microsoft.com/office/drawing/2014/main" id="{D1D31237-CBBA-4023-A056-538837043769}"/>
              </a:ext>
            </a:extLst>
          </p:cNvPr>
          <p:cNvSpPr txBox="1"/>
          <p:nvPr/>
        </p:nvSpPr>
        <p:spPr>
          <a:xfrm>
            <a:off x="8888106" y="5991883"/>
            <a:ext cx="2738098" cy="646331"/>
          </a:xfrm>
          <a:prstGeom prst="rect">
            <a:avLst/>
          </a:prstGeom>
          <a:solidFill>
            <a:schemeClr val="accent2">
              <a:lumMod val="60000"/>
              <a:lumOff val="40000"/>
            </a:schemeClr>
          </a:solidFill>
          <a:ln>
            <a:solidFill>
              <a:schemeClr val="tx1"/>
            </a:solidFill>
          </a:ln>
          <a:scene3d>
            <a:camera prst="orthographicFront"/>
            <a:lightRig rig="threePt" dir="t"/>
          </a:scene3d>
          <a:sp3d>
            <a:bevelT w="139700" h="139700" prst="divot"/>
          </a:sp3d>
        </p:spPr>
        <p:txBody>
          <a:bodyPr wrap="square" rtlCol="0">
            <a:spAutoFit/>
          </a:bodyPr>
          <a:lstStyle/>
          <a:p>
            <a:pPr algn="ctr"/>
            <a:r>
              <a:rPr lang="bn-BD" sz="3600" dirty="0">
                <a:latin typeface="NikoshBAN" panose="02000000000000000000" pitchFamily="2" charset="0"/>
                <a:cs typeface="NikoshBAN" panose="02000000000000000000" pitchFamily="2" charset="0"/>
              </a:rPr>
              <a:t>সার প্রয়োগ পদ্ধতি</a:t>
            </a:r>
          </a:p>
        </p:txBody>
      </p:sp>
      <p:sp>
        <p:nvSpPr>
          <p:cNvPr id="8" name="TextBox 7">
            <a:extLst>
              <a:ext uri="{FF2B5EF4-FFF2-40B4-BE49-F238E27FC236}">
                <a16:creationId xmlns:a16="http://schemas.microsoft.com/office/drawing/2014/main" id="{D8D51EB6-31DA-4A73-9BE5-C67F9D0D3F86}"/>
              </a:ext>
            </a:extLst>
          </p:cNvPr>
          <p:cNvSpPr txBox="1"/>
          <p:nvPr/>
        </p:nvSpPr>
        <p:spPr>
          <a:xfrm>
            <a:off x="3329661" y="5991883"/>
            <a:ext cx="2738098" cy="646331"/>
          </a:xfrm>
          <a:prstGeom prst="rect">
            <a:avLst/>
          </a:prstGeom>
          <a:solidFill>
            <a:schemeClr val="accent2">
              <a:lumMod val="60000"/>
              <a:lumOff val="40000"/>
            </a:schemeClr>
          </a:solidFill>
          <a:ln>
            <a:solidFill>
              <a:schemeClr val="tx1"/>
            </a:solidFill>
          </a:ln>
          <a:scene3d>
            <a:camera prst="orthographicFront"/>
            <a:lightRig rig="threePt" dir="t"/>
          </a:scene3d>
          <a:sp3d>
            <a:bevelT w="139700" h="139700" prst="divot"/>
          </a:sp3d>
        </p:spPr>
        <p:txBody>
          <a:bodyPr wrap="square" rtlCol="0">
            <a:spAutoFit/>
          </a:bodyPr>
          <a:lstStyle/>
          <a:p>
            <a:pPr algn="ctr"/>
            <a:r>
              <a:rPr lang="bn-BD" sz="3600" dirty="0">
                <a:latin typeface="NikoshBAN" panose="02000000000000000000" pitchFamily="2" charset="0"/>
                <a:cs typeface="NikoshBAN" panose="02000000000000000000" pitchFamily="2" charset="0"/>
              </a:rPr>
              <a:t>বীজের হার</a:t>
            </a:r>
          </a:p>
        </p:txBody>
      </p:sp>
      <p:sp>
        <p:nvSpPr>
          <p:cNvPr id="9" name="TextBox 8">
            <a:extLst>
              <a:ext uri="{FF2B5EF4-FFF2-40B4-BE49-F238E27FC236}">
                <a16:creationId xmlns:a16="http://schemas.microsoft.com/office/drawing/2014/main" id="{2AA68762-639D-4E35-A9CA-3671A58ABF84}"/>
              </a:ext>
            </a:extLst>
          </p:cNvPr>
          <p:cNvSpPr txBox="1"/>
          <p:nvPr/>
        </p:nvSpPr>
        <p:spPr>
          <a:xfrm>
            <a:off x="6095999" y="5995288"/>
            <a:ext cx="2763867" cy="646331"/>
          </a:xfrm>
          <a:prstGeom prst="rect">
            <a:avLst/>
          </a:prstGeom>
          <a:solidFill>
            <a:schemeClr val="accent2">
              <a:lumMod val="60000"/>
              <a:lumOff val="40000"/>
            </a:schemeClr>
          </a:solidFill>
          <a:ln>
            <a:solidFill>
              <a:schemeClr val="tx1"/>
            </a:solidFill>
          </a:ln>
          <a:scene3d>
            <a:camera prst="orthographicFront"/>
            <a:lightRig rig="threePt" dir="t"/>
          </a:scene3d>
          <a:sp3d>
            <a:bevelT w="139700" h="139700" prst="divot"/>
          </a:sp3d>
        </p:spPr>
        <p:txBody>
          <a:bodyPr wrap="square" rtlCol="0">
            <a:spAutoFit/>
          </a:bodyPr>
          <a:lstStyle/>
          <a:p>
            <a:pPr algn="ctr"/>
            <a:r>
              <a:rPr lang="bn-BD" sz="3600" dirty="0">
                <a:latin typeface="NikoshBAN" panose="02000000000000000000" pitchFamily="2" charset="0"/>
                <a:cs typeface="NikoshBAN" panose="02000000000000000000" pitchFamily="2" charset="0"/>
              </a:rPr>
              <a:t>বপন পদ্ধতি</a:t>
            </a:r>
          </a:p>
        </p:txBody>
      </p:sp>
    </p:spTree>
    <p:extLst>
      <p:ext uri="{BB962C8B-B14F-4D97-AF65-F5344CB8AC3E}">
        <p14:creationId xmlns:p14="http://schemas.microsoft.com/office/powerpoint/2010/main" val="404628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2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12"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2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6">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12"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2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5">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2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8">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2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9">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additive="base">
                                        <p:cTn id="33" dur="2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bldLvl="5" autoUpdateAnimBg="0"/>
      <p:bldP spid="5" grpId="0" build="p" bldLvl="5" autoUpdateAnimBg="0"/>
      <p:bldP spid="6" grpId="0" build="p" bldLvl="5" autoUpdateAnimBg="0"/>
      <p:bldP spid="7" grpId="0" build="p" bldLvl="5" autoUpdateAnimBg="0"/>
      <p:bldP spid="8" grpId="0" build="p" bldLvl="5" autoUpdateAnimBg="0"/>
      <p:bldP spid="9" grpId="0" build="p" bldLvl="5"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84270" y="1225689"/>
            <a:ext cx="7160079" cy="5509200"/>
          </a:xfrm>
          <a:prstGeom prst="rect">
            <a:avLst/>
          </a:prstGeom>
        </p:spPr>
        <p:txBody>
          <a:bodyPr wrap="square">
            <a:spAutoFit/>
          </a:bodyPr>
          <a:lstStyle/>
          <a:p>
            <a:r>
              <a:rPr lang="as-IN" sz="3200" dirty="0" smtClean="0">
                <a:solidFill>
                  <a:srgbClr val="002060"/>
                </a:solidFill>
                <a:latin typeface="Arial" panose="020B0604020202020204" pitchFamily="34" charset="0"/>
              </a:rPr>
              <a:t>এঁটেল </a:t>
            </a:r>
            <a:r>
              <a:rPr lang="as-IN" sz="3200" dirty="0">
                <a:solidFill>
                  <a:srgbClr val="002060"/>
                </a:solidFill>
                <a:latin typeface="Arial" panose="020B0604020202020204" pitchFamily="34" charset="0"/>
              </a:rPr>
              <a:t>দো-আঁশ, বেলে দো-আঁশ এবং দো-আঁশ মাটিতে সফল ও অগ্রাণী জাতের সরিষা চাষ করা যায়। জমিতে বৃষ্টির পানি নিষ্কাশনের সুব্যবস্থা থাকতে হবে।বীজ বপনের সময়ঃ অক্টোবরের শেষ সপ্তাহ থেকে নভেম্বরের মধ্যে বীজ বপন শেষ করতে হবে। জমি তৈরিঃ জমিতে জো আসার পর মাটির প্রকারভেদে ৪-৬টি চাষ ও মই দিয়ে বীজ বপন করতে হবে। মাটিতে রসের অভাব হলে বীজ বপনের আগে হালকা সেচ দিতে হবে</a:t>
            </a:r>
            <a:endParaRPr lang="en-US" sz="3200" dirty="0">
              <a:solidFill>
                <a:srgbClr val="002060"/>
              </a:solidFill>
            </a:endParaRPr>
          </a:p>
        </p:txBody>
      </p:sp>
      <p:sp>
        <p:nvSpPr>
          <p:cNvPr id="4" name="TextBox 3"/>
          <p:cNvSpPr txBox="1"/>
          <p:nvPr/>
        </p:nvSpPr>
        <p:spPr>
          <a:xfrm>
            <a:off x="476250" y="0"/>
            <a:ext cx="10458450" cy="1225689"/>
          </a:xfrm>
          <a:prstGeom prst="rect">
            <a:avLst/>
          </a:prstGeom>
          <a:noFill/>
        </p:spPr>
        <p:txBody>
          <a:bodyPr wrap="square" rtlCol="0">
            <a:prstTxWarp prst="textTriangle">
              <a:avLst/>
            </a:prstTxWarp>
            <a:spAutoFit/>
          </a:bodyPr>
          <a:lstStyle/>
          <a:p>
            <a:r>
              <a:rPr lang="en-US" sz="4800" dirty="0" err="1" smtClean="0">
                <a:effectLst>
                  <a:glow rad="139700">
                    <a:schemeClr val="accent2">
                      <a:satMod val="175000"/>
                      <a:alpha val="40000"/>
                    </a:schemeClr>
                  </a:glow>
                </a:effectLst>
                <a:latin typeface="NikoshBAN" panose="02000000000000000000" pitchFamily="2" charset="0"/>
                <a:cs typeface="NikoshBAN" panose="02000000000000000000" pitchFamily="2" charset="0"/>
              </a:rPr>
              <a:t>পরিচর্যা</a:t>
            </a:r>
            <a:r>
              <a:rPr lang="en-US"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72" y="1494597"/>
            <a:ext cx="4261757" cy="26202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72" y="4114800"/>
            <a:ext cx="4261757" cy="25039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7638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p:tgtEl>
                                          <p:spTgt spid="4"/>
                                        </p:tgtEl>
                                        <p:attrNameLst>
                                          <p:attrName>ppt_x</p:attrName>
                                        </p:attrNameLst>
                                      </p:cBhvr>
                                      <p:tavLst>
                                        <p:tav tm="0">
                                          <p:val>
                                            <p:strVal val="#ppt_x+#ppt_w*1.125000"/>
                                          </p:val>
                                        </p:tav>
                                        <p:tav tm="100000">
                                          <p:val>
                                            <p:strVal val="#ppt_x"/>
                                          </p:val>
                                        </p:tav>
                                      </p:tavLst>
                                    </p:anim>
                                    <p:animEffect transition="in" filter="wipe(left)">
                                      <p:cBhvr>
                                        <p:cTn id="8" dur="2000"/>
                                        <p:tgtEl>
                                          <p:spTgt spid="4"/>
                                        </p:tgtEl>
                                      </p:cBhvr>
                                    </p:animEffect>
                                  </p:childTnLst>
                                </p:cTn>
                              </p:par>
                              <p:par>
                                <p:cTn id="9" presetID="3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ppt_w</p:attrName>
                                        </p:attrNameLst>
                                      </p:cBhvr>
                                      <p:tavLst>
                                        <p:tav tm="0">
                                          <p:val>
                                            <p:fltVal val="0"/>
                                          </p:val>
                                        </p:tav>
                                        <p:tav tm="100000">
                                          <p:val>
                                            <p:strVal val="#ppt_w"/>
                                          </p:val>
                                        </p:tav>
                                      </p:tavLst>
                                    </p:anim>
                                    <p:anim calcmode="lin" valueType="num">
                                      <p:cBhvr>
                                        <p:cTn id="12" dur="2000" fill="hold"/>
                                        <p:tgtEl>
                                          <p:spTgt spid="2"/>
                                        </p:tgtEl>
                                        <p:attrNameLst>
                                          <p:attrName>ppt_h</p:attrName>
                                        </p:attrNameLst>
                                      </p:cBhvr>
                                      <p:tavLst>
                                        <p:tav tm="0">
                                          <p:val>
                                            <p:fltVal val="0"/>
                                          </p:val>
                                        </p:tav>
                                        <p:tav tm="100000">
                                          <p:val>
                                            <p:strVal val="#ppt_h"/>
                                          </p:val>
                                        </p:tav>
                                      </p:tavLst>
                                    </p:anim>
                                    <p:anim calcmode="lin" valueType="num">
                                      <p:cBhvr>
                                        <p:cTn id="13" dur="2000" fill="hold"/>
                                        <p:tgtEl>
                                          <p:spTgt spid="2"/>
                                        </p:tgtEl>
                                        <p:attrNameLst>
                                          <p:attrName>style.rotation</p:attrName>
                                        </p:attrNameLst>
                                      </p:cBhvr>
                                      <p:tavLst>
                                        <p:tav tm="0">
                                          <p:val>
                                            <p:fltVal val="90"/>
                                          </p:val>
                                        </p:tav>
                                        <p:tav tm="100000">
                                          <p:val>
                                            <p:fltVal val="0"/>
                                          </p:val>
                                        </p:tav>
                                      </p:tavLst>
                                    </p:anim>
                                    <p:animEffect transition="in" filter="fade">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1+#ppt_w/2"/>
                                          </p:val>
                                        </p:tav>
                                        <p:tav tm="100000">
                                          <p:val>
                                            <p:strVal val="#ppt_x"/>
                                          </p:val>
                                        </p:tav>
                                      </p:tavLst>
                                    </p:anim>
                                    <p:anim calcmode="lin" valueType="num">
                                      <p:cBhvr additive="base">
                                        <p:cTn id="20" dur="2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2000" fill="hold"/>
                                        <p:tgtEl>
                                          <p:spTgt spid="5"/>
                                        </p:tgtEl>
                                        <p:attrNameLst>
                                          <p:attrName>ppt_x</p:attrName>
                                        </p:attrNameLst>
                                      </p:cBhvr>
                                      <p:tavLst>
                                        <p:tav tm="0">
                                          <p:val>
                                            <p:strVal val="1+#ppt_w/2"/>
                                          </p:val>
                                        </p:tav>
                                        <p:tav tm="100000">
                                          <p:val>
                                            <p:strVal val="#ppt_x"/>
                                          </p:val>
                                        </p:tav>
                                      </p:tavLst>
                                    </p:anim>
                                    <p:anim calcmode="lin" valueType="num">
                                      <p:cBhvr additive="base">
                                        <p:cTn id="24"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57" y="1649186"/>
            <a:ext cx="11723914" cy="4930831"/>
          </a:xfrm>
          <a:prstGeom prst="rect">
            <a:avLst/>
          </a:prstGeom>
        </p:spPr>
      </p:pic>
      <p:sp>
        <p:nvSpPr>
          <p:cNvPr id="4" name="TextBox 3"/>
          <p:cNvSpPr txBox="1"/>
          <p:nvPr/>
        </p:nvSpPr>
        <p:spPr>
          <a:xfrm>
            <a:off x="2237016" y="179615"/>
            <a:ext cx="7217228" cy="1113634"/>
          </a:xfrm>
          <a:prstGeom prst="rect">
            <a:avLst/>
          </a:prstGeom>
          <a:noFill/>
        </p:spPr>
        <p:txBody>
          <a:bodyPr wrap="square" rtlCol="0">
            <a:prstTxWarp prst="textTriangle">
              <a:avLst/>
            </a:prstTxWarp>
            <a:spAutoFit/>
          </a:bodyPr>
          <a:lstStyle/>
          <a:p>
            <a:r>
              <a:rPr lang="en-US" sz="6000" b="1" dirty="0" err="1" smtClean="0">
                <a:effectLst>
                  <a:glow rad="228600">
                    <a:schemeClr val="accent2">
                      <a:satMod val="175000"/>
                      <a:alpha val="40000"/>
                    </a:schemeClr>
                  </a:glow>
                </a:effectLst>
                <a:latin typeface="NikoshBAN" panose="02000000000000000000" pitchFamily="2" charset="0"/>
                <a:cs typeface="NikoshBAN" panose="02000000000000000000" pitchFamily="2" charset="0"/>
              </a:rPr>
              <a:t>সরিষা</a:t>
            </a:r>
            <a:r>
              <a:rPr lang="en-US" sz="6000" b="1" dirty="0" smtClean="0">
                <a:effectLst>
                  <a:glow rad="228600">
                    <a:schemeClr val="accent2">
                      <a:satMod val="175000"/>
                      <a:alpha val="40000"/>
                    </a:schemeClr>
                  </a:glow>
                </a:effectLst>
                <a:latin typeface="NikoshBAN" panose="02000000000000000000" pitchFamily="2" charset="0"/>
                <a:cs typeface="NikoshBAN" panose="02000000000000000000" pitchFamily="2" charset="0"/>
              </a:rPr>
              <a:t> </a:t>
            </a:r>
            <a:r>
              <a:rPr lang="en-US" sz="6000" b="1" dirty="0" err="1" smtClean="0">
                <a:effectLst>
                  <a:glow rad="228600">
                    <a:schemeClr val="accent2">
                      <a:satMod val="175000"/>
                      <a:alpha val="40000"/>
                    </a:schemeClr>
                  </a:glow>
                </a:effectLst>
                <a:latin typeface="NikoshBAN" panose="02000000000000000000" pitchFamily="2" charset="0"/>
                <a:cs typeface="NikoshBAN" panose="02000000000000000000" pitchFamily="2" charset="0"/>
              </a:rPr>
              <a:t>কর্তনঃ</a:t>
            </a:r>
            <a:r>
              <a:rPr lang="en-US" sz="6000" b="1" dirty="0" smtClean="0">
                <a:effectLst>
                  <a:glow rad="228600">
                    <a:schemeClr val="accent2">
                      <a:satMod val="175000"/>
                      <a:alpha val="40000"/>
                    </a:schemeClr>
                  </a:glow>
                </a:effectLst>
                <a:latin typeface="NikoshBAN" panose="02000000000000000000" pitchFamily="2" charset="0"/>
                <a:cs typeface="NikoshBAN" panose="02000000000000000000" pitchFamily="2" charset="0"/>
              </a:rPr>
              <a:t> </a:t>
            </a:r>
            <a:endParaRPr lang="en-US" sz="6000" b="1" dirty="0">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1867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1+#ppt_w/2"/>
                                          </p:val>
                                        </p:tav>
                                        <p:tav tm="100000">
                                          <p:val>
                                            <p:strVal val="#ppt_x"/>
                                          </p:val>
                                        </p:tav>
                                      </p:tavLst>
                                    </p:anim>
                                    <p:anim calcmode="lin" valueType="num">
                                      <p:cBhvr additive="base">
                                        <p:cTn id="14"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Box 86">
            <a:extLst>
              <a:ext uri="{FF2B5EF4-FFF2-40B4-BE49-F238E27FC236}">
                <a16:creationId xmlns:a16="http://schemas.microsoft.com/office/drawing/2014/main" id="{4EBC9FB4-AA3E-4810-B0EB-E5809D35311F}"/>
              </a:ext>
            </a:extLst>
          </p:cNvPr>
          <p:cNvSpPr txBox="1"/>
          <p:nvPr/>
        </p:nvSpPr>
        <p:spPr>
          <a:xfrm>
            <a:off x="2660618" y="171827"/>
            <a:ext cx="5750614" cy="2634840"/>
          </a:xfrm>
          <a:prstGeom prst="rect">
            <a:avLst/>
          </a:prstGeom>
          <a:noFill/>
        </p:spPr>
        <p:txBody>
          <a:bodyPr wrap="square" rtlCol="0">
            <a:prstTxWarp prst="textStop">
              <a:avLst/>
            </a:prstTxWarp>
            <a:spAutoFit/>
          </a:bodyPr>
          <a:lstStyle/>
          <a:p>
            <a:r>
              <a:rPr lang="bn-BD" sz="6600" dirty="0">
                <a:effectLst>
                  <a:glow rad="228600">
                    <a:schemeClr val="accent1">
                      <a:satMod val="175000"/>
                      <a:alpha val="40000"/>
                    </a:schemeClr>
                  </a:glow>
                </a:effectLst>
                <a:latin typeface="NikoshBAN" panose="02000000000000000000" pitchFamily="2" charset="0"/>
                <a:cs typeface="NikoshBAN" panose="02000000000000000000" pitchFamily="2" charset="0"/>
              </a:rPr>
              <a:t>দলীয় কাজঃ</a:t>
            </a:r>
            <a:endParaRPr lang="en-US" sz="6600" dirty="0">
              <a:effectLst>
                <a:glow rad="228600">
                  <a:schemeClr val="accent1">
                    <a:satMod val="175000"/>
                    <a:alpha val="40000"/>
                  </a:schemeClr>
                </a:glow>
              </a:effectLst>
              <a:latin typeface="NikoshBAN" panose="02000000000000000000" pitchFamily="2" charset="0"/>
              <a:cs typeface="NikoshBAN" panose="02000000000000000000" pitchFamily="2" charset="0"/>
            </a:endParaRPr>
          </a:p>
        </p:txBody>
      </p:sp>
      <p:sp>
        <p:nvSpPr>
          <p:cNvPr id="88" name="TextBox 87">
            <a:extLst>
              <a:ext uri="{FF2B5EF4-FFF2-40B4-BE49-F238E27FC236}">
                <a16:creationId xmlns:a16="http://schemas.microsoft.com/office/drawing/2014/main" id="{4AE53997-722C-471C-AEE7-EB83B5F28B05}"/>
              </a:ext>
            </a:extLst>
          </p:cNvPr>
          <p:cNvSpPr txBox="1"/>
          <p:nvPr/>
        </p:nvSpPr>
        <p:spPr>
          <a:xfrm>
            <a:off x="277586" y="3237235"/>
            <a:ext cx="11560628" cy="1015663"/>
          </a:xfrm>
          <a:prstGeom prst="rect">
            <a:avLst/>
          </a:prstGeom>
          <a:noFill/>
        </p:spPr>
        <p:txBody>
          <a:bodyPr wrap="square" rtlCol="0">
            <a:spAutoFit/>
          </a:bodyPr>
          <a:lstStyle/>
          <a:p>
            <a:r>
              <a:rPr lang="bn-BD" sz="6000" dirty="0">
                <a:effectLst>
                  <a:glow rad="228600">
                    <a:schemeClr val="accent4">
                      <a:satMod val="175000"/>
                      <a:alpha val="40000"/>
                    </a:schemeClr>
                  </a:glow>
                </a:effectLst>
                <a:latin typeface="NikoshBAN" panose="02000000000000000000" pitchFamily="2" charset="0"/>
                <a:cs typeface="NikoshBAN" panose="02000000000000000000" pitchFamily="2" charset="0"/>
              </a:rPr>
              <a:t>সরিষা ফসল উৎপাদনের ধাপ সংক্ষেপে লিখ।</a:t>
            </a:r>
            <a:endParaRPr lang="en-US" sz="6000" dirty="0">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69850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7608F8-EAE5-4477-BFE4-7B157421B954}"/>
              </a:ext>
            </a:extLst>
          </p:cNvPr>
          <p:cNvSpPr txBox="1"/>
          <p:nvPr/>
        </p:nvSpPr>
        <p:spPr>
          <a:xfrm>
            <a:off x="985653" y="258500"/>
            <a:ext cx="8894618" cy="987823"/>
          </a:xfrm>
          <a:prstGeom prst="rect">
            <a:avLst/>
          </a:prstGeom>
          <a:noFill/>
        </p:spPr>
        <p:txBody>
          <a:bodyPr wrap="square" rtlCol="0">
            <a:prstTxWarp prst="textTriangle">
              <a:avLst/>
            </a:prstTxWarp>
            <a:spAutoFit/>
          </a:bodyPr>
          <a:lstStyle/>
          <a:p>
            <a:r>
              <a:rPr lang="bn-IN" sz="4400" dirty="0">
                <a:effectLst>
                  <a:glow rad="228600">
                    <a:schemeClr val="accent2">
                      <a:satMod val="175000"/>
                      <a:alpha val="40000"/>
                    </a:schemeClr>
                  </a:glow>
                </a:effectLst>
                <a:latin typeface="NikoshBAN" panose="02000000000000000000" pitchFamily="2" charset="0"/>
                <a:cs typeface="NikoshBAN" panose="02000000000000000000" pitchFamily="2" charset="0"/>
              </a:rPr>
              <a:t>মূল্যায়ন</a:t>
            </a:r>
            <a:endParaRPr lang="en-US" sz="4400" dirty="0">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99CF7147-C50D-4A7F-AA78-43254286E02D}"/>
              </a:ext>
            </a:extLst>
          </p:cNvPr>
          <p:cNvSpPr/>
          <p:nvPr/>
        </p:nvSpPr>
        <p:spPr>
          <a:xfrm>
            <a:off x="1659625" y="1190745"/>
            <a:ext cx="8775865" cy="82664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bn-BD" sz="4400" dirty="0">
                <a:solidFill>
                  <a:schemeClr val="tx1"/>
                </a:solidFill>
                <a:latin typeface="NikoshBAN" panose="02000000000000000000" pitchFamily="2" charset="0"/>
                <a:cs typeface="NikoshBAN" panose="02000000000000000000" pitchFamily="2" charset="0"/>
              </a:rPr>
              <a:t>সরিষা ফসলের প্রধান ক্ষতিকারক পোকা কোনটি ?</a:t>
            </a:r>
            <a:endParaRPr lang="en-US" sz="4400" dirty="0">
              <a:solidFill>
                <a:schemeClr val="tx1"/>
              </a:solidFill>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EA1D6B1E-1E70-4E1C-8264-8B6FB969535F}"/>
              </a:ext>
            </a:extLst>
          </p:cNvPr>
          <p:cNvSpPr txBox="1"/>
          <p:nvPr/>
        </p:nvSpPr>
        <p:spPr>
          <a:xfrm>
            <a:off x="2690341" y="2086705"/>
            <a:ext cx="2435873"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dirty="0">
                <a:latin typeface="NikoshBAN" panose="02000000000000000000" pitchFamily="2" charset="0"/>
                <a:cs typeface="NikoshBAN" panose="02000000000000000000" pitchFamily="2" charset="0"/>
              </a:rPr>
              <a:t>(ক</a:t>
            </a:r>
            <a:r>
              <a:rPr lang="bn-BD" sz="2800" dirty="0">
                <a:latin typeface="NikoshBAN" panose="02000000000000000000" pitchFamily="2" charset="0"/>
                <a:cs typeface="NikoshBAN" panose="02000000000000000000" pitchFamily="2" charset="0"/>
              </a:rPr>
              <a:t>) বিছা পোকা</a:t>
            </a:r>
            <a:endParaRPr lang="en-US"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316A3C70-6115-4CF3-8ACE-7B1826BD2C90}"/>
              </a:ext>
            </a:extLst>
          </p:cNvPr>
          <p:cNvSpPr txBox="1"/>
          <p:nvPr/>
        </p:nvSpPr>
        <p:spPr>
          <a:xfrm>
            <a:off x="5944143" y="2178568"/>
            <a:ext cx="2171494"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dirty="0">
                <a:latin typeface="NikoshBAN" panose="02000000000000000000" pitchFamily="2" charset="0"/>
                <a:cs typeface="NikoshBAN" panose="02000000000000000000" pitchFamily="2" charset="0"/>
              </a:rPr>
              <a:t>(খ) </a:t>
            </a:r>
            <a:r>
              <a:rPr lang="bn-BD" sz="2800" dirty="0">
                <a:latin typeface="NikoshBAN" panose="02000000000000000000" pitchFamily="2" charset="0"/>
                <a:cs typeface="NikoshBAN" panose="02000000000000000000" pitchFamily="2" charset="0"/>
              </a:rPr>
              <a:t>মাজরা পোকা</a:t>
            </a:r>
            <a:endParaRPr lang="en-US"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66572AFA-A955-4AFC-ADFF-EA8516E7D017}"/>
              </a:ext>
            </a:extLst>
          </p:cNvPr>
          <p:cNvSpPr txBox="1"/>
          <p:nvPr/>
        </p:nvSpPr>
        <p:spPr>
          <a:xfrm>
            <a:off x="5944143" y="2752941"/>
            <a:ext cx="2171495"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dirty="0">
                <a:latin typeface="NikoshBAN" panose="02000000000000000000" pitchFamily="2" charset="0"/>
                <a:cs typeface="NikoshBAN" panose="02000000000000000000" pitchFamily="2" charset="0"/>
              </a:rPr>
              <a:t>(ঘ) </a:t>
            </a:r>
            <a:r>
              <a:rPr lang="bn-BD" sz="2800" dirty="0">
                <a:latin typeface="NikoshBAN" panose="02000000000000000000" pitchFamily="2" charset="0"/>
                <a:cs typeface="NikoshBAN" panose="02000000000000000000" pitchFamily="2" charset="0"/>
              </a:rPr>
              <a:t>লালমাকড়</a:t>
            </a:r>
            <a:endParaRPr lang="en-US"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5D9F7FD4-D98F-45C7-A670-2B0145A5D75D}"/>
              </a:ext>
            </a:extLst>
          </p:cNvPr>
          <p:cNvSpPr txBox="1"/>
          <p:nvPr/>
        </p:nvSpPr>
        <p:spPr>
          <a:xfrm>
            <a:off x="2744976" y="2761258"/>
            <a:ext cx="2435874"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dirty="0">
                <a:latin typeface="NikoshBAN" panose="02000000000000000000" pitchFamily="2" charset="0"/>
                <a:cs typeface="NikoshBAN" panose="02000000000000000000" pitchFamily="2" charset="0"/>
              </a:rPr>
              <a:t>(গ)  </a:t>
            </a:r>
            <a:r>
              <a:rPr lang="bn-BD" sz="2800" dirty="0">
                <a:latin typeface="NikoshBAN" panose="02000000000000000000" pitchFamily="2" charset="0"/>
                <a:cs typeface="NikoshBAN" panose="02000000000000000000" pitchFamily="2" charset="0"/>
              </a:rPr>
              <a:t> জাবপোকা</a:t>
            </a:r>
            <a:endParaRPr lang="en-US" dirty="0">
              <a:latin typeface="NikoshBAN" panose="02000000000000000000" pitchFamily="2" charset="0"/>
              <a:cs typeface="NikoshBAN" panose="02000000000000000000" pitchFamily="2" charset="0"/>
            </a:endParaRPr>
          </a:p>
        </p:txBody>
      </p:sp>
      <p:sp>
        <p:nvSpPr>
          <p:cNvPr id="23" name="TextBox 22">
            <a:extLst>
              <a:ext uri="{FF2B5EF4-FFF2-40B4-BE49-F238E27FC236}">
                <a16:creationId xmlns:a16="http://schemas.microsoft.com/office/drawing/2014/main" id="{DC9CB74F-FEA3-45BC-9B56-3FA22274CAFE}"/>
              </a:ext>
            </a:extLst>
          </p:cNvPr>
          <p:cNvSpPr txBox="1"/>
          <p:nvPr/>
        </p:nvSpPr>
        <p:spPr>
          <a:xfrm>
            <a:off x="6080963" y="5472175"/>
            <a:ext cx="2435873"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dirty="0">
                <a:latin typeface="NikoshBAN" panose="02000000000000000000" pitchFamily="2" charset="0"/>
                <a:cs typeface="NikoshBAN" panose="02000000000000000000" pitchFamily="2" charset="0"/>
              </a:rPr>
              <a:t>(খ) </a:t>
            </a:r>
            <a:r>
              <a:rPr lang="en-US" sz="2800" dirty="0">
                <a:latin typeface="NikoshBAN" panose="02000000000000000000" pitchFamily="2" charset="0"/>
                <a:cs typeface="NikoshBAN" panose="02000000000000000000" pitchFamily="2" charset="0"/>
              </a:rPr>
              <a:t>ii </a:t>
            </a:r>
            <a:r>
              <a:rPr lang="bn-BD" sz="2800" dirty="0">
                <a:latin typeface="NikoshBAN" panose="02000000000000000000" pitchFamily="2" charset="0"/>
                <a:cs typeface="NikoshBAN" panose="02000000000000000000" pitchFamily="2" charset="0"/>
              </a:rPr>
              <a:t>ও </a:t>
            </a:r>
            <a:r>
              <a:rPr lang="en-US" sz="2800" dirty="0">
                <a:latin typeface="NikoshBAN" panose="02000000000000000000" pitchFamily="2" charset="0"/>
                <a:cs typeface="NikoshBAN" panose="02000000000000000000" pitchFamily="2" charset="0"/>
              </a:rPr>
              <a:t>iii</a:t>
            </a:r>
            <a:endParaRPr lang="en-US" dirty="0">
              <a:latin typeface="NikoshBAN" panose="02000000000000000000" pitchFamily="2" charset="0"/>
              <a:cs typeface="NikoshBAN" panose="02000000000000000000" pitchFamily="2" charset="0"/>
            </a:endParaRPr>
          </a:p>
        </p:txBody>
      </p:sp>
      <p:sp>
        <p:nvSpPr>
          <p:cNvPr id="21" name="TextBox 20">
            <a:extLst>
              <a:ext uri="{FF2B5EF4-FFF2-40B4-BE49-F238E27FC236}">
                <a16:creationId xmlns:a16="http://schemas.microsoft.com/office/drawing/2014/main" id="{216419D6-C55A-4584-A965-C0488F773410}"/>
              </a:ext>
            </a:extLst>
          </p:cNvPr>
          <p:cNvSpPr txBox="1"/>
          <p:nvPr/>
        </p:nvSpPr>
        <p:spPr>
          <a:xfrm>
            <a:off x="1548395" y="3328671"/>
            <a:ext cx="7223089" cy="193899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prstTxWarp prst="textPlain">
              <a:avLst/>
            </a:prstTxWarp>
            <a:spAutoFit/>
          </a:bodyPr>
          <a:lstStyle/>
          <a:p>
            <a:r>
              <a:rPr lang="bn-BD" sz="2800" dirty="0">
                <a:latin typeface="NikoshBAN" panose="02000000000000000000" pitchFamily="2" charset="0"/>
                <a:cs typeface="NikoshBAN" panose="02000000000000000000" pitchFamily="2" charset="0"/>
              </a:rPr>
              <a:t>অল্টারনারিয়া ব্লাইট রোগে -</a:t>
            </a:r>
          </a:p>
          <a:p>
            <a:r>
              <a:rPr lang="bn-BD" sz="2400" dirty="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a:t>
            </a:r>
            <a:r>
              <a:rPr lang="en-US" sz="2400" dirty="0" err="1">
                <a:latin typeface="NikoshBAN" panose="02000000000000000000" pitchFamily="2" charset="0"/>
                <a:cs typeface="NikoshBAN" panose="02000000000000000000" pitchFamily="2" charset="0"/>
              </a:rPr>
              <a:t>i</a:t>
            </a:r>
            <a:r>
              <a:rPr lang="en-US" sz="24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ফলে গাঢ় বাদামি দাগ পড়ে</a:t>
            </a:r>
          </a:p>
          <a:p>
            <a:r>
              <a:rPr lang="bn-BD" sz="2400" dirty="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ii)</a:t>
            </a:r>
            <a:r>
              <a:rPr lang="bn-BD" sz="2400" dirty="0">
                <a:latin typeface="NikoshBAN" panose="02000000000000000000" pitchFamily="2" charset="0"/>
                <a:cs typeface="NikoshBAN" panose="02000000000000000000" pitchFamily="2" charset="0"/>
              </a:rPr>
              <a:t>পাতায় বাদামি দাগ পড়ে</a:t>
            </a:r>
          </a:p>
          <a:p>
            <a:r>
              <a:rPr lang="bn-BD" sz="2400" dirty="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iii) </a:t>
            </a:r>
            <a:r>
              <a:rPr lang="bn-BD" sz="2400" dirty="0">
                <a:latin typeface="NikoshBAN" panose="02000000000000000000" pitchFamily="2" charset="0"/>
                <a:cs typeface="NikoshBAN" panose="02000000000000000000" pitchFamily="2" charset="0"/>
              </a:rPr>
              <a:t>ম্যালাথিয়ন -৫৭ ইসি স্প্রে করতে হয় </a:t>
            </a:r>
          </a:p>
          <a:p>
            <a:r>
              <a:rPr lang="bn-BD" sz="2000" dirty="0">
                <a:latin typeface="NikoshBAN" panose="02000000000000000000" pitchFamily="2" charset="0"/>
                <a:cs typeface="NikoshBAN" panose="02000000000000000000" pitchFamily="2" charset="0"/>
              </a:rPr>
              <a:t>নিচের কোনটি সঠিক?</a:t>
            </a:r>
            <a:endParaRPr lang="bn-BD" sz="1600" dirty="0">
              <a:latin typeface="NikoshBAN" panose="02000000000000000000" pitchFamily="2" charset="0"/>
              <a:cs typeface="NikoshBAN" panose="02000000000000000000" pitchFamily="2" charset="0"/>
            </a:endParaRPr>
          </a:p>
        </p:txBody>
      </p:sp>
      <p:sp>
        <p:nvSpPr>
          <p:cNvPr id="22" name="TextBox 21">
            <a:extLst>
              <a:ext uri="{FF2B5EF4-FFF2-40B4-BE49-F238E27FC236}">
                <a16:creationId xmlns:a16="http://schemas.microsoft.com/office/drawing/2014/main" id="{E901D70D-A56B-4612-8FF2-8D0D9D35EDFA}"/>
              </a:ext>
            </a:extLst>
          </p:cNvPr>
          <p:cNvSpPr txBox="1"/>
          <p:nvPr/>
        </p:nvSpPr>
        <p:spPr>
          <a:xfrm>
            <a:off x="1902659" y="5462087"/>
            <a:ext cx="2435873"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a:latin typeface="NikoshBAN" panose="02000000000000000000" pitchFamily="2" charset="0"/>
                <a:cs typeface="NikoshBAN" panose="02000000000000000000" pitchFamily="2" charset="0"/>
              </a:rPr>
              <a:t>(</a:t>
            </a:r>
            <a:r>
              <a:rPr lang="bn-BD" sz="2800">
                <a:latin typeface="NikoshBAN" panose="02000000000000000000" pitchFamily="2" charset="0"/>
                <a:cs typeface="NikoshBAN" panose="02000000000000000000" pitchFamily="2" charset="0"/>
              </a:rPr>
              <a:t>ক) </a:t>
            </a:r>
            <a:r>
              <a:rPr lang="en-US" sz="2800">
                <a:latin typeface="NikoshBAN" panose="02000000000000000000" pitchFamily="2" charset="0"/>
                <a:cs typeface="NikoshBAN" panose="02000000000000000000" pitchFamily="2" charset="0"/>
              </a:rPr>
              <a:t>i</a:t>
            </a:r>
            <a:endParaRPr lang="en-US">
              <a:latin typeface="NikoshBAN" panose="02000000000000000000" pitchFamily="2" charset="0"/>
              <a:cs typeface="NikoshBAN" panose="02000000000000000000" pitchFamily="2" charset="0"/>
            </a:endParaRPr>
          </a:p>
        </p:txBody>
      </p:sp>
      <p:sp>
        <p:nvSpPr>
          <p:cNvPr id="24" name="TextBox 23">
            <a:extLst>
              <a:ext uri="{FF2B5EF4-FFF2-40B4-BE49-F238E27FC236}">
                <a16:creationId xmlns:a16="http://schemas.microsoft.com/office/drawing/2014/main" id="{9F8E96F2-FED9-4718-8E0D-2824EDA75C6F}"/>
              </a:ext>
            </a:extLst>
          </p:cNvPr>
          <p:cNvSpPr txBox="1"/>
          <p:nvPr/>
        </p:nvSpPr>
        <p:spPr>
          <a:xfrm>
            <a:off x="1905773" y="6199908"/>
            <a:ext cx="2435873"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latin typeface="NikoshBAN" panose="02000000000000000000" pitchFamily="2" charset="0"/>
                <a:cs typeface="NikoshBAN" panose="02000000000000000000" pitchFamily="2" charset="0"/>
              </a:rPr>
              <a:t>(</a:t>
            </a:r>
            <a:r>
              <a:rPr lang="bn-BD" dirty="0">
                <a:latin typeface="NikoshBAN" panose="02000000000000000000" pitchFamily="2" charset="0"/>
                <a:cs typeface="NikoshBAN" panose="02000000000000000000" pitchFamily="2" charset="0"/>
              </a:rPr>
              <a:t>গ</a:t>
            </a:r>
            <a:r>
              <a:rPr lang="bn-BD" sz="2800" dirty="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I </a:t>
            </a:r>
            <a:r>
              <a:rPr lang="bn-BD" sz="2800" dirty="0">
                <a:latin typeface="NikoshBAN" panose="02000000000000000000" pitchFamily="2" charset="0"/>
                <a:cs typeface="NikoshBAN" panose="02000000000000000000" pitchFamily="2" charset="0"/>
              </a:rPr>
              <a:t>ও </a:t>
            </a:r>
            <a:r>
              <a:rPr lang="en-US" sz="2800" dirty="0">
                <a:latin typeface="NikoshBAN" panose="02000000000000000000" pitchFamily="2" charset="0"/>
                <a:cs typeface="NikoshBAN" panose="02000000000000000000" pitchFamily="2" charset="0"/>
              </a:rPr>
              <a:t>iii</a:t>
            </a:r>
            <a:endParaRPr lang="en-US" dirty="0">
              <a:latin typeface="NikoshBAN" panose="02000000000000000000" pitchFamily="2" charset="0"/>
              <a:cs typeface="NikoshBAN" panose="02000000000000000000" pitchFamily="2" charset="0"/>
            </a:endParaRPr>
          </a:p>
        </p:txBody>
      </p:sp>
      <p:sp>
        <p:nvSpPr>
          <p:cNvPr id="25" name="TextBox 24">
            <a:extLst>
              <a:ext uri="{FF2B5EF4-FFF2-40B4-BE49-F238E27FC236}">
                <a16:creationId xmlns:a16="http://schemas.microsoft.com/office/drawing/2014/main" id="{989B3C52-389B-4247-85F5-7B0B9E1790F2}"/>
              </a:ext>
            </a:extLst>
          </p:cNvPr>
          <p:cNvSpPr txBox="1"/>
          <p:nvPr/>
        </p:nvSpPr>
        <p:spPr>
          <a:xfrm>
            <a:off x="6127466" y="6238983"/>
            <a:ext cx="2435873"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dirty="0">
                <a:latin typeface="NikoshBAN" panose="02000000000000000000" pitchFamily="2" charset="0"/>
                <a:cs typeface="NikoshBAN" panose="02000000000000000000" pitchFamily="2" charset="0"/>
              </a:rPr>
              <a:t>(ঘ</a:t>
            </a:r>
            <a:r>
              <a:rPr lang="bn-BD"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I,ii</a:t>
            </a:r>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 ও </a:t>
            </a:r>
            <a:r>
              <a:rPr lang="en-US" sz="2800" dirty="0">
                <a:latin typeface="NikoshBAN" panose="02000000000000000000" pitchFamily="2" charset="0"/>
                <a:cs typeface="NikoshBAN" panose="02000000000000000000" pitchFamily="2" charset="0"/>
              </a:rPr>
              <a:t>iii</a:t>
            </a:r>
            <a:endParaRPr lang="en-US" dirty="0">
              <a:latin typeface="NikoshBAN" panose="02000000000000000000" pitchFamily="2" charset="0"/>
              <a:cs typeface="NikoshBAN" panose="02000000000000000000" pitchFamily="2" charset="0"/>
            </a:endParaRPr>
          </a:p>
        </p:txBody>
      </p:sp>
      <p:sp>
        <p:nvSpPr>
          <p:cNvPr id="33" name="Half Frame 32">
            <a:extLst>
              <a:ext uri="{FF2B5EF4-FFF2-40B4-BE49-F238E27FC236}">
                <a16:creationId xmlns:a16="http://schemas.microsoft.com/office/drawing/2014/main" id="{19799936-EE95-4878-B002-573E3BA3E4F7}"/>
              </a:ext>
            </a:extLst>
          </p:cNvPr>
          <p:cNvSpPr/>
          <p:nvPr/>
        </p:nvSpPr>
        <p:spPr>
          <a:xfrm rot="14014148">
            <a:off x="3031517" y="2738601"/>
            <a:ext cx="178156" cy="52851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anose="02000000000000000000" pitchFamily="2" charset="0"/>
              <a:cs typeface="NikoshBAN" panose="02000000000000000000" pitchFamily="2" charset="0"/>
            </a:endParaRPr>
          </a:p>
        </p:txBody>
      </p:sp>
      <p:sp>
        <p:nvSpPr>
          <p:cNvPr id="34" name="Half Frame 33">
            <a:extLst>
              <a:ext uri="{FF2B5EF4-FFF2-40B4-BE49-F238E27FC236}">
                <a16:creationId xmlns:a16="http://schemas.microsoft.com/office/drawing/2014/main" id="{2FA73A75-90EB-4C9F-933B-4E0479AEEE4E}"/>
              </a:ext>
            </a:extLst>
          </p:cNvPr>
          <p:cNvSpPr/>
          <p:nvPr/>
        </p:nvSpPr>
        <p:spPr>
          <a:xfrm rot="14014148">
            <a:off x="6218612" y="5399204"/>
            <a:ext cx="204663" cy="52851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910862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p:cTn id="54" dur="500" fill="hold"/>
                                        <p:tgtEl>
                                          <p:spTgt spid="24"/>
                                        </p:tgtEl>
                                        <p:attrNameLst>
                                          <p:attrName>ppt_w</p:attrName>
                                        </p:attrNameLst>
                                      </p:cBhvr>
                                      <p:tavLst>
                                        <p:tav tm="0">
                                          <p:val>
                                            <p:fltVal val="0"/>
                                          </p:val>
                                        </p:tav>
                                        <p:tav tm="100000">
                                          <p:val>
                                            <p:strVal val="#ppt_w"/>
                                          </p:val>
                                        </p:tav>
                                      </p:tavLst>
                                    </p:anim>
                                    <p:anim calcmode="lin" valueType="num">
                                      <p:cBhvr>
                                        <p:cTn id="55" dur="500" fill="hold"/>
                                        <p:tgtEl>
                                          <p:spTgt spid="24"/>
                                        </p:tgtEl>
                                        <p:attrNameLst>
                                          <p:attrName>ppt_h</p:attrName>
                                        </p:attrNameLst>
                                      </p:cBhvr>
                                      <p:tavLst>
                                        <p:tav tm="0">
                                          <p:val>
                                            <p:fltVal val="0"/>
                                          </p:val>
                                        </p:tav>
                                        <p:tav tm="100000">
                                          <p:val>
                                            <p:strVal val="#ppt_h"/>
                                          </p:val>
                                        </p:tav>
                                      </p:tavLst>
                                    </p:anim>
                                    <p:animEffect transition="in" filter="fade">
                                      <p:cBhvr>
                                        <p:cTn id="56" dur="500"/>
                                        <p:tgtEl>
                                          <p:spTgt spid="24"/>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animEffect transition="in" filter="fade">
                                      <p:cBhvr>
                                        <p:cTn id="68" dur="5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9" grpId="0" animBg="1"/>
      <p:bldP spid="10" grpId="0" animBg="1"/>
      <p:bldP spid="11" grpId="0" animBg="1"/>
      <p:bldP spid="12" grpId="0" animBg="1"/>
      <p:bldP spid="23" grpId="0" animBg="1"/>
      <p:bldP spid="21" grpId="0" animBg="1"/>
      <p:bldP spid="22" grpId="0" animBg="1"/>
      <p:bldP spid="24" grpId="0" animBg="1"/>
      <p:bldP spid="25"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Box 88">
            <a:extLst>
              <a:ext uri="{FF2B5EF4-FFF2-40B4-BE49-F238E27FC236}">
                <a16:creationId xmlns:a16="http://schemas.microsoft.com/office/drawing/2014/main" id="{41680332-4546-4E68-9947-0DFCC144A41D}"/>
              </a:ext>
            </a:extLst>
          </p:cNvPr>
          <p:cNvSpPr txBox="1"/>
          <p:nvPr/>
        </p:nvSpPr>
        <p:spPr>
          <a:xfrm>
            <a:off x="390525" y="3839720"/>
            <a:ext cx="11410950" cy="2773113"/>
          </a:xfrm>
          <a:prstGeom prst="rect">
            <a:avLst/>
          </a:prstGeom>
          <a:noFill/>
        </p:spPr>
        <p:txBody>
          <a:bodyPr wrap="square" rtlCol="0">
            <a:prstTxWarp prst="textPlain">
              <a:avLst/>
            </a:prstTxWarp>
            <a:spAutoFit/>
          </a:bodyPr>
          <a:lstStyle/>
          <a:p>
            <a:r>
              <a:rPr lang="bn-BD" sz="6000" dirty="0">
                <a:effectLst>
                  <a:glow rad="228600">
                    <a:schemeClr val="accent4">
                      <a:satMod val="175000"/>
                      <a:alpha val="40000"/>
                    </a:schemeClr>
                  </a:glow>
                </a:effectLst>
                <a:latin typeface="NikoshBAN" panose="02000000000000000000" pitchFamily="2" charset="0"/>
                <a:cs typeface="NikoshBAN" panose="02000000000000000000" pitchFamily="2" charset="0"/>
              </a:rPr>
              <a:t>অর্থনৈতিক উন্নয়নে সরিষা ফসল চাষের গুরুত্ব </a:t>
            </a:r>
          </a:p>
          <a:p>
            <a:r>
              <a:rPr lang="bn-BD" sz="6000" dirty="0">
                <a:effectLst>
                  <a:glow rad="228600">
                    <a:schemeClr val="accent4">
                      <a:satMod val="175000"/>
                      <a:alpha val="40000"/>
                    </a:schemeClr>
                  </a:glow>
                </a:effectLst>
                <a:latin typeface="NikoshBAN" panose="02000000000000000000" pitchFamily="2" charset="0"/>
                <a:cs typeface="NikoshBAN" panose="02000000000000000000" pitchFamily="2" charset="0"/>
              </a:rPr>
              <a:t>    </a:t>
            </a:r>
            <a:r>
              <a:rPr lang="en-US" sz="6000" dirty="0" err="1" smtClean="0">
                <a:effectLst>
                  <a:glow rad="228600">
                    <a:schemeClr val="accent4">
                      <a:satMod val="175000"/>
                      <a:alpha val="40000"/>
                    </a:schemeClr>
                  </a:glow>
                </a:effectLst>
                <a:latin typeface="NikoshBAN" panose="02000000000000000000" pitchFamily="2" charset="0"/>
                <a:cs typeface="NikoshBAN" panose="02000000000000000000" pitchFamily="2" charset="0"/>
              </a:rPr>
              <a:t>সম্পর্কে</a:t>
            </a:r>
            <a:r>
              <a:rPr lang="en-US" sz="6000" dirty="0" smtClean="0">
                <a:effectLst>
                  <a:glow rad="228600">
                    <a:schemeClr val="accent4">
                      <a:satMod val="175000"/>
                      <a:alpha val="40000"/>
                    </a:schemeClr>
                  </a:glow>
                </a:effectLst>
                <a:latin typeface="NikoshBAN" panose="02000000000000000000" pitchFamily="2" charset="0"/>
                <a:cs typeface="NikoshBAN" panose="02000000000000000000" pitchFamily="2" charset="0"/>
              </a:rPr>
              <a:t> </a:t>
            </a:r>
            <a:r>
              <a:rPr lang="en-US" sz="6000" dirty="0" err="1" smtClean="0">
                <a:effectLst>
                  <a:glow rad="228600">
                    <a:schemeClr val="accent4">
                      <a:satMod val="175000"/>
                      <a:alpha val="40000"/>
                    </a:schemeClr>
                  </a:glow>
                </a:effectLst>
                <a:latin typeface="NikoshBAN" panose="02000000000000000000" pitchFamily="2" charset="0"/>
                <a:cs typeface="NikoshBAN" panose="02000000000000000000" pitchFamily="2" charset="0"/>
              </a:rPr>
              <a:t>লিখে</a:t>
            </a:r>
            <a:r>
              <a:rPr lang="en-US" sz="6000" dirty="0" smtClean="0">
                <a:effectLst>
                  <a:glow rad="228600">
                    <a:schemeClr val="accent4">
                      <a:satMod val="175000"/>
                      <a:alpha val="40000"/>
                    </a:schemeClr>
                  </a:glow>
                </a:effectLst>
                <a:latin typeface="NikoshBAN" panose="02000000000000000000" pitchFamily="2" charset="0"/>
                <a:cs typeface="NikoshBAN" panose="02000000000000000000" pitchFamily="2" charset="0"/>
              </a:rPr>
              <a:t> </a:t>
            </a:r>
            <a:r>
              <a:rPr lang="en-US" sz="6000" dirty="0" err="1" smtClean="0">
                <a:effectLst>
                  <a:glow rad="228600">
                    <a:schemeClr val="accent4">
                      <a:satMod val="175000"/>
                      <a:alpha val="40000"/>
                    </a:schemeClr>
                  </a:glow>
                </a:effectLst>
                <a:latin typeface="NikoshBAN" panose="02000000000000000000" pitchFamily="2" charset="0"/>
                <a:cs typeface="NikoshBAN" panose="02000000000000000000" pitchFamily="2" charset="0"/>
              </a:rPr>
              <a:t>আনবে</a:t>
            </a:r>
            <a:r>
              <a:rPr lang="en-US" sz="6000" dirty="0" smtClean="0">
                <a:effectLst>
                  <a:glow rad="228600">
                    <a:schemeClr val="accent4">
                      <a:satMod val="175000"/>
                      <a:alpha val="40000"/>
                    </a:schemeClr>
                  </a:glow>
                </a:effectLst>
                <a:latin typeface="NikoshBAN" panose="02000000000000000000" pitchFamily="2" charset="0"/>
                <a:cs typeface="NikoshBAN" panose="02000000000000000000" pitchFamily="2" charset="0"/>
              </a:rPr>
              <a:t>। </a:t>
            </a:r>
            <a:endParaRPr lang="en-US" sz="6000" dirty="0">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105920"/>
            <a:ext cx="11715750" cy="3733800"/>
          </a:xfrm>
          <a:prstGeom prst="rect">
            <a:avLst/>
          </a:prstGeom>
        </p:spPr>
      </p:pic>
    </p:spTree>
    <p:extLst>
      <p:ext uri="{BB962C8B-B14F-4D97-AF65-F5344CB8AC3E}">
        <p14:creationId xmlns:p14="http://schemas.microsoft.com/office/powerpoint/2010/main" val="4261958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166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529" y="277586"/>
            <a:ext cx="10972800" cy="622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641271" y="865414"/>
            <a:ext cx="4294415" cy="2411186"/>
          </a:xfrm>
          <a:prstGeom prst="rect">
            <a:avLst/>
          </a:prstGeom>
          <a:noFill/>
        </p:spPr>
        <p:txBody>
          <a:bodyPr wrap="square" rtlCol="0">
            <a:prstTxWarp prst="textWave4">
              <a:avLst>
                <a:gd name="adj1" fmla="val 12500"/>
                <a:gd name="adj2" fmla="val -335"/>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9600" b="1" spc="50" dirty="0">
                <a:ln w="11430"/>
                <a:effectLst>
                  <a:outerShdw blurRad="76200" dist="50800" dir="5400000" algn="tl" rotWithShape="0">
                    <a:srgbClr val="000000">
                      <a:alpha val="65000"/>
                    </a:srgbClr>
                  </a:outerShdw>
                </a:effectLst>
                <a:latin typeface="NikoshBAN" pitchFamily="2" charset="0"/>
                <a:cs typeface="NikoshBAN" pitchFamily="2" charset="0"/>
              </a:rPr>
              <a:t>ধন্যবাদ </a:t>
            </a:r>
            <a:endParaRPr lang="en-US" sz="9600" b="1" spc="50" dirty="0">
              <a:ln w="11430"/>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9773259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2000" fill="hold"/>
                                        <p:tgtEl>
                                          <p:spTgt spid="1026"/>
                                        </p:tgtEl>
                                        <p:attrNameLst>
                                          <p:attrName>ppt_x</p:attrName>
                                        </p:attrNameLst>
                                      </p:cBhvr>
                                      <p:tavLst>
                                        <p:tav tm="0">
                                          <p:val>
                                            <p:strVal val="1+#ppt_w/2"/>
                                          </p:val>
                                        </p:tav>
                                        <p:tav tm="100000">
                                          <p:val>
                                            <p:strVal val="#ppt_x"/>
                                          </p:val>
                                        </p:tav>
                                      </p:tavLst>
                                    </p:anim>
                                    <p:anim calcmode="lin" valueType="num">
                                      <p:cBhvr additive="base">
                                        <p:cTn id="12" dur="20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4E2E60-DEE0-4639-903D-92F79052143E}"/>
              </a:ext>
            </a:extLst>
          </p:cNvPr>
          <p:cNvSpPr txBox="1"/>
          <p:nvPr/>
        </p:nvSpPr>
        <p:spPr>
          <a:xfrm>
            <a:off x="6200775" y="257175"/>
            <a:ext cx="5800725" cy="270006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prstTxWarp prst="textChevron">
              <a:avLst/>
            </a:prstTxWarp>
            <a:spAutoFit/>
          </a:bodyPr>
          <a:lstStyle/>
          <a:p>
            <a:pPr algn="ctr"/>
            <a:r>
              <a:rPr lang="bn-IN" sz="2800" dirty="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rPr>
              <a:t>পাঠ </a:t>
            </a:r>
            <a:r>
              <a:rPr lang="bn-IN" sz="2800" dirty="0" smtClean="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rPr>
              <a:t>পরিচিতি</a:t>
            </a:r>
            <a:endParaRPr lang="en-US" sz="2800" dirty="0" smtClean="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endParaRPr>
          </a:p>
          <a:p>
            <a:pPr algn="ctr"/>
            <a:endParaRPr lang="en-US" sz="2800" dirty="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endParaRPr>
          </a:p>
          <a:p>
            <a:pPr algn="ctr"/>
            <a:endParaRPr lang="en-US" sz="2800" dirty="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C28AFC1F-348F-4FDC-8D2E-19BA42B73E21}"/>
              </a:ext>
            </a:extLst>
          </p:cNvPr>
          <p:cNvSpPr txBox="1"/>
          <p:nvPr/>
        </p:nvSpPr>
        <p:spPr>
          <a:xfrm>
            <a:off x="58516" y="233289"/>
            <a:ext cx="5748991" cy="387191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prstTxWarp prst="textChevron">
              <a:avLst/>
            </a:prstTxWarp>
            <a:spAutoFit/>
          </a:bodyPr>
          <a:lstStyle/>
          <a:p>
            <a:pPr algn="ctr"/>
            <a:r>
              <a:rPr lang="bn-IN" sz="2800" dirty="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rPr>
              <a:t>শিক্ষক </a:t>
            </a:r>
            <a:r>
              <a:rPr lang="bn-IN" sz="2800" dirty="0" smtClean="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rPr>
              <a:t>পরিচিতি</a:t>
            </a:r>
            <a:r>
              <a:rPr lang="en-US" sz="2800" dirty="0" smtClean="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rPr>
              <a:t>	</a:t>
            </a:r>
          </a:p>
          <a:p>
            <a:pPr algn="ctr"/>
            <a:endParaRPr lang="en-US" sz="2800" dirty="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endParaRPr>
          </a:p>
          <a:p>
            <a:pPr algn="ctr"/>
            <a:endParaRPr lang="en-US" sz="2800" dirty="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8E5373F0-0A96-42EF-9F61-EFFB088C2EBA}"/>
              </a:ext>
            </a:extLst>
          </p:cNvPr>
          <p:cNvSpPr txBox="1"/>
          <p:nvPr/>
        </p:nvSpPr>
        <p:spPr>
          <a:xfrm>
            <a:off x="448162" y="1639913"/>
            <a:ext cx="4200525" cy="5139869"/>
          </a:xfrm>
          <a:prstGeom prst="rect">
            <a:avLst/>
          </a:prstGeom>
          <a:noFill/>
        </p:spPr>
        <p:txBody>
          <a:bodyPr wrap="square" rtlCol="0">
            <a:spAutoFit/>
          </a:bodyPr>
          <a:lstStyle/>
          <a:p>
            <a:pPr algn="ctr"/>
            <a:r>
              <a:rPr lang="en-US" sz="4000" dirty="0" smtClean="0">
                <a:solidFill>
                  <a:srgbClr val="002060"/>
                </a:solidFill>
                <a:latin typeface="NikoshBAN" panose="02000000000000000000" pitchFamily="2" charset="0"/>
                <a:cs typeface="NikoshBAN" panose="02000000000000000000" pitchFamily="2" charset="0"/>
              </a:rPr>
              <a:t>বিনয় </a:t>
            </a:r>
            <a:r>
              <a:rPr lang="en-US" sz="4000" dirty="0" err="1" smtClean="0">
                <a:solidFill>
                  <a:srgbClr val="002060"/>
                </a:solidFill>
                <a:latin typeface="NikoshBAN" panose="02000000000000000000" pitchFamily="2" charset="0"/>
                <a:cs typeface="NikoshBAN" panose="02000000000000000000" pitchFamily="2" charset="0"/>
              </a:rPr>
              <a:t>কুমার</a:t>
            </a:r>
            <a:r>
              <a:rPr lang="en-US" sz="4000" dirty="0" smtClean="0">
                <a:solidFill>
                  <a:srgbClr val="002060"/>
                </a:solidFill>
                <a:latin typeface="NikoshBAN" panose="02000000000000000000" pitchFamily="2" charset="0"/>
                <a:cs typeface="NikoshBAN" panose="02000000000000000000" pitchFamily="2" charset="0"/>
              </a:rPr>
              <a:t> পান্ডে  </a:t>
            </a:r>
            <a:endParaRPr lang="bn-IN" sz="4000" dirty="0">
              <a:solidFill>
                <a:srgbClr val="002060"/>
              </a:solidFill>
              <a:latin typeface="NikoshBAN" panose="02000000000000000000" pitchFamily="2" charset="0"/>
              <a:cs typeface="NikoshBAN" panose="02000000000000000000" pitchFamily="2" charset="0"/>
            </a:endParaRPr>
          </a:p>
          <a:p>
            <a:pPr algn="ctr"/>
            <a:endParaRPr lang="bn-IN" sz="3200" dirty="0">
              <a:latin typeface="NikoshBAN" panose="02000000000000000000" pitchFamily="2" charset="0"/>
              <a:cs typeface="NikoshBAN" panose="02000000000000000000" pitchFamily="2" charset="0"/>
            </a:endParaRPr>
          </a:p>
          <a:p>
            <a:pPr algn="ctr"/>
            <a:endParaRPr lang="bn-IN" sz="3200" dirty="0">
              <a:latin typeface="NikoshBAN" panose="02000000000000000000" pitchFamily="2" charset="0"/>
              <a:cs typeface="NikoshBAN" panose="02000000000000000000" pitchFamily="2" charset="0"/>
            </a:endParaRPr>
          </a:p>
          <a:p>
            <a:pPr algn="ctr"/>
            <a:endParaRPr lang="bn-IN" sz="3200" dirty="0">
              <a:latin typeface="NikoshBAN" panose="02000000000000000000" pitchFamily="2" charset="0"/>
              <a:cs typeface="NikoshBAN" panose="02000000000000000000" pitchFamily="2" charset="0"/>
            </a:endParaRPr>
          </a:p>
          <a:p>
            <a:pPr algn="ctr"/>
            <a:endParaRPr lang="bn-IN" sz="3200" dirty="0">
              <a:latin typeface="NikoshBAN" panose="02000000000000000000" pitchFamily="2" charset="0"/>
              <a:cs typeface="NikoshBAN" panose="02000000000000000000" pitchFamily="2" charset="0"/>
            </a:endParaRPr>
          </a:p>
          <a:p>
            <a:pPr algn="ctr"/>
            <a:endParaRPr lang="bn-IN" sz="3200" dirty="0">
              <a:latin typeface="NikoshBAN" panose="02000000000000000000" pitchFamily="2" charset="0"/>
              <a:cs typeface="NikoshBAN" panose="02000000000000000000" pitchFamily="2" charset="0"/>
            </a:endParaRPr>
          </a:p>
          <a:p>
            <a:pPr algn="ctr"/>
            <a:r>
              <a:rPr lang="bn-IN" sz="3200" dirty="0">
                <a:latin typeface="NikoshBAN" panose="02000000000000000000" pitchFamily="2" charset="0"/>
                <a:cs typeface="NikoshBAN" panose="02000000000000000000" pitchFamily="2" charset="0"/>
              </a:rPr>
              <a:t>সহকারী শিক্ষক</a:t>
            </a:r>
          </a:p>
          <a:p>
            <a:pPr algn="ctr"/>
            <a:r>
              <a:rPr lang="en-US" sz="3200" dirty="0" err="1" smtClean="0">
                <a:latin typeface="NikoshBAN" panose="02000000000000000000" pitchFamily="2" charset="0"/>
                <a:cs typeface="NikoshBAN" panose="02000000000000000000" pitchFamily="2" charset="0"/>
              </a:rPr>
              <a:t>ননীক্ষীর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উচ্চ</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বিদ্যালয়</a:t>
            </a:r>
            <a:endParaRPr lang="bn-IN" sz="3200" dirty="0">
              <a:latin typeface="NikoshBAN" panose="02000000000000000000" pitchFamily="2" charset="0"/>
              <a:cs typeface="NikoshBAN" panose="02000000000000000000" pitchFamily="2" charset="0"/>
            </a:endParaRPr>
          </a:p>
          <a:p>
            <a:pPr algn="ctr"/>
            <a:r>
              <a:rPr lang="en-US" sz="3200" dirty="0" err="1" smtClean="0">
                <a:latin typeface="NikoshBAN" panose="02000000000000000000" pitchFamily="2" charset="0"/>
                <a:cs typeface="NikoshBAN" panose="02000000000000000000" pitchFamily="2" charset="0"/>
              </a:rPr>
              <a:t>মুকসুদপুর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গোপালগঞ্জ</a:t>
            </a:r>
            <a:r>
              <a:rPr lang="en-US" sz="3200" dirty="0" smtClean="0">
                <a:latin typeface="NikoshBAN" panose="02000000000000000000" pitchFamily="2" charset="0"/>
                <a:cs typeface="NikoshBAN" panose="02000000000000000000" pitchFamily="2" charset="0"/>
              </a:rPr>
              <a:t>। </a:t>
            </a:r>
            <a:endParaRPr lang="bn-IN" sz="3200" dirty="0">
              <a:latin typeface="NikoshBAN" panose="02000000000000000000" pitchFamily="2" charset="0"/>
              <a:cs typeface="NikoshBAN" panose="02000000000000000000" pitchFamily="2" charset="0"/>
            </a:endParaRPr>
          </a:p>
          <a:p>
            <a:pPr algn="ctr"/>
            <a:r>
              <a:rPr lang="bn-IN" sz="3200" dirty="0">
                <a:latin typeface="NikoshBAN" panose="02000000000000000000" pitchFamily="2" charset="0"/>
                <a:cs typeface="NikoshBAN" panose="02000000000000000000" pitchFamily="2" charset="0"/>
              </a:rPr>
              <a:t>মোবাইল </a:t>
            </a:r>
            <a:r>
              <a:rPr lang="bn-IN" sz="3200" dirty="0" smtClean="0">
                <a:latin typeface="NikoshBAN" panose="02000000000000000000" pitchFamily="2" charset="0"/>
                <a:cs typeface="NikoshBAN" panose="02000000000000000000" pitchFamily="2" charset="0"/>
              </a:rPr>
              <a:t>– ০১৭</a:t>
            </a:r>
            <a:r>
              <a:rPr lang="en-US" sz="3200" dirty="0" smtClean="0">
                <a:latin typeface="NikoshBAN" panose="02000000000000000000" pitchFamily="2" charset="0"/>
                <a:cs typeface="NikoshBAN" panose="02000000000000000000" pitchFamily="2" charset="0"/>
              </a:rPr>
              <a:t>১৫-৬২০৭৮১ </a:t>
            </a:r>
            <a:endParaRPr lang="en-US" sz="32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3EDB4030-FEFA-4A45-B6D2-E1B3839DD27D}"/>
              </a:ext>
            </a:extLst>
          </p:cNvPr>
          <p:cNvSpPr txBox="1"/>
          <p:nvPr/>
        </p:nvSpPr>
        <p:spPr>
          <a:xfrm>
            <a:off x="6934551" y="822078"/>
            <a:ext cx="4738337" cy="5570756"/>
          </a:xfrm>
          <a:prstGeom prst="rect">
            <a:avLst/>
          </a:prstGeom>
          <a:noFill/>
        </p:spPr>
        <p:txBody>
          <a:bodyPr wrap="square" rtlCol="0">
            <a:spAutoFit/>
          </a:bodyPr>
          <a:lstStyle/>
          <a:p>
            <a:pPr algn="ctr"/>
            <a:r>
              <a:rPr lang="bn-IN" sz="3600" dirty="0">
                <a:latin typeface="NikoshBAN" panose="02000000000000000000" pitchFamily="2" charset="0"/>
                <a:cs typeface="NikoshBAN" panose="02000000000000000000" pitchFamily="2" charset="0"/>
              </a:rPr>
              <a:t>কৃষিশিক্ষা</a:t>
            </a:r>
          </a:p>
          <a:p>
            <a:pPr algn="ctr"/>
            <a:endParaRPr lang="bn-IN" sz="3200" dirty="0">
              <a:latin typeface="NikoshBAN" panose="02000000000000000000" pitchFamily="2" charset="0"/>
              <a:cs typeface="NikoshBAN" panose="02000000000000000000" pitchFamily="2" charset="0"/>
            </a:endParaRPr>
          </a:p>
          <a:p>
            <a:pPr algn="ctr"/>
            <a:endParaRPr lang="bn-IN" sz="3200" dirty="0">
              <a:latin typeface="NikoshBAN" panose="02000000000000000000" pitchFamily="2" charset="0"/>
              <a:cs typeface="NikoshBAN" panose="02000000000000000000" pitchFamily="2" charset="0"/>
            </a:endParaRPr>
          </a:p>
          <a:p>
            <a:pPr algn="ctr"/>
            <a:endParaRPr lang="bn-IN" sz="3200" dirty="0">
              <a:latin typeface="NikoshBAN" panose="02000000000000000000" pitchFamily="2" charset="0"/>
              <a:cs typeface="NikoshBAN" panose="02000000000000000000" pitchFamily="2" charset="0"/>
            </a:endParaRPr>
          </a:p>
          <a:p>
            <a:pPr algn="ctr"/>
            <a:endParaRPr lang="en-US" sz="3200" dirty="0" smtClean="0">
              <a:latin typeface="NikoshBAN" panose="02000000000000000000" pitchFamily="2" charset="0"/>
              <a:cs typeface="NikoshBAN" panose="02000000000000000000" pitchFamily="2" charset="0"/>
            </a:endParaRPr>
          </a:p>
          <a:p>
            <a:pPr algn="ctr"/>
            <a:endParaRPr lang="en-US" sz="3200" dirty="0">
              <a:latin typeface="NikoshBAN" panose="02000000000000000000" pitchFamily="2" charset="0"/>
              <a:cs typeface="NikoshBAN" panose="02000000000000000000" pitchFamily="2" charset="0"/>
            </a:endParaRPr>
          </a:p>
          <a:p>
            <a:pPr algn="ctr"/>
            <a:endParaRPr lang="bn-IN" sz="3200" dirty="0">
              <a:latin typeface="NikoshBAN" panose="02000000000000000000" pitchFamily="2" charset="0"/>
              <a:cs typeface="NikoshBAN" panose="02000000000000000000" pitchFamily="2" charset="0"/>
            </a:endParaRPr>
          </a:p>
          <a:p>
            <a:pPr algn="ctr"/>
            <a:r>
              <a:rPr lang="bn-IN" sz="3200" dirty="0">
                <a:latin typeface="NikoshBAN" panose="02000000000000000000" pitchFamily="2" charset="0"/>
                <a:cs typeface="NikoshBAN" panose="02000000000000000000" pitchFamily="2" charset="0"/>
              </a:rPr>
              <a:t>নবম-দশম শ্রেণি</a:t>
            </a:r>
          </a:p>
          <a:p>
            <a:pPr algn="ctr"/>
            <a:r>
              <a:rPr lang="bn-BD" sz="3200" dirty="0">
                <a:latin typeface="NikoshBAN" panose="02000000000000000000" pitchFamily="2" charset="0"/>
                <a:cs typeface="NikoshBAN" panose="02000000000000000000" pitchFamily="2" charset="0"/>
              </a:rPr>
              <a:t>চতুর্থ অধ্যায়</a:t>
            </a:r>
          </a:p>
          <a:p>
            <a:pPr algn="ctr"/>
            <a:r>
              <a:rPr lang="bn-BD" sz="3200" dirty="0">
                <a:latin typeface="NikoshBAN" panose="02000000000000000000" pitchFamily="2" charset="0"/>
                <a:cs typeface="NikoshBAN" panose="02000000000000000000" pitchFamily="2" charset="0"/>
              </a:rPr>
              <a:t>কৃষিজ উৎপাদন</a:t>
            </a:r>
            <a:endParaRPr lang="en-US" sz="3200" dirty="0">
              <a:latin typeface="NikoshBAN" panose="02000000000000000000" pitchFamily="2" charset="0"/>
              <a:cs typeface="NikoshBAN" panose="02000000000000000000" pitchFamily="2" charset="0"/>
            </a:endParaRPr>
          </a:p>
          <a:p>
            <a:pPr algn="ctr"/>
            <a:r>
              <a:rPr lang="bn-BD" sz="3200" dirty="0">
                <a:latin typeface="NikoshBAN" panose="02000000000000000000" pitchFamily="2" charset="0"/>
                <a:cs typeface="NikoshBAN" panose="02000000000000000000" pitchFamily="2" charset="0"/>
              </a:rPr>
              <a:t>১ম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পরিচ্ছেদ</a:t>
            </a:r>
            <a:r>
              <a:rPr lang="bn-BD" sz="3200" dirty="0">
                <a:latin typeface="NikoshBAN" panose="02000000000000000000" pitchFamily="2" charset="0"/>
                <a:cs typeface="NikoshBAN" panose="02000000000000000000" pitchFamily="2" charset="0"/>
              </a:rPr>
              <a:t>-সরিষা চাষ</a:t>
            </a:r>
            <a:endParaRPr lang="bn-IN" sz="32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94A1B73A-A575-4034-A89D-E2A1CD41919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8458200" y="1796367"/>
            <a:ext cx="1728787" cy="2461308"/>
          </a:xfrm>
          <a:prstGeom prst="rect">
            <a:avLst/>
          </a:prstGeom>
          <a:solidFill>
            <a:schemeClr val="accent2"/>
          </a:solidFill>
          <a:ln>
            <a:solidFill>
              <a:schemeClr val="accent1"/>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3795" y="2510835"/>
            <a:ext cx="1637848" cy="159436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687" y="1796367"/>
            <a:ext cx="1691013" cy="4921859"/>
          </a:xfrm>
          <a:prstGeom prst="rect">
            <a:avLst/>
          </a:prstGeom>
        </p:spPr>
      </p:pic>
    </p:spTree>
    <p:extLst>
      <p:ext uri="{BB962C8B-B14F-4D97-AF65-F5344CB8AC3E}">
        <p14:creationId xmlns:p14="http://schemas.microsoft.com/office/powerpoint/2010/main" val="398264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0" end="0"/>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 calcmode="lin" valueType="num">
                                      <p:cBhvr>
                                        <p:cTn id="2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7" end="7"/>
                                            </p:txEl>
                                          </p:spTgt>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 calcmode="lin" valueType="num">
                                      <p:cBhvr>
                                        <p:cTn id="33"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8" end="8"/>
                                            </p:txEl>
                                          </p:spTgt>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p:cTn id="37"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9" end="9"/>
                                            </p:txEl>
                                          </p:spTgt>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 calcmode="lin" valueType="num">
                                      <p:cBhvr>
                                        <p:cTn id="41" dur="5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42" dur="500" fill="hold"/>
                                        <p:tgtEl>
                                          <p:spTgt spid="5">
                                            <p:txEl>
                                              <p:pRg st="10" end="10"/>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2000" fill="hold"/>
                                        <p:tgtEl>
                                          <p:spTgt spid="9"/>
                                        </p:tgtEl>
                                        <p:attrNameLst>
                                          <p:attrName>ppt_x</p:attrName>
                                        </p:attrNameLst>
                                      </p:cBhvr>
                                      <p:tavLst>
                                        <p:tav tm="0">
                                          <p:val>
                                            <p:strVal val="1+#ppt_w/2"/>
                                          </p:val>
                                        </p:tav>
                                        <p:tav tm="100000">
                                          <p:val>
                                            <p:strVal val="#ppt_x"/>
                                          </p:val>
                                        </p:tav>
                                      </p:tavLst>
                                    </p:anim>
                                    <p:anim calcmode="lin" valueType="num">
                                      <p:cBhvr additive="base">
                                        <p:cTn id="48"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9A970AE-CF77-485E-A691-9468F7AF9031}"/>
              </a:ext>
            </a:extLst>
          </p:cNvPr>
          <p:cNvSpPr txBox="1"/>
          <p:nvPr/>
        </p:nvSpPr>
        <p:spPr>
          <a:xfrm>
            <a:off x="381000" y="119269"/>
            <a:ext cx="11315700" cy="830997"/>
          </a:xfrm>
          <a:prstGeom prst="rect">
            <a:avLst/>
          </a:prstGeom>
          <a:noFill/>
        </p:spPr>
        <p:txBody>
          <a:bodyPr wrap="square" rtlCol="0">
            <a:prstTxWarp prst="textTriangle">
              <a:avLst/>
            </a:prstTxWarp>
            <a:spAutoFit/>
          </a:bodyPr>
          <a:lstStyle/>
          <a:p>
            <a:r>
              <a:rPr lang="bn-BD" sz="4800" dirty="0" smtClean="0">
                <a:latin typeface="NikoshBAN" panose="02000000000000000000" pitchFamily="2" charset="0"/>
                <a:cs typeface="NikoshBAN" panose="02000000000000000000" pitchFamily="2" charset="0"/>
              </a:rPr>
              <a:t>নিচের </a:t>
            </a:r>
            <a:r>
              <a:rPr lang="bn-BD" sz="4800" dirty="0">
                <a:latin typeface="NikoshBAN" panose="02000000000000000000" pitchFamily="2" charset="0"/>
                <a:cs typeface="NikoshBAN" panose="02000000000000000000" pitchFamily="2" charset="0"/>
              </a:rPr>
              <a:t>ছবিগুলো লক্ষ </a:t>
            </a:r>
            <a:r>
              <a:rPr lang="bn-BD" sz="4800" dirty="0" smtClean="0">
                <a:latin typeface="NikoshBAN" panose="02000000000000000000" pitchFamily="2" charset="0"/>
                <a:cs typeface="NikoshBAN" panose="02000000000000000000" pitchFamily="2" charset="0"/>
              </a:rPr>
              <a:t>কর</a:t>
            </a:r>
            <a:endParaRPr lang="en-US" sz="4800" dirty="0">
              <a:latin typeface="NikoshBAN" panose="02000000000000000000" pitchFamily="2" charset="0"/>
              <a:cs typeface="NikoshBAN" panose="02000000000000000000" pitchFamily="2" charset="0"/>
            </a:endParaRPr>
          </a:p>
        </p:txBody>
      </p:sp>
      <p:pic>
        <p:nvPicPr>
          <p:cNvPr id="6" name="Picture 5" descr="Screen Clipping"/>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244929" y="1159329"/>
            <a:ext cx="11642271" cy="5486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006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0-#ppt_w/2"/>
                                          </p:val>
                                        </p:tav>
                                        <p:tav tm="100000">
                                          <p:val>
                                            <p:strVal val="#ppt_x"/>
                                          </p:val>
                                        </p:tav>
                                      </p:tavLst>
                                    </p:anim>
                                    <p:anim calcmode="lin" valueType="num">
                                      <p:cBhvr additive="base">
                                        <p:cTn id="8" dur="2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883D62A-1084-45E7-8AB5-6D27A31FA966}"/>
              </a:ext>
            </a:extLst>
          </p:cNvPr>
          <p:cNvSpPr/>
          <p:nvPr/>
        </p:nvSpPr>
        <p:spPr>
          <a:xfrm>
            <a:off x="2113737" y="859277"/>
            <a:ext cx="7518260" cy="3203273"/>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prstTxWarp prst="textWave2">
              <a:avLst/>
            </a:prstTxWarp>
          </a:bodyPr>
          <a:lstStyle/>
          <a:p>
            <a:pPr algn="ctr"/>
            <a:r>
              <a:rPr lang="en-US" sz="4800" dirty="0" err="1">
                <a:ln>
                  <a:solidFill>
                    <a:schemeClr val="tx1"/>
                  </a:solidFill>
                </a:ln>
                <a:solidFill>
                  <a:schemeClr val="tx1"/>
                </a:solidFill>
                <a:latin typeface="NikoshBAN" panose="02000000000000000000" pitchFamily="2" charset="0"/>
                <a:cs typeface="NikoshBAN" panose="02000000000000000000" pitchFamily="2" charset="0"/>
              </a:rPr>
              <a:t>আজকের</a:t>
            </a:r>
            <a:r>
              <a:rPr lang="en-US" sz="4800" dirty="0">
                <a:ln>
                  <a:solidFill>
                    <a:schemeClr val="tx1"/>
                  </a:solidFill>
                </a:ln>
                <a:solidFill>
                  <a:schemeClr val="tx1"/>
                </a:solidFill>
                <a:latin typeface="NikoshBAN" panose="02000000000000000000" pitchFamily="2" charset="0"/>
                <a:cs typeface="NikoshBAN" panose="02000000000000000000" pitchFamily="2" charset="0"/>
              </a:rPr>
              <a:t> </a:t>
            </a:r>
            <a:r>
              <a:rPr lang="en-US" sz="4800" dirty="0" err="1">
                <a:ln>
                  <a:solidFill>
                    <a:schemeClr val="tx1"/>
                  </a:solidFill>
                </a:ln>
                <a:solidFill>
                  <a:schemeClr val="tx1"/>
                </a:solidFill>
                <a:latin typeface="NikoshBAN" panose="02000000000000000000" pitchFamily="2" charset="0"/>
                <a:cs typeface="NikoshBAN" panose="02000000000000000000" pitchFamily="2" charset="0"/>
              </a:rPr>
              <a:t>পাঠ</a:t>
            </a:r>
            <a:endParaRPr lang="en-US" sz="4800" dirty="0">
              <a:ln>
                <a:solidFill>
                  <a:schemeClr val="tx1"/>
                </a:solidFill>
              </a:ln>
              <a:solidFill>
                <a:schemeClr val="tx1"/>
              </a:solidFill>
              <a:latin typeface="NikoshBAN" panose="02000000000000000000" pitchFamily="2" charset="0"/>
              <a:cs typeface="NikoshBAN" panose="02000000000000000000" pitchFamily="2" charset="0"/>
            </a:endParaRPr>
          </a:p>
        </p:txBody>
      </p:sp>
      <p:sp>
        <p:nvSpPr>
          <p:cNvPr id="3" name="Horizontal Scroll 3">
            <a:extLst>
              <a:ext uri="{FF2B5EF4-FFF2-40B4-BE49-F238E27FC236}">
                <a16:creationId xmlns:a16="http://schemas.microsoft.com/office/drawing/2014/main" id="{63362509-6C79-4FF9-A89E-8EB3D524FFB6}"/>
              </a:ext>
            </a:extLst>
          </p:cNvPr>
          <p:cNvSpPr/>
          <p:nvPr/>
        </p:nvSpPr>
        <p:spPr>
          <a:xfrm>
            <a:off x="666750" y="4210050"/>
            <a:ext cx="10953749" cy="1977390"/>
          </a:xfrm>
          <a:prstGeom prst="horizontalScroll">
            <a:avLst/>
          </a:prstGeom>
          <a:noFill/>
          <a:ln>
            <a:noFill/>
          </a:ln>
        </p:spPr>
        <p:style>
          <a:lnRef idx="0">
            <a:scrgbClr r="0" g="0" b="0"/>
          </a:lnRef>
          <a:fillRef idx="0">
            <a:scrgbClr r="0" g="0" b="0"/>
          </a:fillRef>
          <a:effectRef idx="0">
            <a:scrgbClr r="0" g="0" b="0"/>
          </a:effectRef>
          <a:fontRef idx="minor">
            <a:schemeClr val="dk1"/>
          </a:fontRef>
        </p:style>
        <p:txBody>
          <a:bodyPr rtlCol="0" anchor="ctr">
            <a:prstTxWarp prst="textTriangleInverted">
              <a:avLst/>
            </a:prstTxWarp>
          </a:bodyPr>
          <a:lstStyle/>
          <a:p>
            <a:pPr algn="ctr"/>
            <a:r>
              <a:rPr lang="bn-BD" sz="6600" b="1" dirty="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rPr>
              <a:t>সরিষা চাষ</a:t>
            </a:r>
            <a:endParaRPr lang="en-US" sz="6600" b="1" dirty="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77255661"/>
      </p:ext>
    </p:extLst>
  </p:cSld>
  <p:clrMapOvr>
    <a:masterClrMapping/>
  </p:clrMapOvr>
  <mc:AlternateContent xmlns:mc="http://schemas.openxmlformats.org/markup-compatibility/2006" xmlns:p14="http://schemas.microsoft.com/office/powerpoint/2010/main">
    <mc:Choice Requires="p14">
      <p:transition spd="slow" p14:dur="3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Box 86">
            <a:extLst>
              <a:ext uri="{FF2B5EF4-FFF2-40B4-BE49-F238E27FC236}">
                <a16:creationId xmlns:a16="http://schemas.microsoft.com/office/drawing/2014/main" id="{8A8CEE70-202C-4E70-8DA1-8ED96E61657A}"/>
              </a:ext>
            </a:extLst>
          </p:cNvPr>
          <p:cNvSpPr txBox="1"/>
          <p:nvPr/>
        </p:nvSpPr>
        <p:spPr>
          <a:xfrm>
            <a:off x="126423" y="320492"/>
            <a:ext cx="11273889" cy="2196408"/>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prstTxWarp prst="textTriangle">
              <a:avLst/>
            </a:prstTxWarp>
            <a:spAutoFit/>
          </a:bodyPr>
          <a:lstStyle/>
          <a:p>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 </a:t>
            </a:r>
            <a:r>
              <a:rPr lang="bn-BD"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 শেষে শিক্ষার্থীরা----</a:t>
            </a:r>
          </a:p>
        </p:txBody>
      </p:sp>
      <p:sp>
        <p:nvSpPr>
          <p:cNvPr id="88" name="TextBox 87">
            <a:extLst>
              <a:ext uri="{FF2B5EF4-FFF2-40B4-BE49-F238E27FC236}">
                <a16:creationId xmlns:a16="http://schemas.microsoft.com/office/drawing/2014/main" id="{C54B9495-CE88-449F-9C89-C56FFAE83262}"/>
              </a:ext>
            </a:extLst>
          </p:cNvPr>
          <p:cNvSpPr txBox="1"/>
          <p:nvPr/>
        </p:nvSpPr>
        <p:spPr>
          <a:xfrm>
            <a:off x="1183984" y="3105834"/>
            <a:ext cx="7883817" cy="646331"/>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Wingdings" panose="05000000000000000000" pitchFamily="2" charset="2"/>
              <a:buChar char="q"/>
            </a:pP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সরিষার বিভিন্ন প্রকার জাতের নাম বলতে পারবে;</a:t>
            </a:r>
          </a:p>
        </p:txBody>
      </p:sp>
      <p:sp>
        <p:nvSpPr>
          <p:cNvPr id="89" name="TextBox 88">
            <a:extLst>
              <a:ext uri="{FF2B5EF4-FFF2-40B4-BE49-F238E27FC236}">
                <a16:creationId xmlns:a16="http://schemas.microsoft.com/office/drawing/2014/main" id="{0464D4DF-6CCB-47D3-B9F0-1963228957FD}"/>
              </a:ext>
            </a:extLst>
          </p:cNvPr>
          <p:cNvSpPr txBox="1"/>
          <p:nvPr/>
        </p:nvSpPr>
        <p:spPr>
          <a:xfrm>
            <a:off x="1183985" y="3752165"/>
            <a:ext cx="7883816" cy="646331"/>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Wingdings" panose="05000000000000000000" pitchFamily="2" charset="2"/>
              <a:buChar char="q"/>
            </a:pP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সরিষার চাষ পদ্ধতি ব্যাখ্যা করতে পারবে;</a:t>
            </a:r>
          </a:p>
        </p:txBody>
      </p:sp>
      <p:sp>
        <p:nvSpPr>
          <p:cNvPr id="90" name="TextBox 89">
            <a:extLst>
              <a:ext uri="{FF2B5EF4-FFF2-40B4-BE49-F238E27FC236}">
                <a16:creationId xmlns:a16="http://schemas.microsoft.com/office/drawing/2014/main" id="{DAD3B275-E97F-4EA0-B607-D16770749D59}"/>
              </a:ext>
            </a:extLst>
          </p:cNvPr>
          <p:cNvSpPr txBox="1"/>
          <p:nvPr/>
        </p:nvSpPr>
        <p:spPr>
          <a:xfrm>
            <a:off x="1183984" y="4375842"/>
            <a:ext cx="7883817" cy="646331"/>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Wingdings" panose="05000000000000000000" pitchFamily="2" charset="2"/>
              <a:buChar char="q"/>
            </a:pP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সরিষার পরিচর্যা সম্পর্কে ব্যাখ্যা করতে পারবে;</a:t>
            </a:r>
          </a:p>
        </p:txBody>
      </p:sp>
      <p:sp>
        <p:nvSpPr>
          <p:cNvPr id="91" name="TextBox 90">
            <a:extLst>
              <a:ext uri="{FF2B5EF4-FFF2-40B4-BE49-F238E27FC236}">
                <a16:creationId xmlns:a16="http://schemas.microsoft.com/office/drawing/2014/main" id="{1BAD8C59-C7C5-4682-B35F-26B452E0DB6E}"/>
              </a:ext>
            </a:extLst>
          </p:cNvPr>
          <p:cNvSpPr txBox="1"/>
          <p:nvPr/>
        </p:nvSpPr>
        <p:spPr>
          <a:xfrm>
            <a:off x="1183984" y="4999519"/>
            <a:ext cx="7883817" cy="646331"/>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Wingdings" panose="05000000000000000000" pitchFamily="2" charset="2"/>
              <a:buChar char="q"/>
            </a:pP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সরিষা ফসলের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আহরন</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সংরক্ষন</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বলতে</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2" name="TextBox 91">
            <a:extLst>
              <a:ext uri="{FF2B5EF4-FFF2-40B4-BE49-F238E27FC236}">
                <a16:creationId xmlns:a16="http://schemas.microsoft.com/office/drawing/2014/main" id="{C658BC7A-77C6-4C3A-BD59-6A5CEE591363}"/>
              </a:ext>
            </a:extLst>
          </p:cNvPr>
          <p:cNvSpPr txBox="1"/>
          <p:nvPr/>
        </p:nvSpPr>
        <p:spPr>
          <a:xfrm>
            <a:off x="1183984" y="2482157"/>
            <a:ext cx="7883817" cy="646331"/>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Wingdings" panose="05000000000000000000" pitchFamily="2" charset="2"/>
              <a:buChar char="q"/>
            </a:pP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সরিষার পরিচিতি বর্ণনা করতে পারবে;</a:t>
            </a:r>
          </a:p>
        </p:txBody>
      </p:sp>
    </p:spTree>
    <p:extLst>
      <p:ext uri="{BB962C8B-B14F-4D97-AF65-F5344CB8AC3E}">
        <p14:creationId xmlns:p14="http://schemas.microsoft.com/office/powerpoint/2010/main" val="21174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
                                            <p:bg/>
                                          </p:spTgt>
                                        </p:tgtEl>
                                        <p:attrNameLst>
                                          <p:attrName>style.visibility</p:attrName>
                                        </p:attrNameLst>
                                      </p:cBhvr>
                                      <p:to>
                                        <p:strVal val="visible"/>
                                      </p:to>
                                    </p:set>
                                    <p:anim calcmode="lin" valueType="num">
                                      <p:cBhvr additive="base">
                                        <p:cTn id="7" dur="500" fill="hold"/>
                                        <p:tgtEl>
                                          <p:spTgt spid="87">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8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7">
                                            <p:txEl>
                                              <p:pRg st="0" end="0"/>
                                            </p:txEl>
                                          </p:spTgt>
                                        </p:tgtEl>
                                        <p:attrNameLst>
                                          <p:attrName>style.visibility</p:attrName>
                                        </p:attrNameLst>
                                      </p:cBhvr>
                                      <p:to>
                                        <p:strVal val="visible"/>
                                      </p:to>
                                    </p:set>
                                    <p:anim calcmode="lin" valueType="num">
                                      <p:cBhvr additive="base">
                                        <p:cTn id="11" dur="500" fill="hold"/>
                                        <p:tgtEl>
                                          <p:spTgt spid="87">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2">
                                            <p:txEl>
                                              <p:pRg st="0" end="0"/>
                                            </p:txEl>
                                          </p:spTgt>
                                        </p:tgtEl>
                                        <p:attrNameLst>
                                          <p:attrName>style.visibility</p:attrName>
                                        </p:attrNameLst>
                                      </p:cBhvr>
                                      <p:to>
                                        <p:strVal val="visible"/>
                                      </p:to>
                                    </p:set>
                                    <p:anim calcmode="lin" valueType="num">
                                      <p:cBhvr additive="base">
                                        <p:cTn id="17" dur="750" fill="hold"/>
                                        <p:tgtEl>
                                          <p:spTgt spid="92">
                                            <p:txEl>
                                              <p:pRg st="0" end="0"/>
                                            </p:txEl>
                                          </p:spTgt>
                                        </p:tgtEl>
                                        <p:attrNameLst>
                                          <p:attrName>ppt_x</p:attrName>
                                        </p:attrNameLst>
                                      </p:cBhvr>
                                      <p:tavLst>
                                        <p:tav tm="0">
                                          <p:val>
                                            <p:strVal val="0-#ppt_w/2"/>
                                          </p:val>
                                        </p:tav>
                                        <p:tav tm="100000">
                                          <p:val>
                                            <p:strVal val="#ppt_x"/>
                                          </p:val>
                                        </p:tav>
                                      </p:tavLst>
                                    </p:anim>
                                    <p:anim calcmode="lin" valueType="num">
                                      <p:cBhvr additive="base">
                                        <p:cTn id="18" dur="750" fill="hold"/>
                                        <p:tgtEl>
                                          <p:spTgt spid="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88">
                                            <p:txEl>
                                              <p:pRg st="0" end="0"/>
                                            </p:txEl>
                                          </p:spTgt>
                                        </p:tgtEl>
                                        <p:attrNameLst>
                                          <p:attrName>style.visibility</p:attrName>
                                        </p:attrNameLst>
                                      </p:cBhvr>
                                      <p:to>
                                        <p:strVal val="visible"/>
                                      </p:to>
                                    </p:set>
                                    <p:anim calcmode="lin" valueType="num">
                                      <p:cBhvr additive="base">
                                        <p:cTn id="23" dur="750" fill="hold"/>
                                        <p:tgtEl>
                                          <p:spTgt spid="88">
                                            <p:txEl>
                                              <p:pRg st="0" end="0"/>
                                            </p:txEl>
                                          </p:spTgt>
                                        </p:tgtEl>
                                        <p:attrNameLst>
                                          <p:attrName>ppt_x</p:attrName>
                                        </p:attrNameLst>
                                      </p:cBhvr>
                                      <p:tavLst>
                                        <p:tav tm="0">
                                          <p:val>
                                            <p:strVal val="0-#ppt_w/2"/>
                                          </p:val>
                                        </p:tav>
                                        <p:tav tm="100000">
                                          <p:val>
                                            <p:strVal val="#ppt_x"/>
                                          </p:val>
                                        </p:tav>
                                      </p:tavLst>
                                    </p:anim>
                                    <p:anim calcmode="lin" valueType="num">
                                      <p:cBhvr additive="base">
                                        <p:cTn id="24" dur="750" fill="hold"/>
                                        <p:tgtEl>
                                          <p:spTgt spid="8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89">
                                            <p:txEl>
                                              <p:pRg st="0" end="0"/>
                                            </p:txEl>
                                          </p:spTgt>
                                        </p:tgtEl>
                                        <p:attrNameLst>
                                          <p:attrName>style.visibility</p:attrName>
                                        </p:attrNameLst>
                                      </p:cBhvr>
                                      <p:to>
                                        <p:strVal val="visible"/>
                                      </p:to>
                                    </p:set>
                                    <p:anim calcmode="lin" valueType="num">
                                      <p:cBhvr additive="base">
                                        <p:cTn id="29" dur="750" fill="hold"/>
                                        <p:tgtEl>
                                          <p:spTgt spid="89">
                                            <p:txEl>
                                              <p:pRg st="0" end="0"/>
                                            </p:txEl>
                                          </p:spTgt>
                                        </p:tgtEl>
                                        <p:attrNameLst>
                                          <p:attrName>ppt_x</p:attrName>
                                        </p:attrNameLst>
                                      </p:cBhvr>
                                      <p:tavLst>
                                        <p:tav tm="0">
                                          <p:val>
                                            <p:strVal val="0-#ppt_w/2"/>
                                          </p:val>
                                        </p:tav>
                                        <p:tav tm="100000">
                                          <p:val>
                                            <p:strVal val="#ppt_x"/>
                                          </p:val>
                                        </p:tav>
                                      </p:tavLst>
                                    </p:anim>
                                    <p:anim calcmode="lin" valueType="num">
                                      <p:cBhvr additive="base">
                                        <p:cTn id="30" dur="750" fill="hold"/>
                                        <p:tgtEl>
                                          <p:spTgt spid="8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90">
                                            <p:txEl>
                                              <p:pRg st="0" end="0"/>
                                            </p:txEl>
                                          </p:spTgt>
                                        </p:tgtEl>
                                        <p:attrNameLst>
                                          <p:attrName>style.visibility</p:attrName>
                                        </p:attrNameLst>
                                      </p:cBhvr>
                                      <p:to>
                                        <p:strVal val="visible"/>
                                      </p:to>
                                    </p:set>
                                    <p:anim calcmode="lin" valueType="num">
                                      <p:cBhvr additive="base">
                                        <p:cTn id="35" dur="750" fill="hold"/>
                                        <p:tgtEl>
                                          <p:spTgt spid="90">
                                            <p:txEl>
                                              <p:pRg st="0" end="0"/>
                                            </p:txEl>
                                          </p:spTgt>
                                        </p:tgtEl>
                                        <p:attrNameLst>
                                          <p:attrName>ppt_x</p:attrName>
                                        </p:attrNameLst>
                                      </p:cBhvr>
                                      <p:tavLst>
                                        <p:tav tm="0">
                                          <p:val>
                                            <p:strVal val="0-#ppt_w/2"/>
                                          </p:val>
                                        </p:tav>
                                        <p:tav tm="100000">
                                          <p:val>
                                            <p:strVal val="#ppt_x"/>
                                          </p:val>
                                        </p:tav>
                                      </p:tavLst>
                                    </p:anim>
                                    <p:anim calcmode="lin" valueType="num">
                                      <p:cBhvr additive="base">
                                        <p:cTn id="36" dur="750" fill="hold"/>
                                        <p:tgtEl>
                                          <p:spTgt spid="9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91">
                                            <p:txEl>
                                              <p:pRg st="0" end="0"/>
                                            </p:txEl>
                                          </p:spTgt>
                                        </p:tgtEl>
                                        <p:attrNameLst>
                                          <p:attrName>style.visibility</p:attrName>
                                        </p:attrNameLst>
                                      </p:cBhvr>
                                      <p:to>
                                        <p:strVal val="visible"/>
                                      </p:to>
                                    </p:set>
                                    <p:anim calcmode="lin" valueType="num">
                                      <p:cBhvr additive="base">
                                        <p:cTn id="41" dur="750" fill="hold"/>
                                        <p:tgtEl>
                                          <p:spTgt spid="91">
                                            <p:txEl>
                                              <p:pRg st="0" end="0"/>
                                            </p:txEl>
                                          </p:spTgt>
                                        </p:tgtEl>
                                        <p:attrNameLst>
                                          <p:attrName>ppt_x</p:attrName>
                                        </p:attrNameLst>
                                      </p:cBhvr>
                                      <p:tavLst>
                                        <p:tav tm="0">
                                          <p:val>
                                            <p:strVal val="0-#ppt_w/2"/>
                                          </p:val>
                                        </p:tav>
                                        <p:tav tm="100000">
                                          <p:val>
                                            <p:strVal val="#ppt_x"/>
                                          </p:val>
                                        </p:tav>
                                      </p:tavLst>
                                    </p:anim>
                                    <p:anim calcmode="lin" valueType="num">
                                      <p:cBhvr additive="base">
                                        <p:cTn id="42" dur="750" fill="hold"/>
                                        <p:tgtEl>
                                          <p:spTgt spid="9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 y="881744"/>
            <a:ext cx="11968842" cy="5976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1" y="220024"/>
            <a:ext cx="12143013" cy="707886"/>
          </a:xfrm>
          <a:prstGeom prst="rect">
            <a:avLst/>
          </a:prstGeom>
          <a:noFill/>
        </p:spPr>
        <p:txBody>
          <a:bodyPr wrap="square" rtlCol="0">
            <a:spAutoFit/>
          </a:bodyPr>
          <a:lstStyle/>
          <a:p>
            <a:r>
              <a:rPr lang="en-US" sz="4000" dirty="0" err="1" smtClean="0">
                <a:latin typeface="NikoshBAN" panose="02000000000000000000" pitchFamily="2" charset="0"/>
                <a:cs typeface="NikoshBAN" panose="02000000000000000000" pitchFamily="2" charset="0"/>
              </a:rPr>
              <a:t>ইন্টারনেট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মোবাইল</a:t>
            </a:r>
            <a:r>
              <a:rPr lang="en-US" sz="4000" dirty="0" smtClean="0">
                <a:latin typeface="NikoshBAN" panose="02000000000000000000" pitchFamily="2" charset="0"/>
                <a:cs typeface="NikoshBAN" panose="02000000000000000000" pitchFamily="2" charset="0"/>
              </a:rPr>
              <a:t> Apps </a:t>
            </a:r>
            <a:r>
              <a:rPr lang="en-US" sz="4000" dirty="0" err="1" smtClean="0">
                <a:latin typeface="NikoshBAN" panose="02000000000000000000" pitchFamily="2" charset="0"/>
                <a:cs typeface="NikoshBAN" panose="02000000000000000000" pitchFamily="2" charset="0"/>
              </a:rPr>
              <a:t>ব্যবহার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সরিষা</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চাষের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বিভিন্ন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তথ্যাবলী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জানা</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6990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1+#ppt_w/2"/>
                                          </p:val>
                                        </p:tav>
                                        <p:tav tm="100000">
                                          <p:val>
                                            <p:strVal val="#ppt_x"/>
                                          </p:val>
                                        </p:tav>
                                      </p:tavLst>
                                    </p:anim>
                                    <p:anim calcmode="lin" valueType="num">
                                      <p:cBhvr additive="base">
                                        <p:cTn id="12"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2AAC38-985D-4332-BC7F-7B5BB6904D68}"/>
              </a:ext>
            </a:extLst>
          </p:cNvPr>
          <p:cNvSpPr txBox="1"/>
          <p:nvPr/>
        </p:nvSpPr>
        <p:spPr>
          <a:xfrm>
            <a:off x="5131253" y="0"/>
            <a:ext cx="5810250" cy="1193095"/>
          </a:xfrm>
          <a:prstGeom prst="rect">
            <a:avLst/>
          </a:prstGeom>
          <a:noFill/>
        </p:spPr>
        <p:txBody>
          <a:bodyPr wrap="square" rtlCol="0">
            <a:prstTxWarp prst="textTriangleInverted">
              <a:avLst/>
            </a:prstTxWarp>
            <a:spAutoFit/>
          </a:bodyPr>
          <a:lstStyle/>
          <a:p>
            <a:r>
              <a:rPr lang="en-US" sz="4400" u="sng" dirty="0" smtClean="0">
                <a:latin typeface="NikoshBAN" panose="02000000000000000000" pitchFamily="2" charset="0"/>
                <a:cs typeface="NikoshBAN" panose="02000000000000000000" pitchFamily="2" charset="0"/>
              </a:rPr>
              <a:t>       </a:t>
            </a:r>
            <a:r>
              <a:rPr lang="bn-BD" sz="4400" u="sng" dirty="0" smtClean="0">
                <a:latin typeface="NikoshBAN" panose="02000000000000000000" pitchFamily="2" charset="0"/>
                <a:cs typeface="NikoshBAN" panose="02000000000000000000" pitchFamily="2" charset="0"/>
              </a:rPr>
              <a:t>সরিষার </a:t>
            </a:r>
            <a:r>
              <a:rPr lang="bn-BD" sz="4400" u="sng" dirty="0">
                <a:latin typeface="NikoshBAN" panose="02000000000000000000" pitchFamily="2" charset="0"/>
                <a:cs typeface="NikoshBAN" panose="02000000000000000000" pitchFamily="2" charset="0"/>
              </a:rPr>
              <a:t>পরিচিতিঃ </a:t>
            </a:r>
          </a:p>
        </p:txBody>
      </p:sp>
      <p:sp>
        <p:nvSpPr>
          <p:cNvPr id="4" name="Rectangle 3"/>
          <p:cNvSpPr/>
          <p:nvPr/>
        </p:nvSpPr>
        <p:spPr>
          <a:xfrm>
            <a:off x="5519057" y="1293275"/>
            <a:ext cx="6501492" cy="4832092"/>
          </a:xfrm>
          <a:prstGeom prst="rect">
            <a:avLst/>
          </a:prstGeom>
        </p:spPr>
        <p:txBody>
          <a:bodyPr wrap="square">
            <a:spAutoFit/>
          </a:bodyPr>
          <a:lstStyle/>
          <a:p>
            <a:r>
              <a:rPr lang="as-IN" sz="2800" dirty="0">
                <a:latin typeface="SolaimanLipi"/>
              </a:rPr>
              <a:t>সরিষার চাষ আমাদের দেশের প্রায় সব অঞ্চলেই হয়ে থাকে। অনেকেই আবার </a:t>
            </a:r>
            <a:r>
              <a:rPr lang="as-IN" sz="2800" dirty="0">
                <a:latin typeface="SolaimanLipi"/>
                <a:hlinkClick r:id="rId2"/>
              </a:rPr>
              <a:t>সরিষার</a:t>
            </a:r>
            <a:r>
              <a:rPr lang="as-IN" sz="2800" dirty="0">
                <a:latin typeface="SolaimanLipi"/>
              </a:rPr>
              <a:t> পাশাপাশি মৌমাছির চাষ করে থাকেন। সরিষার দানা মূলত খাবার তেল হিসাবে ব্যবহার করা হয়ে থাকে। এছাড়াও সরিষার দানা মসলা হিসেবে ব্যবহার করা হয়ে থাকে। সরিষার শাক সবজি হিসাবে রান্না করে খাওয়া যায়। তবে সঠিকভাবে চাষ করতে না পারায় অনেকেই আশানুরূপ ফসল উৎপাদন করতে পারেন না। আসুন জেনে নেই সরিষার </a:t>
            </a:r>
            <a:r>
              <a:rPr lang="as-IN" sz="2800" dirty="0" smtClean="0">
                <a:latin typeface="SolaimanLipi"/>
              </a:rPr>
              <a:t>চাষ</a:t>
            </a:r>
            <a:r>
              <a:rPr lang="en-US" sz="2800" dirty="0" smtClean="0">
                <a:latin typeface="SolaimanLipi"/>
              </a:rPr>
              <a:t>.</a:t>
            </a:r>
            <a:endParaRPr lang="en-US" sz="2800" dirty="0"/>
          </a:p>
        </p:txBody>
      </p:sp>
      <p:pic>
        <p:nvPicPr>
          <p:cNvPr id="3" name="Picture 2" descr="Screen Clipping"/>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63285" y="212271"/>
            <a:ext cx="5143501" cy="64987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6644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2000" fill="hold"/>
                                        <p:tgtEl>
                                          <p:spTgt spid="3"/>
                                        </p:tgtEl>
                                        <p:attrNameLst>
                                          <p:attrName>ppt_x</p:attrName>
                                        </p:attrNameLst>
                                      </p:cBhvr>
                                      <p:tavLst>
                                        <p:tav tm="0">
                                          <p:val>
                                            <p:strVal val="1+#ppt_w/2"/>
                                          </p:val>
                                        </p:tav>
                                        <p:tav tm="100000">
                                          <p:val>
                                            <p:strVal val="#ppt_x"/>
                                          </p:val>
                                        </p:tav>
                                      </p:tavLst>
                                    </p:anim>
                                    <p:anim calcmode="lin" valueType="num">
                                      <p:cBhvr additive="base">
                                        <p:cTn id="19"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DED58A-910B-4EC8-AE9D-F2532710F125}"/>
              </a:ext>
            </a:extLst>
          </p:cNvPr>
          <p:cNvSpPr txBox="1"/>
          <p:nvPr/>
        </p:nvSpPr>
        <p:spPr>
          <a:xfrm rot="20315901">
            <a:off x="5535497" y="196835"/>
            <a:ext cx="5625575" cy="2662533"/>
          </a:xfrm>
          <a:prstGeom prst="rect">
            <a:avLst/>
          </a:prstGeom>
          <a:noFill/>
        </p:spPr>
        <p:txBody>
          <a:bodyPr wrap="square" rtlCol="0">
            <a:prstTxWarp prst="textChevron">
              <a:avLst/>
            </a:prstTxWarp>
            <a:spAutoFit/>
          </a:bodyPr>
          <a:lstStyle/>
          <a:p>
            <a:r>
              <a:rPr lang="bn-BD" sz="4400" dirty="0">
                <a:solidFill>
                  <a:srgbClr val="7030A0"/>
                </a:solidFill>
                <a:latin typeface="NikoshBAN" panose="02000000000000000000" pitchFamily="2" charset="0"/>
                <a:cs typeface="NikoshBAN" panose="02000000000000000000" pitchFamily="2" charset="0"/>
              </a:rPr>
              <a:t>সরিষার জাত নির্বাচনঃ</a:t>
            </a:r>
          </a:p>
        </p:txBody>
      </p:sp>
      <p:pic>
        <p:nvPicPr>
          <p:cNvPr id="5" name="Picture 4">
            <a:extLst>
              <a:ext uri="{FF2B5EF4-FFF2-40B4-BE49-F238E27FC236}">
                <a16:creationId xmlns:a16="http://schemas.microsoft.com/office/drawing/2014/main" id="{77019947-33C7-4706-A444-65FCC2A53B86}"/>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448646" y="4164729"/>
            <a:ext cx="2669843" cy="2671832"/>
          </a:xfrm>
          <a:prstGeom prst="ellipse">
            <a:avLst/>
          </a:prstGeom>
          <a:ln>
            <a:noFill/>
          </a:ln>
          <a:effectLst>
            <a:softEdge rad="112500"/>
          </a:effectLst>
        </p:spPr>
      </p:pic>
      <p:pic>
        <p:nvPicPr>
          <p:cNvPr id="7" name="Picture 6">
            <a:extLst>
              <a:ext uri="{FF2B5EF4-FFF2-40B4-BE49-F238E27FC236}">
                <a16:creationId xmlns:a16="http://schemas.microsoft.com/office/drawing/2014/main" id="{DC9421D3-F5D6-47B2-B5BE-53F46695D039}"/>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tretch>
            <a:fillRect/>
          </a:stretch>
        </p:blipFill>
        <p:spPr>
          <a:xfrm>
            <a:off x="141906" y="4012782"/>
            <a:ext cx="3331626" cy="2823779"/>
          </a:xfrm>
          <a:prstGeom prst="ellipse">
            <a:avLst/>
          </a:prstGeom>
          <a:ln>
            <a:noFill/>
          </a:ln>
          <a:effectLst>
            <a:softEdge rad="112500"/>
          </a:effectLst>
        </p:spPr>
      </p:pic>
      <p:sp>
        <p:nvSpPr>
          <p:cNvPr id="3" name="TextBox 2">
            <a:extLst>
              <a:ext uri="{FF2B5EF4-FFF2-40B4-BE49-F238E27FC236}">
                <a16:creationId xmlns:a16="http://schemas.microsoft.com/office/drawing/2014/main" id="{BED2C9B2-F834-40A5-9613-C4ACFC837B98}"/>
              </a:ext>
            </a:extLst>
          </p:cNvPr>
          <p:cNvSpPr txBox="1"/>
          <p:nvPr/>
        </p:nvSpPr>
        <p:spPr>
          <a:xfrm>
            <a:off x="201744" y="195610"/>
            <a:ext cx="4049010" cy="3970318"/>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অনুমোদিত কতকগুলো জাতের নাম,যেমন টরি-৭,কল্যানিয়া,সোনালী সরিষা,</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সম্পদ,রাই সরিষা,বারি সরিষা-৮, বারি সরিষা-১৪, বারি সরিষা-১৫, বারি সরিষা-১৬।</a:t>
            </a:r>
          </a:p>
        </p:txBody>
      </p:sp>
      <p:pic>
        <p:nvPicPr>
          <p:cNvPr id="10" name="Picture 9">
            <a:extLst>
              <a:ext uri="{FF2B5EF4-FFF2-40B4-BE49-F238E27FC236}">
                <a16:creationId xmlns:a16="http://schemas.microsoft.com/office/drawing/2014/main" id="{41A5CC80-4011-4269-A35B-8AFDB8F06AA7}"/>
              </a:ext>
            </a:extLst>
          </p:cNvPr>
          <p:cNvPicPr>
            <a:picLocks noChangeAspect="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434473" y="3054764"/>
            <a:ext cx="3540800" cy="2890681"/>
          </a:xfrm>
          <a:prstGeom prst="ellipse">
            <a:avLst/>
          </a:prstGeom>
          <a:ln>
            <a:noFill/>
          </a:ln>
          <a:effectLst>
            <a:softEdge rad="112500"/>
          </a:effectLst>
        </p:spPr>
      </p:pic>
      <p:sp>
        <p:nvSpPr>
          <p:cNvPr id="4" name="TextBox 3">
            <a:extLst>
              <a:ext uri="{FF2B5EF4-FFF2-40B4-BE49-F238E27FC236}">
                <a16:creationId xmlns:a16="http://schemas.microsoft.com/office/drawing/2014/main" id="{0CC0105F-026A-4852-85CD-67255AFFC3A0}"/>
              </a:ext>
            </a:extLst>
          </p:cNvPr>
          <p:cNvSpPr txBox="1"/>
          <p:nvPr/>
        </p:nvSpPr>
        <p:spPr>
          <a:xfrm>
            <a:off x="218190" y="5959643"/>
            <a:ext cx="11630909" cy="646331"/>
          </a:xfrm>
          <a:prstGeom prst="rect">
            <a:avLst/>
          </a:prstGeom>
          <a:noFill/>
        </p:spPr>
        <p:txBody>
          <a:bodyPr wrap="square" rtlCol="0">
            <a:spAutoFit/>
          </a:bodyPr>
          <a:lstStyle/>
          <a:p>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বিভিন্ন </a:t>
            </a:r>
            <a:r>
              <a:rPr lang="bn-BD" sz="3600" dirty="0">
                <a:latin typeface="NikoshBAN" panose="02000000000000000000" pitchFamily="2" charset="0"/>
                <a:cs typeface="NikoshBAN" panose="02000000000000000000" pitchFamily="2" charset="0"/>
              </a:rPr>
              <a:t>জাতের সরিষা বীজ</a:t>
            </a:r>
            <a:endParaRPr lang="en-US" sz="3600" dirty="0">
              <a:latin typeface="NikoshBAN" panose="02000000000000000000" pitchFamily="2" charset="0"/>
              <a:cs typeface="NikoshBAN" panose="02000000000000000000" pitchFamily="2" charset="0"/>
            </a:endParaRPr>
          </a:p>
        </p:txBody>
      </p:sp>
      <p:pic>
        <p:nvPicPr>
          <p:cNvPr id="8" name="Picture 7"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73532" y="3076503"/>
            <a:ext cx="3341660" cy="2787724"/>
          </a:xfrm>
          <a:prstGeom prst="ellipse">
            <a:avLst/>
          </a:prstGeom>
          <a:ln>
            <a:noFill/>
          </a:ln>
          <a:effectLst>
            <a:softEdge rad="112500"/>
          </a:effectLst>
        </p:spPr>
      </p:pic>
    </p:spTree>
    <p:extLst>
      <p:ext uri="{BB962C8B-B14F-4D97-AF65-F5344CB8AC3E}">
        <p14:creationId xmlns:p14="http://schemas.microsoft.com/office/powerpoint/2010/main" val="44444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Box 86">
            <a:extLst>
              <a:ext uri="{FF2B5EF4-FFF2-40B4-BE49-F238E27FC236}">
                <a16:creationId xmlns:a16="http://schemas.microsoft.com/office/drawing/2014/main" id="{09901558-FFF1-4DC1-A3A3-DC6EA1B61924}"/>
              </a:ext>
            </a:extLst>
          </p:cNvPr>
          <p:cNvSpPr txBox="1"/>
          <p:nvPr/>
        </p:nvSpPr>
        <p:spPr>
          <a:xfrm>
            <a:off x="2993532" y="494051"/>
            <a:ext cx="4870938" cy="2493777"/>
          </a:xfrm>
          <a:prstGeom prst="rect">
            <a:avLst/>
          </a:prstGeom>
          <a:noFill/>
        </p:spPr>
        <p:txBody>
          <a:bodyPr wrap="square" rtlCol="0">
            <a:prstTxWarp prst="textPlain">
              <a:avLst/>
            </a:prstTxWarp>
            <a:spAutoFit/>
          </a:bodyPr>
          <a:lstStyle/>
          <a:p>
            <a:r>
              <a:rPr lang="bn-IN" sz="7200" dirty="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bn-BD" sz="7200" dirty="0">
                <a:effectLst>
                  <a:glow rad="139700">
                    <a:schemeClr val="accent6">
                      <a:satMod val="175000"/>
                      <a:alpha val="40000"/>
                    </a:schemeClr>
                  </a:glow>
                </a:effectLst>
                <a:latin typeface="NikoshBAN" panose="02000000000000000000" pitchFamily="2" charset="0"/>
                <a:cs typeface="NikoshBAN" panose="02000000000000000000" pitchFamily="2" charset="0"/>
              </a:rPr>
              <a:t>একক </a:t>
            </a:r>
            <a:r>
              <a:rPr lang="bn-IN" sz="7200" dirty="0">
                <a:effectLst>
                  <a:glow rad="139700">
                    <a:schemeClr val="accent6">
                      <a:satMod val="175000"/>
                      <a:alpha val="40000"/>
                    </a:schemeClr>
                  </a:glow>
                </a:effectLst>
                <a:latin typeface="NikoshBAN" panose="02000000000000000000" pitchFamily="2" charset="0"/>
                <a:cs typeface="NikoshBAN" panose="02000000000000000000" pitchFamily="2" charset="0"/>
              </a:rPr>
              <a:t>কাজ</a:t>
            </a:r>
            <a:endParaRPr lang="en-US" sz="7200" dirty="0">
              <a:effectLst>
                <a:glow rad="1397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88" name="TextBox 87">
            <a:extLst>
              <a:ext uri="{FF2B5EF4-FFF2-40B4-BE49-F238E27FC236}">
                <a16:creationId xmlns:a16="http://schemas.microsoft.com/office/drawing/2014/main" id="{7D9CCF51-186A-4F73-BD59-538CC5720DE0}"/>
              </a:ext>
            </a:extLst>
          </p:cNvPr>
          <p:cNvSpPr txBox="1"/>
          <p:nvPr/>
        </p:nvSpPr>
        <p:spPr>
          <a:xfrm>
            <a:off x="1877692" y="5367177"/>
            <a:ext cx="8796676" cy="1015663"/>
          </a:xfrm>
          <a:prstGeom prst="rect">
            <a:avLst/>
          </a:prstGeom>
          <a:noFill/>
        </p:spPr>
        <p:txBody>
          <a:bodyPr wrap="square" rtlCol="0">
            <a:spAutoFit/>
          </a:bodyPr>
          <a:lstStyle/>
          <a:p>
            <a:r>
              <a:rPr lang="bn-BD" sz="6000" dirty="0" smtClean="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bn-BD" sz="6000" dirty="0">
                <a:effectLst>
                  <a:glow rad="139700">
                    <a:schemeClr val="accent6">
                      <a:satMod val="175000"/>
                      <a:alpha val="40000"/>
                    </a:schemeClr>
                  </a:glow>
                </a:effectLst>
                <a:latin typeface="NikoshBAN" panose="02000000000000000000" pitchFamily="2" charset="0"/>
                <a:cs typeface="NikoshBAN" panose="02000000000000000000" pitchFamily="2" charset="0"/>
              </a:rPr>
              <a:t>সরিষার কয়েকটি জাতের নাম লিখ।</a:t>
            </a:r>
            <a:endParaRPr lang="en-US" sz="6000" dirty="0">
              <a:effectLst>
                <a:glow rad="139700">
                  <a:schemeClr val="accent6">
                    <a:satMod val="175000"/>
                    <a:alpha val="40000"/>
                  </a:schemeClr>
                </a:glow>
              </a:effectLst>
              <a:latin typeface="NikoshBAN" panose="02000000000000000000" pitchFamily="2" charset="0"/>
              <a:cs typeface="NikoshBAN" panose="02000000000000000000" pitchFamily="2" charset="0"/>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2057" y="2987828"/>
            <a:ext cx="3054153" cy="2379349"/>
          </a:xfrm>
          <a:prstGeom prst="ellipse">
            <a:avLst/>
          </a:prstGeom>
          <a:ln>
            <a:noFill/>
          </a:ln>
          <a:effectLst>
            <a:softEdge rad="112500"/>
          </a:effectLst>
        </p:spPr>
      </p:pic>
    </p:spTree>
    <p:extLst>
      <p:ext uri="{BB962C8B-B14F-4D97-AF65-F5344CB8AC3E}">
        <p14:creationId xmlns:p14="http://schemas.microsoft.com/office/powerpoint/2010/main" val="31002370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barn(inVertical)">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p:cTn id="12" dur="500" fill="hold"/>
                                        <p:tgtEl>
                                          <p:spTgt spid="88"/>
                                        </p:tgtEl>
                                        <p:attrNameLst>
                                          <p:attrName>ppt_w</p:attrName>
                                        </p:attrNameLst>
                                      </p:cBhvr>
                                      <p:tavLst>
                                        <p:tav tm="0">
                                          <p:val>
                                            <p:fltVal val="0"/>
                                          </p:val>
                                        </p:tav>
                                        <p:tav tm="100000">
                                          <p:val>
                                            <p:strVal val="#ppt_w"/>
                                          </p:val>
                                        </p:tav>
                                      </p:tavLst>
                                    </p:anim>
                                    <p:anim calcmode="lin" valueType="num">
                                      <p:cBhvr>
                                        <p:cTn id="13" dur="500" fill="hold"/>
                                        <p:tgtEl>
                                          <p:spTgt spid="8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977</TotalTime>
  <Words>350</Words>
  <Application>Microsoft Office PowerPoint</Application>
  <PresentationFormat>Widescreen</PresentationFormat>
  <Paragraphs>73</Paragraphs>
  <Slides>17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NikoshBAN</vt:lpstr>
      <vt:lpstr>SolaimanLipi</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Pallab Paroi</dc:creator>
  <cp:lastModifiedBy>বিনয় পান্ডে</cp:lastModifiedBy>
  <cp:revision>124</cp:revision>
  <dcterms:created xsi:type="dcterms:W3CDTF">2019-11-11T17:14:47Z</dcterms:created>
  <dcterms:modified xsi:type="dcterms:W3CDTF">2020-04-23T01:50:25Z</dcterms:modified>
</cp:coreProperties>
</file>