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71" r:id="rId3"/>
    <p:sldId id="260" r:id="rId4"/>
    <p:sldId id="258" r:id="rId5"/>
    <p:sldId id="259" r:id="rId6"/>
    <p:sldId id="283" r:id="rId7"/>
    <p:sldId id="263" r:id="rId8"/>
    <p:sldId id="268" r:id="rId9"/>
    <p:sldId id="266" r:id="rId10"/>
    <p:sldId id="267" r:id="rId11"/>
    <p:sldId id="264" r:id="rId12"/>
    <p:sldId id="265" r:id="rId13"/>
    <p:sldId id="261" r:id="rId14"/>
    <p:sldId id="272" r:id="rId15"/>
    <p:sldId id="270" r:id="rId16"/>
    <p:sldId id="269" r:id="rId17"/>
    <p:sldId id="274" r:id="rId18"/>
    <p:sldId id="281" r:id="rId19"/>
    <p:sldId id="273"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29692-CE3C-4EEB-B66C-A9566C590EDA}" type="datetimeFigureOut">
              <a:rPr lang="en-US" smtClean="0"/>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9B051-6296-4316-97D1-71EB59E1FFF8}" type="slidenum">
              <a:rPr lang="en-US" smtClean="0"/>
              <a:t>‹#›</a:t>
            </a:fld>
            <a:endParaRPr lang="en-US"/>
          </a:p>
        </p:txBody>
      </p:sp>
    </p:spTree>
    <p:extLst>
      <p:ext uri="{BB962C8B-B14F-4D97-AF65-F5344CB8AC3E}">
        <p14:creationId xmlns:p14="http://schemas.microsoft.com/office/powerpoint/2010/main" val="373331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শিক্ষার্থীরা</a:t>
            </a:r>
            <a:r>
              <a:rPr lang="en-US" dirty="0" smtClean="0"/>
              <a:t> </a:t>
            </a:r>
            <a:r>
              <a:rPr lang="en-US" dirty="0" err="1" smtClean="0"/>
              <a:t>প্রশ্নের</a:t>
            </a:r>
            <a:r>
              <a:rPr lang="en-US" baseline="0" dirty="0" smtClean="0"/>
              <a:t> </a:t>
            </a:r>
            <a:r>
              <a:rPr lang="en-US" baseline="0" dirty="0" err="1" smtClean="0"/>
              <a:t>জবাবে</a:t>
            </a:r>
            <a:r>
              <a:rPr lang="en-US" baseline="0" dirty="0" smtClean="0"/>
              <a:t>…</a:t>
            </a:r>
            <a:r>
              <a:rPr lang="en-US" baseline="0" dirty="0" err="1" smtClean="0"/>
              <a:t>চালান</a:t>
            </a:r>
            <a:r>
              <a:rPr lang="en-US" baseline="0" dirty="0" smtClean="0"/>
              <a:t> </a:t>
            </a:r>
            <a:r>
              <a:rPr lang="en-US" baseline="0" dirty="0" err="1" smtClean="0"/>
              <a:t>ভাউচারের</a:t>
            </a:r>
            <a:r>
              <a:rPr lang="en-US" baseline="0" dirty="0" smtClean="0"/>
              <a:t> </a:t>
            </a:r>
            <a:r>
              <a:rPr lang="en-US" baseline="0" dirty="0" err="1" smtClean="0"/>
              <a:t>কথা</a:t>
            </a:r>
            <a:r>
              <a:rPr lang="en-US" baseline="0" dirty="0" smtClean="0"/>
              <a:t> </a:t>
            </a:r>
            <a:r>
              <a:rPr lang="en-US" baseline="0" dirty="0" err="1" smtClean="0"/>
              <a:t>উঠে</a:t>
            </a:r>
            <a:r>
              <a:rPr lang="en-US" baseline="0" dirty="0" smtClean="0"/>
              <a:t> </a:t>
            </a:r>
            <a:r>
              <a:rPr lang="en-US" baseline="0" dirty="0" err="1" smtClean="0"/>
              <a:t>আসবে</a:t>
            </a:r>
            <a:r>
              <a:rPr lang="en-US" baseline="0" smtClean="0"/>
              <a:t>।</a:t>
            </a:r>
            <a:endParaRPr lang="en-US" smtClean="0"/>
          </a:p>
        </p:txBody>
      </p:sp>
      <p:sp>
        <p:nvSpPr>
          <p:cNvPr id="4" name="Slide Number Placeholder 3"/>
          <p:cNvSpPr>
            <a:spLocks noGrp="1"/>
          </p:cNvSpPr>
          <p:nvPr>
            <p:ph type="sldNum" sz="quarter" idx="10"/>
          </p:nvPr>
        </p:nvSpPr>
        <p:spPr/>
        <p:txBody>
          <a:bodyPr/>
          <a:lstStyle/>
          <a:p>
            <a:fld id="{68E9B051-6296-4316-97D1-71EB59E1FFF8}" type="slidenum">
              <a:rPr lang="en-US" smtClean="0"/>
              <a:t>3</a:t>
            </a:fld>
            <a:endParaRPr lang="en-US"/>
          </a:p>
        </p:txBody>
      </p:sp>
    </p:spTree>
    <p:extLst>
      <p:ext uri="{BB962C8B-B14F-4D97-AF65-F5344CB8AC3E}">
        <p14:creationId xmlns:p14="http://schemas.microsoft.com/office/powerpoint/2010/main" val="289462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9B051-6296-4316-97D1-71EB59E1FFF8}" type="slidenum">
              <a:rPr lang="en-US" smtClean="0"/>
              <a:t>16</a:t>
            </a:fld>
            <a:endParaRPr lang="en-US"/>
          </a:p>
        </p:txBody>
      </p:sp>
    </p:spTree>
    <p:extLst>
      <p:ext uri="{BB962C8B-B14F-4D97-AF65-F5344CB8AC3E}">
        <p14:creationId xmlns:p14="http://schemas.microsoft.com/office/powerpoint/2010/main" val="9916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F641CD-2990-40EA-8877-10505EFE5E87}"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217130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641CD-2990-40EA-8877-10505EFE5E87}"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353627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641CD-2990-40EA-8877-10505EFE5E87}"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275742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641CD-2990-40EA-8877-10505EFE5E87}"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72238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641CD-2990-40EA-8877-10505EFE5E87}"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122628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F641CD-2990-40EA-8877-10505EFE5E87}"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140189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F641CD-2990-40EA-8877-10505EFE5E87}"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80336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641CD-2990-40EA-8877-10505EFE5E87}"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387755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641CD-2990-40EA-8877-10505EFE5E87}"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414673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641CD-2990-40EA-8877-10505EFE5E87}"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372537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641CD-2990-40EA-8877-10505EFE5E87}"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A60F8-C854-4101-90F5-8A023349A496}" type="slidenum">
              <a:rPr lang="en-US" smtClean="0"/>
              <a:t>‹#›</a:t>
            </a:fld>
            <a:endParaRPr lang="en-US"/>
          </a:p>
        </p:txBody>
      </p:sp>
    </p:spTree>
    <p:extLst>
      <p:ext uri="{BB962C8B-B14F-4D97-AF65-F5344CB8AC3E}">
        <p14:creationId xmlns:p14="http://schemas.microsoft.com/office/powerpoint/2010/main" val="169085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641CD-2990-40EA-8877-10505EFE5E87}" type="datetimeFigureOut">
              <a:rPr lang="en-US" smtClean="0"/>
              <a:t>4/23/2020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A60F8-C854-4101-90F5-8A023349A496}" type="slidenum">
              <a:rPr lang="en-US" smtClean="0"/>
              <a:t>‹#›</a:t>
            </a:fld>
            <a:endParaRPr lang="en-US"/>
          </a:p>
        </p:txBody>
      </p:sp>
    </p:spTree>
    <p:extLst>
      <p:ext uri="{BB962C8B-B14F-4D97-AF65-F5344CB8AC3E}">
        <p14:creationId xmlns:p14="http://schemas.microsoft.com/office/powerpoint/2010/main" val="367015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12"/>
            <a:ext cx="12192000" cy="6893312"/>
          </a:xfrm>
          <a:prstGeom prst="rect">
            <a:avLst/>
          </a:prstGeom>
        </p:spPr>
      </p:pic>
    </p:spTree>
    <p:extLst>
      <p:ext uri="{BB962C8B-B14F-4D97-AF65-F5344CB8AC3E}">
        <p14:creationId xmlns:p14="http://schemas.microsoft.com/office/powerpoint/2010/main" val="248416818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7227"/>
            <a:ext cx="12052092" cy="2308324"/>
          </a:xfrm>
          <a:prstGeom prst="rect">
            <a:avLst/>
          </a:prstGeom>
        </p:spPr>
        <p:txBody>
          <a:bodyPr wrap="square">
            <a:spAutoFit/>
          </a:bodyPr>
          <a:lstStyle/>
          <a:p>
            <a:pPr algn="just"/>
            <a:r>
              <a:rPr lang="as-IN" sz="3600" b="1" dirty="0">
                <a:latin typeface="NikoshBAN" panose="02000000000000000000" pitchFamily="2" charset="0"/>
                <a:cs typeface="NikoshBAN" panose="02000000000000000000" pitchFamily="2" charset="0"/>
              </a:rPr>
              <a:t>ক্রেডিট ভাউচার </a:t>
            </a:r>
            <a:r>
              <a:rPr lang="as-IN" sz="3600" dirty="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প</a:t>
            </a:r>
            <a:r>
              <a:rPr lang="en-US" sz="3600" dirty="0" err="1" smtClean="0">
                <a:latin typeface="NikoshBAN" panose="02000000000000000000" pitchFamily="2" charset="0"/>
                <a:cs typeface="NikoshBAN" panose="02000000000000000000" pitchFamily="2" charset="0"/>
              </a:rPr>
              <a:t>ণ্য</a:t>
            </a:r>
            <a:r>
              <a:rPr lang="as-IN" sz="3600" dirty="0" smtClean="0">
                <a:latin typeface="NikoshBAN" panose="02000000000000000000" pitchFamily="2" charset="0"/>
                <a:cs typeface="NikoshBAN" panose="02000000000000000000" pitchFamily="2" charset="0"/>
              </a:rPr>
              <a:t> বিক্রয়সহ </a:t>
            </a:r>
            <a:r>
              <a:rPr lang="as-IN" sz="3600" dirty="0">
                <a:latin typeface="NikoshBAN" panose="02000000000000000000" pitchFamily="2" charset="0"/>
                <a:cs typeface="NikoshBAN" panose="02000000000000000000" pitchFamily="2" charset="0"/>
              </a:rPr>
              <a:t>বিভিন্ন প্রকার আয়ের জন্য ব্যবহৃত ভাউচারকে ক্রেডিট ভাউচার বলে</a:t>
            </a:r>
            <a:r>
              <a:rPr lang="as-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ক্রেডিট </a:t>
            </a:r>
            <a:r>
              <a:rPr lang="as-IN" sz="3600" dirty="0">
                <a:latin typeface="NikoshBAN" panose="02000000000000000000" pitchFamily="2" charset="0"/>
                <a:cs typeface="NikoshBAN" panose="02000000000000000000" pitchFamily="2" charset="0"/>
              </a:rPr>
              <a:t>ভাউচারের সাথে লেনদেনের </a:t>
            </a:r>
            <a:r>
              <a:rPr lang="as-IN" sz="3600" dirty="0" smtClean="0">
                <a:latin typeface="NikoshBAN" panose="02000000000000000000" pitchFamily="2" charset="0"/>
                <a:cs typeface="NikoshBAN" panose="02000000000000000000" pitchFamily="2" charset="0"/>
              </a:rPr>
              <a:t>সমর্থনস্বর</a:t>
            </a:r>
            <a:r>
              <a:rPr lang="en-US" sz="3600" dirty="0" smtClean="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প </a:t>
            </a:r>
            <a:r>
              <a:rPr lang="as-IN" sz="3600" dirty="0">
                <a:latin typeface="NikoshBAN" panose="02000000000000000000" pitchFamily="2" charset="0"/>
                <a:cs typeface="NikoshBAN" panose="02000000000000000000" pitchFamily="2" charset="0"/>
              </a:rPr>
              <a:t>চালান ও ক্যাশমেমো সংযুক্ত </a:t>
            </a:r>
            <a:r>
              <a:rPr lang="en-US" sz="3600" dirty="0" smtClean="0">
                <a:latin typeface="NikoshBAN" panose="02000000000000000000" pitchFamily="2" charset="0"/>
                <a:cs typeface="NikoshBAN" panose="02000000000000000000" pitchFamily="2" charset="0"/>
              </a:rPr>
              <a:t>ক</a:t>
            </a:r>
            <a:r>
              <a:rPr lang="as-IN" sz="3600" dirty="0" smtClean="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প্রয়োজনীয় নম্বর প্রদান করে ক্যাশবইয়ের ডেবিট দিকে লেখা হয়</a:t>
            </a:r>
            <a:r>
              <a:rPr lang="as-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ক্রেডিট </a:t>
            </a:r>
            <a:r>
              <a:rPr lang="as-IN" sz="3600" dirty="0">
                <a:latin typeface="NikoshBAN" panose="02000000000000000000" pitchFamily="2" charset="0"/>
                <a:cs typeface="NikoshBAN" panose="02000000000000000000" pitchFamily="2" charset="0"/>
              </a:rPr>
              <a:t>ভাউচারের নম্বর নগদান বইয়ের ডেবিট দিকে লিখে লেনদেন সম্পন্ন করা হয়</a:t>
            </a:r>
            <a:r>
              <a:rPr lang="as-IN"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221"/>
            <a:ext cx="12052092" cy="3957104"/>
          </a:xfrm>
          <a:prstGeom prst="rect">
            <a:avLst/>
          </a:prstGeom>
        </p:spPr>
      </p:pic>
    </p:spTree>
    <p:extLst>
      <p:ext uri="{BB962C8B-B14F-4D97-AF65-F5344CB8AC3E}">
        <p14:creationId xmlns:p14="http://schemas.microsoft.com/office/powerpoint/2010/main" val="17941697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269" y="5133731"/>
            <a:ext cx="11938731" cy="1569660"/>
          </a:xfrm>
          <a:prstGeom prst="rect">
            <a:avLst/>
          </a:prstGeom>
        </p:spPr>
        <p:txBody>
          <a:bodyPr wrap="square">
            <a:spAutoFit/>
          </a:bodyPr>
          <a:lstStyle/>
          <a:p>
            <a:r>
              <a:rPr lang="as-IN" sz="4800" b="1" baseline="-25000" dirty="0">
                <a:latin typeface="NikoshBAN" panose="02000000000000000000" pitchFamily="2" charset="0"/>
                <a:cs typeface="NikoshBAN" panose="02000000000000000000" pitchFamily="2" charset="0"/>
              </a:rPr>
              <a:t>ডেবিট নোট : </a:t>
            </a:r>
            <a:r>
              <a:rPr lang="as-IN" sz="4800" baseline="-25000" dirty="0">
                <a:latin typeface="NikoshBAN" panose="02000000000000000000" pitchFamily="2" charset="0"/>
                <a:cs typeface="NikoshBAN" panose="02000000000000000000" pitchFamily="2" charset="0"/>
              </a:rPr>
              <a:t>ক্রেতা কোনো কারণবশত ক্রয়কৃত মাল ফেরত পাঠালে মালের পূর্ণ বিবরণ, পরিমাণ, দর, মূল্য ইত্যাদি সংবলিত যে কাগজখানা বিক্রেতার কাছে পাঠায় তাকে ডেবিট নোট বলে। ডেবিট নোট চালান থেকে আলাদা বলে লাল কালিতে লেখা হয়।</a:t>
            </a:r>
            <a:endParaRPr lang="en-US" sz="4800" baseline="-25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0" y="179882"/>
            <a:ext cx="12138599" cy="4953849"/>
          </a:xfrm>
          <a:prstGeom prst="rect">
            <a:avLst/>
          </a:prstGeom>
        </p:spPr>
      </p:pic>
    </p:spTree>
    <p:extLst>
      <p:ext uri="{BB962C8B-B14F-4D97-AF65-F5344CB8AC3E}">
        <p14:creationId xmlns:p14="http://schemas.microsoft.com/office/powerpoint/2010/main" val="3100387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783" y="4912469"/>
            <a:ext cx="12082072" cy="1754326"/>
          </a:xfrm>
          <a:prstGeom prst="rect">
            <a:avLst/>
          </a:prstGeom>
        </p:spPr>
        <p:txBody>
          <a:bodyPr wrap="square">
            <a:spAutoFit/>
          </a:bodyPr>
          <a:lstStyle/>
          <a:p>
            <a:pPr algn="ctr"/>
            <a:r>
              <a:rPr lang="as-IN" sz="3600" b="1" dirty="0">
                <a:latin typeface="NikoshBAN" panose="02000000000000000000" pitchFamily="2" charset="0"/>
                <a:cs typeface="NikoshBAN" panose="02000000000000000000" pitchFamily="2" charset="0"/>
              </a:rPr>
              <a:t>ক্রেডিট নোট : </a:t>
            </a:r>
            <a:r>
              <a:rPr lang="as-IN" sz="3600" dirty="0">
                <a:latin typeface="NikoshBAN" panose="02000000000000000000" pitchFamily="2" charset="0"/>
                <a:cs typeface="NikoshBAN" panose="02000000000000000000" pitchFamily="2" charset="0"/>
              </a:rPr>
              <a:t>বিক্রীত মাল ফেরত এলে বিক্রেতা মালের বিবরণ, পরিমাণ, দর, মূল্য ইত্যাদি লিখে ক্রেতাকে যে কাগজখানা পাঠায় তার নাম ক্রেডিট নোট। ক্রেডিট নোট থেকে বিক্রয় ফেরত বই লিপিবদ্ধ করা হয়।</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2" y="0"/>
            <a:ext cx="12042098" cy="4392118"/>
          </a:xfrm>
          <a:prstGeom prst="rect">
            <a:avLst/>
          </a:prstGeom>
        </p:spPr>
      </p:pic>
    </p:spTree>
    <p:extLst>
      <p:ext uri="{BB962C8B-B14F-4D97-AF65-F5344CB8AC3E}">
        <p14:creationId xmlns:p14="http://schemas.microsoft.com/office/powerpoint/2010/main" val="430005515"/>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82" y="224852"/>
            <a:ext cx="11872210" cy="6385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AutoNum type="arabicPeriod"/>
            </a:pP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নগদে</a:t>
            </a:r>
            <a:r>
              <a:rPr lang="en-US" sz="4400" dirty="0" smtClean="0">
                <a:solidFill>
                  <a:srgbClr val="7030A0"/>
                </a:solidFill>
                <a:latin typeface="NikoshBAN" panose="02000000000000000000" pitchFamily="2" charset="0"/>
                <a:cs typeface="NikoshBAN" panose="02000000000000000000" pitchFamily="2" charset="0"/>
              </a:rPr>
              <a:t> পন্য </a:t>
            </a:r>
            <a:r>
              <a:rPr lang="en-US" sz="4400" dirty="0" err="1" smtClean="0">
                <a:solidFill>
                  <a:srgbClr val="7030A0"/>
                </a:solidFill>
                <a:latin typeface="NikoshBAN" panose="02000000000000000000" pitchFamily="2" charset="0"/>
                <a:cs typeface="NikoshBAN" panose="02000000000000000000" pitchFamily="2" charset="0"/>
              </a:rPr>
              <a:t>ক্রয়</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করা</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হলো</a:t>
            </a:r>
            <a:r>
              <a:rPr lang="en-US" sz="4400" dirty="0" smtClean="0">
                <a:solidFill>
                  <a:srgbClr val="7030A0"/>
                </a:solidFill>
                <a:latin typeface="NikoshBAN" panose="02000000000000000000" pitchFamily="2" charset="0"/>
                <a:cs typeface="NikoshBAN" panose="02000000000000000000" pitchFamily="2" charset="0"/>
              </a:rPr>
              <a:t>&gt;  </a:t>
            </a:r>
          </a:p>
          <a:p>
            <a:pPr marL="342900" indent="-342900">
              <a:lnSpc>
                <a:spcPct val="150000"/>
              </a:lnSpc>
              <a:buAutoNum type="arabicPeriod"/>
            </a:pP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ধারে</a:t>
            </a:r>
            <a:r>
              <a:rPr lang="en-US" sz="4400" dirty="0" smtClean="0">
                <a:solidFill>
                  <a:srgbClr val="7030A0"/>
                </a:solidFill>
                <a:latin typeface="NikoshBAN" panose="02000000000000000000" pitchFamily="2" charset="0"/>
                <a:cs typeface="NikoshBAN" panose="02000000000000000000" pitchFamily="2" charset="0"/>
              </a:rPr>
              <a:t> পন্য</a:t>
            </a:r>
            <a:r>
              <a:rPr lang="en-US" sz="4400" dirty="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বিক্রয়</a:t>
            </a:r>
            <a:r>
              <a:rPr lang="en-US" sz="4400" dirty="0" smtClean="0">
                <a:solidFill>
                  <a:srgbClr val="7030A0"/>
                </a:solidFill>
                <a:latin typeface="NikoshBAN" panose="02000000000000000000" pitchFamily="2" charset="0"/>
                <a:cs typeface="NikoshBAN" panose="02000000000000000000" pitchFamily="2" charset="0"/>
              </a:rPr>
              <a:t>&gt; </a:t>
            </a:r>
          </a:p>
          <a:p>
            <a:pPr marL="342900" indent="-342900">
              <a:lnSpc>
                <a:spcPct val="150000"/>
              </a:lnSpc>
              <a:buAutoNum type="arabicPeriod"/>
            </a:pP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বিক্রয়</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ফেরত</a:t>
            </a:r>
            <a:r>
              <a:rPr lang="en-US" sz="4400" dirty="0" smtClean="0">
                <a:solidFill>
                  <a:srgbClr val="7030A0"/>
                </a:solidFill>
                <a:latin typeface="NikoshBAN" panose="02000000000000000000" pitchFamily="2" charset="0"/>
                <a:cs typeface="NikoshBAN" panose="02000000000000000000" pitchFamily="2" charset="0"/>
              </a:rPr>
              <a:t>&gt;</a:t>
            </a:r>
            <a:endParaRPr lang="en-US" sz="4400" dirty="0">
              <a:solidFill>
                <a:srgbClr val="7030A0"/>
              </a:solidFill>
              <a:latin typeface="NikoshBAN" panose="02000000000000000000" pitchFamily="2" charset="0"/>
              <a:cs typeface="NikoshBAN" panose="02000000000000000000" pitchFamily="2" charset="0"/>
            </a:endParaRPr>
          </a:p>
          <a:p>
            <a:pPr>
              <a:lnSpc>
                <a:spcPct val="150000"/>
              </a:lnSpc>
            </a:pPr>
            <a:r>
              <a:rPr lang="en-US" sz="4400" dirty="0" err="1" smtClean="0">
                <a:solidFill>
                  <a:srgbClr val="7030A0"/>
                </a:solidFill>
                <a:latin typeface="NikoshBAN" panose="02000000000000000000" pitchFamily="2" charset="0"/>
                <a:cs typeface="NikoshBAN" panose="02000000000000000000" pitchFamily="2" charset="0"/>
              </a:rPr>
              <a:t>চলো</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আমরা</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এই</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লেনদেনগুলোকে</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বিশ্লেষণ</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করি</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এবং</a:t>
            </a:r>
            <a:r>
              <a:rPr lang="en-US" sz="4400" dirty="0" smtClean="0">
                <a:solidFill>
                  <a:srgbClr val="7030A0"/>
                </a:solidFill>
                <a:latin typeface="NikoshBAN" panose="02000000000000000000" pitchFamily="2" charset="0"/>
                <a:cs typeface="NikoshBAN" panose="02000000000000000000" pitchFamily="2" charset="0"/>
              </a:rPr>
              <a:t> এই লেনদেন </a:t>
            </a:r>
            <a:r>
              <a:rPr lang="en-US" sz="4400" dirty="0" err="1" smtClean="0">
                <a:solidFill>
                  <a:srgbClr val="7030A0"/>
                </a:solidFill>
                <a:latin typeface="NikoshBAN" panose="02000000000000000000" pitchFamily="2" charset="0"/>
                <a:cs typeface="NikoshBAN" panose="02000000000000000000" pitchFamily="2" charset="0"/>
              </a:rPr>
              <a:t>সম্পর্কিত</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দলিলাদি</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তালিকা</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তৈরি</a:t>
            </a:r>
            <a:r>
              <a:rPr lang="en-US" sz="4400" dirty="0" smtClean="0">
                <a:solidFill>
                  <a:srgbClr val="7030A0"/>
                </a:solidFill>
                <a:latin typeface="NikoshBAN" panose="02000000000000000000" pitchFamily="2" charset="0"/>
                <a:cs typeface="NikoshBAN" panose="02000000000000000000" pitchFamily="2" charset="0"/>
              </a:rPr>
              <a:t> </a:t>
            </a:r>
            <a:r>
              <a:rPr lang="en-US" sz="4400" dirty="0" err="1" smtClean="0">
                <a:solidFill>
                  <a:srgbClr val="7030A0"/>
                </a:solidFill>
                <a:latin typeface="NikoshBAN" panose="02000000000000000000" pitchFamily="2" charset="0"/>
                <a:cs typeface="NikoshBAN" panose="02000000000000000000" pitchFamily="2" charset="0"/>
              </a:rPr>
              <a:t>করি</a:t>
            </a:r>
            <a:r>
              <a:rPr lang="en-US" sz="4400" dirty="0" smtClean="0">
                <a:solidFill>
                  <a:srgbClr val="7030A0"/>
                </a:solidFill>
                <a:latin typeface="NikoshBAN" panose="02000000000000000000" pitchFamily="2" charset="0"/>
                <a:cs typeface="NikoshBAN" panose="02000000000000000000" pitchFamily="2" charset="0"/>
              </a:rPr>
              <a:t>।</a:t>
            </a:r>
            <a:endParaRPr lang="en-US" sz="4400" dirty="0">
              <a:solidFill>
                <a:srgbClr val="7030A0"/>
              </a:solidFill>
              <a:latin typeface="NikoshBAN" panose="02000000000000000000" pitchFamily="2" charset="0"/>
              <a:cs typeface="NikoshBAN" panose="02000000000000000000" pitchFamily="2" charset="0"/>
            </a:endParaRPr>
          </a:p>
        </p:txBody>
      </p:sp>
      <p:sp>
        <p:nvSpPr>
          <p:cNvPr id="3" name="Rectangle 2"/>
          <p:cNvSpPr/>
          <p:nvPr/>
        </p:nvSpPr>
        <p:spPr>
          <a:xfrm>
            <a:off x="5406887" y="1219642"/>
            <a:ext cx="2425148" cy="7752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7030A0"/>
                </a:solidFill>
                <a:latin typeface="NikoshBAN" panose="02000000000000000000" pitchFamily="2" charset="0"/>
                <a:cs typeface="NikoshBAN" panose="02000000000000000000" pitchFamily="2" charset="0"/>
              </a:rPr>
              <a:t>ক্যাশমেমো</a:t>
            </a:r>
          </a:p>
        </p:txBody>
      </p:sp>
      <p:sp>
        <p:nvSpPr>
          <p:cNvPr id="4" name="Rectangle 3"/>
          <p:cNvSpPr/>
          <p:nvPr/>
        </p:nvSpPr>
        <p:spPr>
          <a:xfrm>
            <a:off x="3917509" y="2171320"/>
            <a:ext cx="2425148" cy="7752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030A0"/>
                </a:solidFill>
                <a:latin typeface="NikoshBAN" panose="02000000000000000000" pitchFamily="2" charset="0"/>
                <a:cs typeface="NikoshBAN" panose="02000000000000000000" pitchFamily="2" charset="0"/>
              </a:rPr>
              <a:t>চালান</a:t>
            </a:r>
          </a:p>
        </p:txBody>
      </p:sp>
      <p:sp>
        <p:nvSpPr>
          <p:cNvPr id="5" name="Rectangle 4"/>
          <p:cNvSpPr/>
          <p:nvPr/>
        </p:nvSpPr>
        <p:spPr>
          <a:xfrm>
            <a:off x="3444654" y="3166110"/>
            <a:ext cx="2425148" cy="7752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7030A0"/>
                </a:solidFill>
                <a:latin typeface="NikoshBAN" panose="02000000000000000000" pitchFamily="2" charset="0"/>
                <a:cs typeface="NikoshBAN" panose="02000000000000000000" pitchFamily="2" charset="0"/>
              </a:rPr>
              <a:t>ক্রেডিট </a:t>
            </a:r>
            <a:r>
              <a:rPr lang="en-US" sz="3600" dirty="0" err="1">
                <a:solidFill>
                  <a:srgbClr val="7030A0"/>
                </a:solidFill>
                <a:latin typeface="NikoshBAN" panose="02000000000000000000" pitchFamily="2" charset="0"/>
                <a:cs typeface="NikoshBAN" panose="02000000000000000000" pitchFamily="2" charset="0"/>
              </a:rPr>
              <a:t>নোট</a:t>
            </a:r>
            <a:endParaRPr lang="en-US" sz="36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505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2893102" y="355557"/>
            <a:ext cx="5441429" cy="1274164"/>
          </a:xfrm>
          <a:prstGeom prst="frame">
            <a:avLst/>
          </a:prstGeom>
        </p:spPr>
        <p:style>
          <a:lnRef idx="2">
            <a:schemeClr val="accent2"/>
          </a:lnRef>
          <a:fillRef idx="1001">
            <a:schemeClr val="dk2"/>
          </a:fillRef>
          <a:effectRef idx="0">
            <a:schemeClr val="accent2"/>
          </a:effectRef>
          <a:fontRef idx="minor">
            <a:schemeClr val="dk1"/>
          </a:fontRef>
        </p:style>
        <p:txBody>
          <a:bodyPr rtlCol="0" anchor="ctr"/>
          <a:lstStyle/>
          <a:p>
            <a:pPr algn="ctr"/>
            <a:r>
              <a:rPr lang="bn-BD" sz="7200" dirty="0" smtClean="0">
                <a:solidFill>
                  <a:schemeClr val="tx1"/>
                </a:solidFill>
                <a:latin typeface="NikoshBAN" pitchFamily="2" charset="0"/>
                <a:cs typeface="NikoshBAN" pitchFamily="2" charset="0"/>
              </a:rPr>
              <a:t>একক কাজ </a:t>
            </a:r>
            <a:endParaRPr lang="en-US" sz="7200" dirty="0">
              <a:solidFill>
                <a:schemeClr val="tx1"/>
              </a:solidFill>
              <a:latin typeface="NikoshBAN" pitchFamily="2" charset="0"/>
              <a:cs typeface="NikoshBAN" pitchFamily="2" charset="0"/>
            </a:endParaRPr>
          </a:p>
        </p:txBody>
      </p:sp>
      <p:sp>
        <p:nvSpPr>
          <p:cNvPr id="5" name="TextBox 4"/>
          <p:cNvSpPr txBox="1"/>
          <p:nvPr/>
        </p:nvSpPr>
        <p:spPr>
          <a:xfrm>
            <a:off x="1" y="2207623"/>
            <a:ext cx="11977140" cy="923330"/>
          </a:xfrm>
          <a:prstGeom prst="rect">
            <a:avLst/>
          </a:prstGeom>
          <a:noFill/>
        </p:spPr>
        <p:txBody>
          <a:bodyPr wrap="square" rtlCol="0">
            <a:spAutoFit/>
          </a:bodyPr>
          <a:lstStyle/>
          <a:p>
            <a:r>
              <a:rPr lang="en-US" sz="5400" dirty="0" smtClean="0">
                <a:latin typeface="NikoshBAN" pitchFamily="2" charset="0"/>
                <a:cs typeface="NikoshBAN" pitchFamily="2" charset="0"/>
              </a:rPr>
              <a:t> ১. </a:t>
            </a:r>
            <a:r>
              <a:rPr lang="en-US" sz="5400" dirty="0" err="1" smtClean="0">
                <a:latin typeface="NikoshBAN" pitchFamily="2" charset="0"/>
                <a:cs typeface="NikoshBAN" pitchFamily="2" charset="0"/>
              </a:rPr>
              <a:t>ডেবিট</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ভাউচার</a:t>
            </a:r>
            <a:r>
              <a:rPr lang="en-US" sz="5400" dirty="0" smtClean="0">
                <a:latin typeface="NikoshBAN" pitchFamily="2" charset="0"/>
                <a:cs typeface="NikoshBAN" pitchFamily="2" charset="0"/>
              </a:rPr>
              <a:t> ও ক্রেডিট </a:t>
            </a:r>
            <a:r>
              <a:rPr lang="en-US" sz="5400" dirty="0" err="1" smtClean="0">
                <a:latin typeface="NikoshBAN" pitchFamily="2" charset="0"/>
                <a:cs typeface="NikoshBAN" pitchFamily="2" charset="0"/>
              </a:rPr>
              <a:t>নোটের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ছক</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অংকন</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কর</a:t>
            </a:r>
            <a:r>
              <a:rPr lang="en-US" sz="5400" dirty="0" smtClean="0">
                <a:latin typeface="NikoshBAN" pitchFamily="2" charset="0"/>
                <a:cs typeface="NikoshBAN" pitchFamily="2" charset="0"/>
              </a:rPr>
              <a:t>।</a:t>
            </a:r>
            <a:endParaRPr lang="en-US" sz="5400" dirty="0">
              <a:latin typeface="NikoshBAN" pitchFamily="2" charset="0"/>
              <a:cs typeface="NikoshBAN" pitchFamily="2" charset="0"/>
            </a:endParaRPr>
          </a:p>
        </p:txBody>
      </p:sp>
      <p:sp>
        <p:nvSpPr>
          <p:cNvPr id="2" name="Rectangle 1"/>
          <p:cNvSpPr/>
          <p:nvPr/>
        </p:nvSpPr>
        <p:spPr>
          <a:xfrm>
            <a:off x="8686800" y="5469105"/>
            <a:ext cx="2830713" cy="1214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70C0"/>
                </a:solidFill>
                <a:latin typeface="NikoshBAN" panose="02000000000000000000" pitchFamily="2" charset="0"/>
                <a:cs typeface="NikoshBAN" panose="02000000000000000000" pitchFamily="2" charset="0"/>
              </a:rPr>
              <a:t>সময়-4 </a:t>
            </a:r>
            <a:r>
              <a:rPr lang="en-US" sz="4800" b="1" dirty="0" err="1" smtClean="0">
                <a:solidFill>
                  <a:srgbClr val="0070C0"/>
                </a:solidFill>
                <a:latin typeface="NikoshBAN" panose="02000000000000000000" pitchFamily="2" charset="0"/>
                <a:cs typeface="NikoshBAN" panose="02000000000000000000" pitchFamily="2" charset="0"/>
              </a:rPr>
              <a:t>মি</a:t>
            </a:r>
            <a:r>
              <a:rPr lang="en-US" sz="4800" b="1" dirty="0" smtClean="0">
                <a:solidFill>
                  <a:srgbClr val="0070C0"/>
                </a:solidFill>
                <a:latin typeface="NikoshBAN" panose="02000000000000000000" pitchFamily="2" charset="0"/>
                <a:cs typeface="NikoshBAN" panose="02000000000000000000" pitchFamily="2" charset="0"/>
              </a:rPr>
              <a:t>.</a:t>
            </a:r>
            <a:r>
              <a:rPr lang="en-US" dirty="0" smtClean="0"/>
              <a:t>.</a:t>
            </a:r>
            <a:endParaRPr lang="en-US" dirty="0"/>
          </a:p>
        </p:txBody>
      </p:sp>
    </p:spTree>
    <p:extLst>
      <p:ext uri="{BB962C8B-B14F-4D97-AF65-F5344CB8AC3E}">
        <p14:creationId xmlns:p14="http://schemas.microsoft.com/office/powerpoint/2010/main" val="169419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6536" y="710996"/>
            <a:ext cx="7758855" cy="830997"/>
          </a:xfrm>
          <a:prstGeom prst="rect">
            <a:avLst/>
          </a:prstGeom>
        </p:spPr>
        <p:txBody>
          <a:bodyPr wrap="none">
            <a:spAutoFit/>
          </a:bodyPr>
          <a:lstStyle/>
          <a:p>
            <a:pPr algn="ctr"/>
            <a:r>
              <a:rPr lang="en-US" sz="4800" dirty="0">
                <a:solidFill>
                  <a:srgbClr val="7030A0"/>
                </a:solidFill>
                <a:latin typeface="NikoshBAN" panose="02000000000000000000" pitchFamily="2" charset="0"/>
                <a:cs typeface="NikoshBAN" panose="02000000000000000000" pitchFamily="2" charset="0"/>
              </a:rPr>
              <a:t>চলো </a:t>
            </a:r>
            <a:r>
              <a:rPr lang="en-US" sz="4800" dirty="0" err="1" smtClean="0">
                <a:solidFill>
                  <a:srgbClr val="7030A0"/>
                </a:solidFill>
                <a:latin typeface="NikoshBAN" panose="02000000000000000000" pitchFamily="2" charset="0"/>
                <a:cs typeface="NikoshBAN" panose="02000000000000000000" pitchFamily="2" charset="0"/>
              </a:rPr>
              <a:t>চালান</a:t>
            </a:r>
            <a:r>
              <a:rPr lang="en-US" sz="4800" dirty="0" smtClean="0">
                <a:solidFill>
                  <a:srgbClr val="7030A0"/>
                </a:solidFill>
                <a:latin typeface="NikoshBAN" panose="02000000000000000000" pitchFamily="2" charset="0"/>
                <a:cs typeface="NikoshBAN" panose="02000000000000000000" pitchFamily="2" charset="0"/>
              </a:rPr>
              <a:t> </a:t>
            </a:r>
            <a:r>
              <a:rPr lang="en-US" sz="4800" dirty="0" err="1" smtClean="0">
                <a:solidFill>
                  <a:srgbClr val="7030A0"/>
                </a:solidFill>
                <a:latin typeface="NikoshBAN" panose="02000000000000000000" pitchFamily="2" charset="0"/>
                <a:cs typeface="NikoshBAN" panose="02000000000000000000" pitchFamily="2" charset="0"/>
              </a:rPr>
              <a:t>সম্পর্কিত</a:t>
            </a:r>
            <a:r>
              <a:rPr lang="en-US" sz="4800" dirty="0" smtClean="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একটি</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অডিও</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শুনি</a:t>
            </a:r>
            <a:endParaRPr lang="en-US" sz="4800" dirty="0">
              <a:solidFill>
                <a:srgbClr val="7030A0"/>
              </a:solidFill>
              <a:latin typeface="NikoshBAN" panose="02000000000000000000" pitchFamily="2" charset="0"/>
              <a:cs typeface="NikoshBAN" panose="02000000000000000000" pitchFamily="2" charset="0"/>
            </a:endParaRPr>
          </a:p>
        </p:txBody>
      </p:sp>
      <p:pic>
        <p:nvPicPr>
          <p:cNvPr id="3" name="Chal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68790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7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53808" y="3387411"/>
            <a:ext cx="1355094" cy="523220"/>
          </a:xfrm>
          <a:prstGeom prst="rect">
            <a:avLst/>
          </a:prstGeom>
        </p:spPr>
        <p:txBody>
          <a:bodyPr wrap="square">
            <a:spAutoFit/>
          </a:bodyPr>
          <a:lstStyle/>
          <a:p>
            <a:r>
              <a:rPr lang="en-US" sz="2800" b="1" dirty="0">
                <a:solidFill>
                  <a:srgbClr val="002060"/>
                </a:solidFill>
                <a:latin typeface="NikoshBAN" panose="02000000000000000000" pitchFamily="2" charset="0"/>
                <a:cs typeface="NikoshBAN" panose="02000000000000000000" pitchFamily="2" charset="0"/>
              </a:rPr>
              <a:t>২০০০০</a:t>
            </a:r>
            <a:endParaRPr lang="en-US" sz="28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089" r="2933"/>
          <a:stretch/>
        </p:blipFill>
        <p:spPr>
          <a:xfrm>
            <a:off x="178777" y="1302343"/>
            <a:ext cx="11834445" cy="5216576"/>
          </a:xfrm>
          <a:prstGeom prst="rect">
            <a:avLst/>
          </a:prstGeom>
        </p:spPr>
      </p:pic>
      <p:sp>
        <p:nvSpPr>
          <p:cNvPr id="2" name="Rectangle 1"/>
          <p:cNvSpPr/>
          <p:nvPr/>
        </p:nvSpPr>
        <p:spPr>
          <a:xfrm>
            <a:off x="284284" y="158262"/>
            <a:ext cx="11623431" cy="844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002060"/>
                </a:solidFill>
                <a:latin typeface="NikoshBAN" panose="02000000000000000000" pitchFamily="2" charset="0"/>
                <a:cs typeface="NikoshBAN" panose="02000000000000000000" pitchFamily="2" charset="0"/>
              </a:rPr>
              <a:t>নুসাইবা</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মানহার</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নিকট</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হতে</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বাকিতে</a:t>
            </a:r>
            <a:r>
              <a:rPr lang="en-US" sz="3600" b="1" dirty="0" smtClean="0">
                <a:solidFill>
                  <a:srgbClr val="002060"/>
                </a:solidFill>
                <a:latin typeface="NikoshBAN" panose="02000000000000000000" pitchFamily="2" charset="0"/>
                <a:cs typeface="NikoshBAN" panose="02000000000000000000" pitchFamily="2" charset="0"/>
              </a:rPr>
              <a:t> ২০,০০০ </a:t>
            </a:r>
            <a:r>
              <a:rPr lang="en-US" sz="3600" b="1" dirty="0" err="1" smtClean="0">
                <a:solidFill>
                  <a:srgbClr val="002060"/>
                </a:solidFill>
                <a:latin typeface="NikoshBAN" panose="02000000000000000000" pitchFamily="2" charset="0"/>
                <a:cs typeface="NikoshBAN" panose="02000000000000000000" pitchFamily="2" charset="0"/>
              </a:rPr>
              <a:t>টাকার</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মাল</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ক্রয়</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করে</a:t>
            </a:r>
            <a:r>
              <a:rPr lang="en-US" sz="3600" b="1" dirty="0" smtClean="0">
                <a:solidFill>
                  <a:srgbClr val="002060"/>
                </a:solidFill>
                <a:latin typeface="NikoshBAN" panose="02000000000000000000" pitchFamily="2" charset="0"/>
                <a:cs typeface="NikoshBAN" panose="02000000000000000000" pitchFamily="2" charset="0"/>
              </a:rPr>
              <a:t>।</a:t>
            </a:r>
          </a:p>
          <a:p>
            <a:pPr algn="ctr"/>
            <a:r>
              <a:rPr lang="en-US" sz="3600" b="1" dirty="0" smtClean="0">
                <a:solidFill>
                  <a:srgbClr val="002060"/>
                </a:solidFill>
                <a:latin typeface="NikoshBAN" panose="02000000000000000000" pitchFamily="2" charset="0"/>
                <a:cs typeface="NikoshBAN" panose="02000000000000000000" pitchFamily="2" charset="0"/>
              </a:rPr>
              <a:t> লেনদেনটির </a:t>
            </a:r>
            <a:r>
              <a:rPr lang="en-US" sz="3600" b="1" dirty="0" err="1" smtClean="0">
                <a:solidFill>
                  <a:srgbClr val="002060"/>
                </a:solidFill>
                <a:latin typeface="NikoshBAN" panose="02000000000000000000" pitchFamily="2" charset="0"/>
                <a:cs typeface="NikoshBAN" panose="02000000000000000000" pitchFamily="2" charset="0"/>
              </a:rPr>
              <a:t>চালানে</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উপস্থাপন</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নিম্মরূপ</a:t>
            </a:r>
            <a:r>
              <a:rPr lang="en-US" sz="3600" b="1" dirty="0" smtClean="0">
                <a:solidFill>
                  <a:srgbClr val="002060"/>
                </a:solidFill>
                <a:latin typeface="NikoshBAN" panose="02000000000000000000" pitchFamily="2" charset="0"/>
                <a:cs typeface="NikoshBAN" panose="02000000000000000000" pitchFamily="2" charset="0"/>
              </a:rPr>
              <a:t>।</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34836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6385" y="710996"/>
            <a:ext cx="7473461" cy="646331"/>
          </a:xfrm>
          <a:prstGeom prst="rect">
            <a:avLst/>
          </a:prstGeom>
        </p:spPr>
        <p:txBody>
          <a:bodyPr wrap="square">
            <a:spAutoFit/>
          </a:bodyPr>
          <a:lstStyle/>
          <a:p>
            <a:pPr algn="ctr"/>
            <a:r>
              <a:rPr lang="en-US" sz="3600" dirty="0">
                <a:solidFill>
                  <a:srgbClr val="7030A0"/>
                </a:solidFill>
                <a:latin typeface="NikoshBAN" panose="02000000000000000000" pitchFamily="2" charset="0"/>
                <a:cs typeface="NikoshBAN" panose="02000000000000000000" pitchFamily="2" charset="0"/>
              </a:rPr>
              <a:t>চলো </a:t>
            </a:r>
            <a:r>
              <a:rPr lang="en-US" sz="3600" dirty="0" smtClean="0">
                <a:solidFill>
                  <a:srgbClr val="7030A0"/>
                </a:solidFill>
                <a:latin typeface="NikoshBAN" panose="02000000000000000000" pitchFamily="2" charset="0"/>
                <a:cs typeface="NikoshBAN" panose="02000000000000000000" pitchFamily="2" charset="0"/>
              </a:rPr>
              <a:t>ক্যাশমেমো  </a:t>
            </a:r>
            <a:r>
              <a:rPr lang="en-US" sz="3600" dirty="0" err="1" smtClean="0">
                <a:solidFill>
                  <a:srgbClr val="7030A0"/>
                </a:solidFill>
                <a:latin typeface="NikoshBAN" panose="02000000000000000000" pitchFamily="2" charset="0"/>
                <a:cs typeface="NikoshBAN" panose="02000000000000000000" pitchFamily="2" charset="0"/>
              </a:rPr>
              <a:t>সম্পর্কিত</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একটি</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অডিও</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শুনি</a:t>
            </a:r>
            <a:endParaRPr lang="en-US" sz="3600" dirty="0">
              <a:solidFill>
                <a:srgbClr val="7030A0"/>
              </a:solidFill>
              <a:latin typeface="NikoshBAN" panose="02000000000000000000" pitchFamily="2" charset="0"/>
              <a:cs typeface="NikoshBAN" panose="02000000000000000000" pitchFamily="2" charset="0"/>
            </a:endParaRPr>
          </a:p>
        </p:txBody>
      </p:sp>
      <p:pic>
        <p:nvPicPr>
          <p:cNvPr id="3" name="cashmem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35156291"/>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3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11029" r="1968"/>
          <a:stretch/>
        </p:blipFill>
        <p:spPr>
          <a:xfrm>
            <a:off x="130628" y="1333919"/>
            <a:ext cx="11930743" cy="5524081"/>
          </a:xfrm>
          <a:prstGeom prst="rect">
            <a:avLst/>
          </a:prstGeom>
        </p:spPr>
      </p:pic>
      <p:sp>
        <p:nvSpPr>
          <p:cNvPr id="3" name="Rectangle 2"/>
          <p:cNvSpPr/>
          <p:nvPr/>
        </p:nvSpPr>
        <p:spPr>
          <a:xfrm>
            <a:off x="171240" y="0"/>
            <a:ext cx="11588262" cy="1333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002060"/>
                </a:solidFill>
                <a:latin typeface="NikoshBAN" panose="02000000000000000000" pitchFamily="2" charset="0"/>
                <a:cs typeface="NikoshBAN" panose="02000000000000000000" pitchFamily="2" charset="0"/>
              </a:rPr>
              <a:t>ইবা</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নূহার</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নিনট</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হতে</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নগদে</a:t>
            </a:r>
            <a:r>
              <a:rPr lang="en-US" sz="3600" b="1" dirty="0" smtClean="0">
                <a:solidFill>
                  <a:srgbClr val="002060"/>
                </a:solidFill>
                <a:latin typeface="NikoshBAN" panose="02000000000000000000" pitchFamily="2" charset="0"/>
                <a:cs typeface="NikoshBAN" panose="02000000000000000000" pitchFamily="2" charset="0"/>
              </a:rPr>
              <a:t> ১০,০০০ </a:t>
            </a:r>
            <a:r>
              <a:rPr lang="en-US" sz="3600" b="1" dirty="0" err="1" smtClean="0">
                <a:solidFill>
                  <a:srgbClr val="002060"/>
                </a:solidFill>
                <a:latin typeface="NikoshBAN" panose="02000000000000000000" pitchFamily="2" charset="0"/>
                <a:cs typeface="NikoshBAN" panose="02000000000000000000" pitchFamily="2" charset="0"/>
              </a:rPr>
              <a:t>টাকার</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মাল</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করে</a:t>
            </a:r>
            <a:r>
              <a:rPr lang="en-US" sz="3600" b="1" dirty="0" smtClean="0">
                <a:solidFill>
                  <a:srgbClr val="002060"/>
                </a:solidFill>
                <a:latin typeface="NikoshBAN" panose="02000000000000000000" pitchFamily="2" charset="0"/>
                <a:cs typeface="NikoshBAN" panose="02000000000000000000" pitchFamily="2" charset="0"/>
              </a:rPr>
              <a:t>।</a:t>
            </a:r>
            <a:r>
              <a:rPr lang="en-US" sz="3600" b="1" dirty="0">
                <a:solidFill>
                  <a:srgbClr val="002060"/>
                </a:solidFill>
                <a:latin typeface="NikoshBAN" panose="02000000000000000000" pitchFamily="2" charset="0"/>
                <a:cs typeface="NikoshBAN" panose="02000000000000000000" pitchFamily="2" charset="0"/>
              </a:rPr>
              <a:t> </a:t>
            </a:r>
            <a:endParaRPr lang="en-US" sz="3600" b="1" dirty="0" smtClean="0">
              <a:solidFill>
                <a:srgbClr val="002060"/>
              </a:solidFill>
              <a:latin typeface="NikoshBAN" panose="02000000000000000000" pitchFamily="2" charset="0"/>
              <a:cs typeface="NikoshBAN" panose="02000000000000000000" pitchFamily="2" charset="0"/>
            </a:endParaRPr>
          </a:p>
          <a:p>
            <a:pPr algn="ctr"/>
            <a:r>
              <a:rPr lang="en-US" sz="3600" b="1" dirty="0" smtClean="0">
                <a:solidFill>
                  <a:srgbClr val="002060"/>
                </a:solidFill>
                <a:latin typeface="NikoshBAN" panose="02000000000000000000" pitchFamily="2" charset="0"/>
                <a:cs typeface="NikoshBAN" panose="02000000000000000000" pitchFamily="2" charset="0"/>
              </a:rPr>
              <a:t>লেনদেনটির </a:t>
            </a:r>
            <a:r>
              <a:rPr lang="en-US" sz="3600" b="1" dirty="0" err="1" smtClean="0">
                <a:solidFill>
                  <a:srgbClr val="002060"/>
                </a:solidFill>
                <a:latin typeface="NikoshBAN" panose="02000000000000000000" pitchFamily="2" charset="0"/>
                <a:cs typeface="NikoshBAN" panose="02000000000000000000" pitchFamily="2" charset="0"/>
              </a:rPr>
              <a:t>ক্যাশমেমো</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উপস্থাপন</a:t>
            </a:r>
            <a:r>
              <a:rPr lang="en-US" sz="3600" b="1" dirty="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নিম্মরূপ</a:t>
            </a:r>
            <a:r>
              <a:rPr lang="en-US" sz="3600" b="1" dirty="0" smtClean="0">
                <a:solidFill>
                  <a:srgbClr val="002060"/>
                </a:solidFill>
                <a:latin typeface="NikoshBAN" panose="02000000000000000000" pitchFamily="2" charset="0"/>
                <a:cs typeface="NikoshBAN" panose="02000000000000000000" pitchFamily="2" charset="0"/>
              </a:rPr>
              <a:t>।</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1740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465180" y="159454"/>
            <a:ext cx="4606157" cy="136628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smtClean="0">
                <a:solidFill>
                  <a:schemeClr val="tx1"/>
                </a:solidFill>
                <a:latin typeface="NikoshBAN" pitchFamily="2" charset="0"/>
                <a:cs typeface="NikoshBAN" pitchFamily="2" charset="0"/>
              </a:rPr>
              <a:t>দলগত</a:t>
            </a:r>
            <a:r>
              <a:rPr lang="bn-BD" sz="7200" dirty="0" smtClean="0">
                <a:solidFill>
                  <a:schemeClr val="tx1"/>
                </a:solidFill>
                <a:latin typeface="NikoshBAN" pitchFamily="2" charset="0"/>
                <a:cs typeface="NikoshBAN" pitchFamily="2" charset="0"/>
              </a:rPr>
              <a:t> কাজ </a:t>
            </a:r>
            <a:endParaRPr lang="en-US" sz="7200" dirty="0">
              <a:solidFill>
                <a:schemeClr val="tx1"/>
              </a:solidFill>
              <a:latin typeface="NikoshBAN" pitchFamily="2" charset="0"/>
              <a:cs typeface="NikoshBAN" pitchFamily="2" charset="0"/>
            </a:endParaRPr>
          </a:p>
        </p:txBody>
      </p:sp>
      <p:sp>
        <p:nvSpPr>
          <p:cNvPr id="4" name="Rectangle 3"/>
          <p:cNvSpPr/>
          <p:nvPr/>
        </p:nvSpPr>
        <p:spPr>
          <a:xfrm>
            <a:off x="7920022" y="6091107"/>
            <a:ext cx="3372892" cy="640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NikoshBAN" panose="02000000000000000000" pitchFamily="2" charset="0"/>
                <a:cs typeface="NikoshBAN" panose="02000000000000000000" pitchFamily="2" charset="0"/>
              </a:rPr>
              <a:t>সময়-৫ </a:t>
            </a:r>
            <a:r>
              <a:rPr lang="en-US" sz="3600" dirty="0" err="1" smtClean="0">
                <a:solidFill>
                  <a:srgbClr val="002060"/>
                </a:solidFill>
                <a:latin typeface="NikoshBAN" panose="02000000000000000000" pitchFamily="2" charset="0"/>
                <a:cs typeface="NikoshBAN" panose="02000000000000000000" pitchFamily="2" charset="0"/>
              </a:rPr>
              <a:t>মিনিট</a:t>
            </a:r>
            <a:endParaRPr lang="en-US" sz="3600" dirty="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246185" y="1349892"/>
            <a:ext cx="12192000" cy="4247317"/>
          </a:xfrm>
          <a:prstGeom prst="rect">
            <a:avLst/>
          </a:prstGeom>
        </p:spPr>
        <p:txBody>
          <a:bodyPr wrap="square">
            <a:spAutoFit/>
          </a:bodyPr>
          <a:lstStyle/>
          <a:p>
            <a:r>
              <a:rPr lang="as-IN" sz="3600" dirty="0">
                <a:latin typeface="NikoshBAN" panose="02000000000000000000" pitchFamily="2" charset="0"/>
                <a:cs typeface="NikoshBAN" panose="02000000000000000000" pitchFamily="2" charset="0"/>
              </a:rPr>
              <a:t>জনাব </a:t>
            </a:r>
            <a:r>
              <a:rPr lang="as-IN" sz="3600" dirty="0" smtClean="0">
                <a:latin typeface="NikoshBAN" panose="02000000000000000000" pitchFamily="2" charset="0"/>
                <a:cs typeface="NikoshBAN" panose="02000000000000000000" pitchFamily="2" charset="0"/>
              </a:rPr>
              <a:t>মোহাম্মদ </a:t>
            </a:r>
            <a:r>
              <a:rPr lang="as-IN" sz="3600" dirty="0">
                <a:latin typeface="NikoshBAN" panose="02000000000000000000" pitchFamily="2" charset="0"/>
                <a:cs typeface="NikoshBAN" panose="02000000000000000000" pitchFamily="2" charset="0"/>
              </a:rPr>
              <a:t>রাহি </a:t>
            </a:r>
            <a:r>
              <a:rPr lang="as-IN" sz="3600" dirty="0" smtClean="0">
                <a:latin typeface="NikoshBAN" panose="02000000000000000000" pitchFamily="2" charset="0"/>
                <a:cs typeface="NikoshBAN" panose="02000000000000000000" pitchFamily="2" charset="0"/>
              </a:rPr>
              <a:t>২০২০</a:t>
            </a:r>
            <a:r>
              <a:rPr lang="en-US" sz="3600" dirty="0" smtClean="0">
                <a:latin typeface="NikoshBAN" panose="02000000000000000000" pitchFamily="2" charset="0"/>
                <a:cs typeface="NikoshBAN" panose="02000000000000000000" pitchFamily="2" charset="0"/>
              </a:rPr>
              <a:t>-</a:t>
            </a:r>
            <a:r>
              <a:rPr lang="en-US" sz="3600" dirty="0" err="1" smtClean="0">
                <a:latin typeface="NikoshBAN" panose="02000000000000000000" pitchFamily="2" charset="0"/>
                <a:cs typeface="NikoshBAN" panose="02000000000000000000" pitchFamily="2" charset="0"/>
              </a:rPr>
              <a:t>সালের</a:t>
            </a:r>
            <a:r>
              <a:rPr lang="en-US" sz="3600" dirty="0" smtClean="0">
                <a:latin typeface="NikoshBAN" panose="02000000000000000000" pitchFamily="2" charset="0"/>
                <a:cs typeface="NikoshBAN" panose="02000000000000000000" pitchFamily="2" charset="0"/>
              </a:rPr>
              <a:t> ১</a:t>
            </a:r>
            <a:r>
              <a:rPr lang="as-IN" sz="3600" dirty="0" smtClean="0">
                <a:latin typeface="NikoshBAN" panose="02000000000000000000" pitchFamily="2" charset="0"/>
                <a:cs typeface="NikoshBAN" panose="02000000000000000000" pitchFamily="2" charset="0"/>
              </a:rPr>
              <a:t> এপ্রিল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নগদ</a:t>
            </a:r>
            <a:r>
              <a:rPr lang="as-IN" sz="3600" dirty="0" smtClean="0">
                <a:latin typeface="NikoshBAN" panose="02000000000000000000" pitchFamily="2" charset="0"/>
                <a:cs typeface="NikoshBAN" panose="02000000000000000000" pitchFamily="2" charset="0"/>
              </a:rPr>
              <a:t> ১০০</a:t>
            </a:r>
            <a:r>
              <a:rPr lang="en-US" sz="3600" dirty="0" smtClean="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০০০ </a:t>
            </a:r>
            <a:r>
              <a:rPr lang="as-IN" sz="3600" dirty="0">
                <a:latin typeface="NikoshBAN" panose="02000000000000000000" pitchFamily="2" charset="0"/>
                <a:cs typeface="NikoshBAN" panose="02000000000000000000" pitchFamily="2" charset="0"/>
              </a:rPr>
              <a:t>টাকা নিয়ে ব্যবসায় শুরু </a:t>
            </a:r>
            <a:r>
              <a:rPr lang="as-IN" sz="3600" dirty="0" smtClean="0">
                <a:latin typeface="NikoshBAN" panose="02000000000000000000" pitchFamily="2" charset="0"/>
                <a:cs typeface="NikoshBAN" panose="02000000000000000000" pitchFamily="2" charset="0"/>
              </a:rPr>
              <a:t>করেন</a:t>
            </a:r>
            <a:r>
              <a:rPr lang="en-US" sz="3600" dirty="0" smtClean="0">
                <a:latin typeface="NikoshBAN" panose="02000000000000000000" pitchFamily="2" charset="0"/>
                <a:cs typeface="NikoshBAN" panose="02000000000000000000" pitchFamily="2" charset="0"/>
              </a:rPr>
              <a:t>।</a:t>
            </a:r>
          </a:p>
          <a:p>
            <a:r>
              <a:rPr lang="as-IN" sz="3600" dirty="0">
                <a:latin typeface="NikoshBAN" panose="02000000000000000000" pitchFamily="2" charset="0"/>
                <a:cs typeface="NikoshBAN" panose="02000000000000000000" pitchFamily="2" charset="0"/>
              </a:rPr>
              <a:t>এপ্রিল</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৩- নগদে পন্য </a:t>
            </a:r>
            <a:r>
              <a:rPr lang="as-IN" sz="3600" dirty="0" smtClean="0">
                <a:latin typeface="NikoshBAN" panose="02000000000000000000" pitchFamily="2" charset="0"/>
                <a:cs typeface="NikoshBAN" panose="02000000000000000000" pitchFamily="2" charset="0"/>
              </a:rPr>
              <a:t>ক্রয়-১৫</a:t>
            </a:r>
            <a:r>
              <a:rPr lang="en-US" sz="3600" dirty="0" smtClean="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০০০ </a:t>
            </a:r>
            <a:r>
              <a:rPr lang="as-IN" sz="3600" dirty="0">
                <a:latin typeface="NikoshBAN" panose="02000000000000000000" pitchFamily="2" charset="0"/>
                <a:cs typeface="NikoshBAN" panose="02000000000000000000" pitchFamily="2" charset="0"/>
              </a:rPr>
              <a:t>টাকা </a:t>
            </a:r>
            <a:endParaRPr lang="en-US" sz="3600" dirty="0" smtClean="0">
              <a:latin typeface="NikoshBAN" panose="02000000000000000000" pitchFamily="2" charset="0"/>
              <a:cs typeface="NikoshBAN" panose="02000000000000000000" pitchFamily="2" charset="0"/>
            </a:endParaRPr>
          </a:p>
          <a:p>
            <a:r>
              <a:rPr lang="as-IN" sz="3600" dirty="0">
                <a:latin typeface="NikoshBAN" panose="02000000000000000000" pitchFamily="2" charset="0"/>
                <a:cs typeface="NikoshBAN" panose="02000000000000000000" pitchFamily="2" charset="0"/>
              </a:rPr>
              <a:t>এপ্রিল </a:t>
            </a:r>
            <a:r>
              <a:rPr lang="en-US" sz="3600" dirty="0" smtClean="0">
                <a:latin typeface="NikoshBAN" panose="02000000000000000000" pitchFamily="2" charset="0"/>
                <a:cs typeface="NikoshBAN" panose="02000000000000000000" pitchFamily="2" charset="0"/>
              </a:rPr>
              <a:t>10</a:t>
            </a:r>
            <a:r>
              <a:rPr lang="as-IN" sz="3600" dirty="0" smtClean="0">
                <a:latin typeface="NikoshBAN" panose="02000000000000000000" pitchFamily="2" charset="0"/>
                <a:cs typeface="NikoshBAN" panose="02000000000000000000" pitchFamily="2" charset="0"/>
              </a:rPr>
              <a:t>- বাকিতে বিক্রয়</a:t>
            </a:r>
            <a:r>
              <a:rPr lang="en-US" sz="3600" dirty="0" smtClean="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১০</a:t>
            </a:r>
            <a:r>
              <a:rPr lang="en-US" sz="3600" dirty="0" smtClean="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০০০ টাকা</a:t>
            </a:r>
            <a:endParaRPr lang="en-US" sz="3600" dirty="0" smtClean="0">
              <a:latin typeface="NikoshBAN" panose="02000000000000000000" pitchFamily="2" charset="0"/>
              <a:cs typeface="NikoshBAN" panose="02000000000000000000" pitchFamily="2" charset="0"/>
            </a:endParaRPr>
          </a:p>
          <a:p>
            <a:r>
              <a:rPr lang="as-IN" sz="3600" dirty="0" smtClean="0">
                <a:latin typeface="NikoshBAN" panose="02000000000000000000" pitchFamily="2" charset="0"/>
                <a:cs typeface="NikoshBAN" panose="02000000000000000000" pitchFamily="2" charset="0"/>
              </a:rPr>
              <a:t>এপ্রিল </a:t>
            </a:r>
            <a:r>
              <a:rPr lang="en-US" sz="3600" dirty="0" smtClean="0">
                <a:latin typeface="NikoshBAN" panose="02000000000000000000" pitchFamily="2" charset="0"/>
                <a:cs typeface="NikoshBAN" panose="02000000000000000000" pitchFamily="2" charset="0"/>
              </a:rPr>
              <a:t>12</a:t>
            </a:r>
            <a:r>
              <a:rPr lang="as-IN" sz="3600" dirty="0" smtClean="0">
                <a:latin typeface="NikoshBAN" panose="02000000000000000000" pitchFamily="2" charset="0"/>
                <a:cs typeface="NikoshBAN" panose="02000000000000000000" pitchFamily="2" charset="0"/>
              </a:rPr>
              <a:t>- বেতন </a:t>
            </a:r>
            <a:r>
              <a:rPr lang="as-IN" sz="3600" dirty="0">
                <a:latin typeface="NikoshBAN" panose="02000000000000000000" pitchFamily="2" charset="0"/>
                <a:cs typeface="NikoshBAN" panose="02000000000000000000" pitchFamily="2" charset="0"/>
              </a:rPr>
              <a:t>প্রদান-৫০০০ টাকা </a:t>
            </a:r>
            <a:endParaRPr lang="en-US" sz="3600" dirty="0" smtClean="0">
              <a:latin typeface="NikoshBAN" panose="02000000000000000000" pitchFamily="2" charset="0"/>
              <a:cs typeface="NikoshBAN" panose="02000000000000000000" pitchFamily="2" charset="0"/>
            </a:endParaRPr>
          </a:p>
          <a:p>
            <a:r>
              <a:rPr lang="as-IN" sz="3600" dirty="0">
                <a:latin typeface="NikoshBAN" panose="02000000000000000000" pitchFamily="2" charset="0"/>
                <a:cs typeface="NikoshBAN" panose="02000000000000000000" pitchFamily="2" charset="0"/>
              </a:rPr>
              <a:t>এপ্রিল </a:t>
            </a:r>
            <a:r>
              <a:rPr lang="en-US" sz="3600" dirty="0" smtClean="0">
                <a:latin typeface="NikoshBAN" panose="02000000000000000000" pitchFamily="2" charset="0"/>
                <a:cs typeface="NikoshBAN" panose="02000000000000000000" pitchFamily="2" charset="0"/>
              </a:rPr>
              <a:t>15</a:t>
            </a:r>
            <a:r>
              <a:rPr lang="as-IN" sz="3600" dirty="0" smtClean="0">
                <a:latin typeface="NikoshBAN" panose="02000000000000000000" pitchFamily="2" charset="0"/>
                <a:cs typeface="NikoshBAN" panose="02000000000000000000" pitchFamily="2" charset="0"/>
              </a:rPr>
              <a:t>- নগদে </a:t>
            </a:r>
            <a:r>
              <a:rPr lang="as-IN" sz="3600" dirty="0">
                <a:latin typeface="NikoshBAN" panose="02000000000000000000" pitchFamily="2" charset="0"/>
                <a:cs typeface="NikoshBAN" panose="02000000000000000000" pitchFamily="2" charset="0"/>
              </a:rPr>
              <a:t>পন্য বিক্রয়-১০০০০ টাকা</a:t>
            </a:r>
            <a:endParaRPr lang="en-US" sz="3600" dirty="0" smtClean="0">
              <a:latin typeface="NikoshBAN" panose="02000000000000000000" pitchFamily="2" charset="0"/>
              <a:cs typeface="NikoshBAN" panose="02000000000000000000" pitchFamily="2" charset="0"/>
            </a:endParaRPr>
          </a:p>
          <a:p>
            <a:r>
              <a:rPr lang="as-IN" sz="3600" dirty="0">
                <a:latin typeface="NikoshBAN" panose="02000000000000000000" pitchFamily="2" charset="0"/>
                <a:cs typeface="NikoshBAN" panose="02000000000000000000" pitchFamily="2" charset="0"/>
              </a:rPr>
              <a:t>উপ</a:t>
            </a:r>
            <a:r>
              <a:rPr lang="en-US" sz="3600" dirty="0" err="1">
                <a:latin typeface="NikoshBAN" panose="02000000000000000000" pitchFamily="2" charset="0"/>
                <a:cs typeface="NikoshBAN" panose="02000000000000000000" pitchFamily="2" charset="0"/>
              </a:rPr>
              <a:t>র্যু</a:t>
            </a:r>
            <a:r>
              <a:rPr lang="as-IN" sz="3600" dirty="0">
                <a:latin typeface="NikoshBAN" panose="02000000000000000000" pitchFamily="2" charset="0"/>
                <a:cs typeface="NikoshBAN" panose="02000000000000000000" pitchFamily="2" charset="0"/>
              </a:rPr>
              <a:t>ক্ত লেনদে</a:t>
            </a:r>
            <a:r>
              <a:rPr lang="en-US" sz="3600" dirty="0" err="1">
                <a:latin typeface="NikoshBAN" panose="02000000000000000000" pitchFamily="2" charset="0"/>
                <a:cs typeface="NikoshBAN" panose="02000000000000000000" pitchFamily="2" charset="0"/>
              </a:rPr>
              <a:t>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আলোকে</a:t>
            </a:r>
            <a:r>
              <a:rPr lang="as-IN" sz="3600" dirty="0">
                <a:latin typeface="NikoshBAN" panose="02000000000000000000" pitchFamily="2" charset="0"/>
                <a:cs typeface="NikoshBAN" panose="02000000000000000000" pitchFamily="2" charset="0"/>
              </a:rPr>
              <a:t> ক্যাশমেমো প্রস্তুত করো </a:t>
            </a:r>
            <a:r>
              <a:rPr lang="en-US" sz="3600" dirty="0" smtClean="0">
                <a:latin typeface="NikoshBAN" panose="02000000000000000000" pitchFamily="2" charset="0"/>
                <a:cs typeface="NikoshBAN" panose="02000000000000000000" pitchFamily="2" charset="0"/>
              </a:rPr>
              <a:t>।</a:t>
            </a:r>
          </a:p>
          <a:p>
            <a:r>
              <a:rPr lang="as-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419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47161" cy="6858000"/>
          </a:xfrm>
          <a:prstGeom prst="rect">
            <a:avLst/>
          </a:prstGeom>
        </p:spPr>
      </p:pic>
    </p:spTree>
    <p:extLst>
      <p:ext uri="{BB962C8B-B14F-4D97-AF65-F5344CB8AC3E}">
        <p14:creationId xmlns:p14="http://schemas.microsoft.com/office/powerpoint/2010/main" val="1916825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9187" y="252320"/>
            <a:ext cx="2164539" cy="1015663"/>
          </a:xfrm>
          <a:prstGeom prst="rect">
            <a:avLst/>
          </a:prstGeom>
        </p:spPr>
        <p:txBody>
          <a:bodyPr wrap="square">
            <a:spAutoFit/>
          </a:bodyPr>
          <a:lstStyle/>
          <a:p>
            <a:pPr algn="ctr"/>
            <a:r>
              <a:rPr lang="bn-BD" sz="6000" u="sng" dirty="0">
                <a:latin typeface="NikoshBAN" pitchFamily="2" charset="0"/>
                <a:cs typeface="NikoshBAN" pitchFamily="2" charset="0"/>
              </a:rPr>
              <a:t>মূল্যায়ন </a:t>
            </a:r>
            <a:endParaRPr lang="en-US" sz="6000" u="sng" dirty="0">
              <a:latin typeface="NikoshBAN" pitchFamily="2" charset="0"/>
              <a:cs typeface="NikoshBAN"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839599009"/>
              </p:ext>
            </p:extLst>
          </p:nvPr>
        </p:nvGraphicFramePr>
        <p:xfrm>
          <a:off x="3339548" y="2762112"/>
          <a:ext cx="4432852" cy="2704410"/>
        </p:xfrm>
        <a:graphic>
          <a:graphicData uri="http://schemas.openxmlformats.org/presentationml/2006/ole">
            <mc:AlternateContent xmlns:mc="http://schemas.openxmlformats.org/markup-compatibility/2006">
              <mc:Choice xmlns:v="urn:schemas-microsoft-com:vml" Requires="v">
                <p:oleObj spid="_x0000_s2160" name="Packager Shell Object" showAsIcon="1" r:id="rId3" imgW="1053720" imgH="437760" progId="Package">
                  <p:embed/>
                </p:oleObj>
              </mc:Choice>
              <mc:Fallback>
                <p:oleObj name="Packager Shell Object" showAsIcon="1" r:id="rId3" imgW="1053720" imgH="437760" progId="Package">
                  <p:embed/>
                  <p:pic>
                    <p:nvPicPr>
                      <p:cNvPr id="0" name=""/>
                      <p:cNvPicPr/>
                      <p:nvPr/>
                    </p:nvPicPr>
                    <p:blipFill>
                      <a:blip r:embed="rId4"/>
                      <a:stretch>
                        <a:fillRect/>
                      </a:stretch>
                    </p:blipFill>
                    <p:spPr>
                      <a:xfrm>
                        <a:off x="3339548" y="2762112"/>
                        <a:ext cx="4432852" cy="2704410"/>
                      </a:xfrm>
                      <a:prstGeom prst="rect">
                        <a:avLst/>
                      </a:prstGeom>
                    </p:spPr>
                  </p:pic>
                </p:oleObj>
              </mc:Fallback>
            </mc:AlternateContent>
          </a:graphicData>
        </a:graphic>
      </p:graphicFrame>
    </p:spTree>
    <p:extLst>
      <p:ext uri="{BB962C8B-B14F-4D97-AF65-F5344CB8AC3E}">
        <p14:creationId xmlns:p14="http://schemas.microsoft.com/office/powerpoint/2010/main" val="2240897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2743200" y="0"/>
            <a:ext cx="6057604" cy="159737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tx1"/>
                </a:solidFill>
                <a:latin typeface="NikoshBAN" pitchFamily="2" charset="0"/>
                <a:cs typeface="NikoshBAN" pitchFamily="2" charset="0"/>
              </a:rPr>
              <a:t>বাড়ির কাজ</a:t>
            </a:r>
            <a:endParaRPr lang="en-US" sz="8000" dirty="0">
              <a:solidFill>
                <a:schemeClr val="tx1"/>
              </a:solidFill>
              <a:latin typeface="NikoshBAN" pitchFamily="2" charset="0"/>
              <a:cs typeface="NikoshBAN" pitchFamily="2" charset="0"/>
            </a:endParaRPr>
          </a:p>
        </p:txBody>
      </p:sp>
      <p:sp>
        <p:nvSpPr>
          <p:cNvPr id="3" name="Rectangle 2"/>
          <p:cNvSpPr/>
          <p:nvPr/>
        </p:nvSpPr>
        <p:spPr>
          <a:xfrm>
            <a:off x="104930" y="1779687"/>
            <a:ext cx="12087069" cy="4524315"/>
          </a:xfrm>
          <a:prstGeom prst="rect">
            <a:avLst/>
          </a:prstGeom>
        </p:spPr>
        <p:txBody>
          <a:bodyPr wrap="square">
            <a:spAutoFit/>
          </a:bodyPr>
          <a:lstStyle/>
          <a:p>
            <a:r>
              <a:rPr lang="as-IN" sz="3600" dirty="0">
                <a:latin typeface="NikoshBAN" panose="02000000000000000000" pitchFamily="2" charset="0"/>
                <a:cs typeface="NikoshBAN" panose="02000000000000000000" pitchFamily="2" charset="0"/>
              </a:rPr>
              <a:t>জনাব </a:t>
            </a:r>
            <a:r>
              <a:rPr lang="en-US" sz="3600" dirty="0" err="1" smtClean="0">
                <a:latin typeface="NikoshBAN" panose="02000000000000000000" pitchFamily="2" charset="0"/>
                <a:cs typeface="NikoshBAN" panose="02000000000000000000" pitchFamily="2" charset="0"/>
              </a:rPr>
              <a:t>মামুন</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২০২০</a:t>
            </a: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সালের</a:t>
            </a:r>
            <a:r>
              <a:rPr lang="en-US" sz="3600" dirty="0">
                <a:latin typeface="NikoshBAN" panose="02000000000000000000" pitchFamily="2" charset="0"/>
                <a:cs typeface="NikoshBAN" panose="02000000000000000000" pitchFamily="2" charset="0"/>
              </a:rPr>
              <a:t> ১</a:t>
            </a:r>
            <a:r>
              <a:rPr lang="as-IN" sz="3600" dirty="0">
                <a:latin typeface="NikoshBAN" panose="02000000000000000000" pitchFamily="2" charset="0"/>
                <a:cs typeface="NikoshBAN" panose="02000000000000000000" pitchFamily="2" charset="0"/>
              </a:rPr>
              <a:t> এপ্রিল</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নগদ</a:t>
            </a:r>
            <a:r>
              <a:rPr lang="en-US" sz="3600" dirty="0" smtClean="0">
                <a:latin typeface="NikoshBAN" panose="02000000000000000000" pitchFamily="2" charset="0"/>
                <a:cs typeface="NikoshBAN" panose="02000000000000000000" pitchFamily="2" charset="0"/>
              </a:rPr>
              <a:t> 2</a:t>
            </a:r>
            <a:r>
              <a:rPr lang="as-IN" sz="3600" dirty="0" smtClean="0">
                <a:latin typeface="NikoshBAN" panose="02000000000000000000" pitchFamily="2" charset="0"/>
                <a:cs typeface="NikoshBAN" panose="02000000000000000000" pitchFamily="2" charset="0"/>
              </a:rPr>
              <a:t>০০</a:t>
            </a:r>
            <a:r>
              <a:rPr lang="en-US" sz="3600" dirty="0" smtClean="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০০০ </a:t>
            </a:r>
            <a:r>
              <a:rPr lang="as-IN" sz="3600" dirty="0">
                <a:latin typeface="NikoshBAN" panose="02000000000000000000" pitchFamily="2" charset="0"/>
                <a:cs typeface="NikoshBAN" panose="02000000000000000000" pitchFamily="2" charset="0"/>
              </a:rPr>
              <a:t>টাকা নিয়ে ব্যবসায় শুরু </a:t>
            </a:r>
            <a:r>
              <a:rPr lang="as-IN" sz="3600" dirty="0" smtClean="0">
                <a:latin typeface="NikoshBAN" panose="02000000000000000000" pitchFamily="2" charset="0"/>
                <a:cs typeface="NikoshBAN" panose="02000000000000000000" pitchFamily="2" charset="0"/>
              </a:rPr>
              <a:t>করেন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a:p>
            <a:r>
              <a:rPr lang="as-IN" sz="3600" dirty="0">
                <a:latin typeface="NikoshBAN" panose="02000000000000000000" pitchFamily="2" charset="0"/>
                <a:cs typeface="NikoshBAN" panose="02000000000000000000" pitchFamily="2" charset="0"/>
              </a:rPr>
              <a:t>এপ্রিল ৩- নগদে পন্য </a:t>
            </a:r>
            <a:r>
              <a:rPr lang="as-IN" sz="3600" dirty="0" smtClean="0">
                <a:latin typeface="NikoshBAN" panose="02000000000000000000" pitchFamily="2" charset="0"/>
                <a:cs typeface="NikoshBAN" panose="02000000000000000000" pitchFamily="2" charset="0"/>
              </a:rPr>
              <a:t>ক্রয়-১</a:t>
            </a:r>
            <a:r>
              <a:rPr lang="en-US" sz="3600" dirty="0" smtClean="0">
                <a:latin typeface="NikoshBAN" panose="02000000000000000000" pitchFamily="2" charset="0"/>
                <a:cs typeface="NikoshBAN" panose="02000000000000000000" pitchFamily="2" charset="0"/>
              </a:rPr>
              <a:t>8,</a:t>
            </a:r>
            <a:r>
              <a:rPr lang="as-IN" sz="3600" dirty="0" smtClean="0">
                <a:latin typeface="NikoshBAN" panose="02000000000000000000" pitchFamily="2" charset="0"/>
                <a:cs typeface="NikoshBAN" panose="02000000000000000000" pitchFamily="2" charset="0"/>
              </a:rPr>
              <a:t>০০০ </a:t>
            </a:r>
            <a:r>
              <a:rPr lang="as-IN" sz="3600" dirty="0">
                <a:latin typeface="NikoshBAN" panose="02000000000000000000" pitchFamily="2" charset="0"/>
                <a:cs typeface="NikoshBAN" panose="02000000000000000000" pitchFamily="2" charset="0"/>
              </a:rPr>
              <a:t>টাকা </a:t>
            </a:r>
            <a:endParaRPr lang="en-US" sz="3600" dirty="0">
              <a:latin typeface="NikoshBAN" panose="02000000000000000000" pitchFamily="2" charset="0"/>
              <a:cs typeface="NikoshBAN" panose="02000000000000000000" pitchFamily="2" charset="0"/>
            </a:endParaRPr>
          </a:p>
          <a:p>
            <a:r>
              <a:rPr lang="as-IN" sz="3600" dirty="0">
                <a:latin typeface="NikoshBAN" panose="02000000000000000000" pitchFamily="2" charset="0"/>
                <a:cs typeface="NikoshBAN" panose="02000000000000000000" pitchFamily="2" charset="0"/>
              </a:rPr>
              <a:t>এপ্রিল </a:t>
            </a:r>
            <a:r>
              <a:rPr lang="en-US" sz="3600" dirty="0" smtClean="0">
                <a:latin typeface="NikoshBAN" panose="02000000000000000000" pitchFamily="2" charset="0"/>
                <a:cs typeface="NikoshBAN" panose="02000000000000000000" pitchFamily="2" charset="0"/>
              </a:rPr>
              <a:t>7</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বাকিতে বিক্রয় </a:t>
            </a:r>
            <a:r>
              <a:rPr lang="en-US" sz="3600" dirty="0" smtClean="0">
                <a:latin typeface="NikoshBAN" panose="02000000000000000000" pitchFamily="2" charset="0"/>
                <a:cs typeface="NikoshBAN" panose="02000000000000000000" pitchFamily="2" charset="0"/>
              </a:rPr>
              <a:t>3</a:t>
            </a:r>
            <a:r>
              <a:rPr lang="as-IN" sz="3600" dirty="0" smtClean="0">
                <a:latin typeface="NikoshBAN" panose="02000000000000000000" pitchFamily="2" charset="0"/>
                <a:cs typeface="NikoshBAN" panose="02000000000000000000" pitchFamily="2" charset="0"/>
              </a:rPr>
              <a:t>০</a:t>
            </a:r>
            <a:r>
              <a:rPr lang="en-US" sz="3600" dirty="0" smtClean="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০০০ </a:t>
            </a:r>
            <a:r>
              <a:rPr lang="as-IN" sz="3600" dirty="0">
                <a:latin typeface="NikoshBAN" panose="02000000000000000000" pitchFamily="2" charset="0"/>
                <a:cs typeface="NikoshBAN" panose="02000000000000000000" pitchFamily="2" charset="0"/>
              </a:rPr>
              <a:t>টাকা</a:t>
            </a:r>
            <a:endParaRPr lang="en-US" sz="3600" dirty="0">
              <a:latin typeface="NikoshBAN" panose="02000000000000000000" pitchFamily="2" charset="0"/>
              <a:cs typeface="NikoshBAN" panose="02000000000000000000" pitchFamily="2" charset="0"/>
            </a:endParaRPr>
          </a:p>
          <a:p>
            <a:r>
              <a:rPr lang="as-IN" sz="3600" dirty="0" smtClean="0">
                <a:latin typeface="NikoshBAN" panose="02000000000000000000" pitchFamily="2" charset="0"/>
                <a:cs typeface="NikoshBAN" panose="02000000000000000000" pitchFamily="2" charset="0"/>
              </a:rPr>
              <a:t>এপ্রিল </a:t>
            </a:r>
            <a:r>
              <a:rPr lang="en-US" sz="3600" dirty="0" smtClean="0">
                <a:latin typeface="NikoshBAN" panose="02000000000000000000" pitchFamily="2" charset="0"/>
                <a:cs typeface="NikoshBAN" panose="02000000000000000000" pitchFamily="2" charset="0"/>
              </a:rPr>
              <a:t>11</a:t>
            </a:r>
            <a:r>
              <a:rPr lang="as-IN"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ভাড়া</a:t>
            </a:r>
            <a:r>
              <a:rPr lang="as-IN" sz="3600" dirty="0" smtClean="0">
                <a:latin typeface="NikoshBAN" panose="02000000000000000000" pitchFamily="2" charset="0"/>
                <a:cs typeface="NikoshBAN" panose="02000000000000000000" pitchFamily="2" charset="0"/>
              </a:rPr>
              <a:t> প্রদান-</a:t>
            </a:r>
            <a:r>
              <a:rPr lang="en-US" sz="3600" dirty="0" smtClean="0">
                <a:latin typeface="NikoshBAN" panose="02000000000000000000" pitchFamily="2" charset="0"/>
                <a:cs typeface="NikoshBAN" panose="02000000000000000000" pitchFamily="2" charset="0"/>
              </a:rPr>
              <a:t>10,</a:t>
            </a:r>
            <a:r>
              <a:rPr lang="as-IN" sz="3600" dirty="0" smtClean="0">
                <a:latin typeface="NikoshBAN" panose="02000000000000000000" pitchFamily="2" charset="0"/>
                <a:cs typeface="NikoshBAN" panose="02000000000000000000" pitchFamily="2" charset="0"/>
              </a:rPr>
              <a:t>০০০ </a:t>
            </a:r>
            <a:r>
              <a:rPr lang="as-IN" sz="3600" dirty="0">
                <a:latin typeface="NikoshBAN" panose="02000000000000000000" pitchFamily="2" charset="0"/>
                <a:cs typeface="NikoshBAN" panose="02000000000000000000" pitchFamily="2" charset="0"/>
              </a:rPr>
              <a:t>টাকা </a:t>
            </a:r>
            <a:endParaRPr lang="en-US" sz="3600" dirty="0">
              <a:latin typeface="NikoshBAN" panose="02000000000000000000" pitchFamily="2" charset="0"/>
              <a:cs typeface="NikoshBAN" panose="02000000000000000000" pitchFamily="2" charset="0"/>
            </a:endParaRPr>
          </a:p>
          <a:p>
            <a:r>
              <a:rPr lang="as-IN" sz="3600" dirty="0">
                <a:latin typeface="NikoshBAN" panose="02000000000000000000" pitchFamily="2" charset="0"/>
                <a:cs typeface="NikoshBAN" panose="02000000000000000000" pitchFamily="2" charset="0"/>
              </a:rPr>
              <a:t>এপ্রিল </a:t>
            </a:r>
            <a:r>
              <a:rPr lang="en-US" sz="3600" dirty="0" smtClean="0">
                <a:latin typeface="NikoshBAN" panose="02000000000000000000" pitchFamily="2" charset="0"/>
                <a:cs typeface="NikoshBAN" panose="02000000000000000000" pitchFamily="2" charset="0"/>
              </a:rPr>
              <a:t>16</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নগদে পন্য </a:t>
            </a:r>
            <a:r>
              <a:rPr lang="as-IN" sz="3600" dirty="0" smtClean="0">
                <a:latin typeface="NikoshBAN" panose="02000000000000000000" pitchFamily="2" charset="0"/>
                <a:cs typeface="NikoshBAN" panose="02000000000000000000" pitchFamily="2" charset="0"/>
              </a:rPr>
              <a:t>বিক্রয়-</a:t>
            </a:r>
            <a:r>
              <a:rPr lang="en-US" sz="3600" dirty="0" smtClean="0">
                <a:latin typeface="NikoshBAN" panose="02000000000000000000" pitchFamily="2" charset="0"/>
                <a:cs typeface="NikoshBAN" panose="02000000000000000000" pitchFamily="2" charset="0"/>
              </a:rPr>
              <a:t>2</a:t>
            </a:r>
            <a:r>
              <a:rPr lang="as-IN" sz="3600" dirty="0" smtClean="0">
                <a:latin typeface="NikoshBAN" panose="02000000000000000000" pitchFamily="2" charset="0"/>
                <a:cs typeface="NikoshBAN" panose="02000000000000000000" pitchFamily="2" charset="0"/>
              </a:rPr>
              <a:t>০</a:t>
            </a:r>
            <a:r>
              <a:rPr lang="en-US" sz="3600" dirty="0" smtClean="0">
                <a:latin typeface="NikoshBAN" panose="02000000000000000000" pitchFamily="2" charset="0"/>
                <a:cs typeface="NikoshBAN" panose="02000000000000000000" pitchFamily="2" charset="0"/>
              </a:rPr>
              <a:t>,</a:t>
            </a:r>
            <a:r>
              <a:rPr lang="as-IN" sz="3600" dirty="0" smtClean="0">
                <a:latin typeface="NikoshBAN" panose="02000000000000000000" pitchFamily="2" charset="0"/>
                <a:cs typeface="NikoshBAN" panose="02000000000000000000" pitchFamily="2" charset="0"/>
              </a:rPr>
              <a:t>০০০</a:t>
            </a:r>
            <a:endParaRPr lang="en-US" sz="3600" dirty="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১. </a:t>
            </a:r>
            <a:r>
              <a:rPr lang="as-IN" sz="3600" dirty="0" smtClean="0">
                <a:latin typeface="NikoshBAN" panose="02000000000000000000" pitchFamily="2" charset="0"/>
                <a:cs typeface="NikoshBAN" panose="02000000000000000000" pitchFamily="2" charset="0"/>
              </a:rPr>
              <a:t>উপরোক্ত লেনদেনে</a:t>
            </a:r>
            <a:r>
              <a:rPr lang="en-US" sz="3600" dirty="0" smtClean="0">
                <a:latin typeface="NikoshBAN" panose="02000000000000000000" pitchFamily="2" charset="0"/>
                <a:cs typeface="NikoshBAN" panose="02000000000000000000" pitchFamily="2" charset="0"/>
              </a:rPr>
              <a:t>র </a:t>
            </a:r>
            <a:r>
              <a:rPr lang="en-US" sz="3600" dirty="0" err="1" smtClean="0">
                <a:latin typeface="NikoshBAN" panose="02000000000000000000" pitchFamily="2" charset="0"/>
                <a:cs typeface="NikoshBAN" panose="02000000000000000000" pitchFamily="2" charset="0"/>
              </a:rPr>
              <a:t>আলোকে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ডেবিট ভাউচারের পরিমান কত</a:t>
            </a:r>
            <a:r>
              <a:rPr lang="as-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............২</a:t>
            </a:r>
            <a:r>
              <a:rPr lang="as-IN" sz="36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২. </a:t>
            </a:r>
            <a:r>
              <a:rPr lang="as-IN" sz="3600" dirty="0" smtClean="0">
                <a:latin typeface="NikoshBAN" panose="02000000000000000000" pitchFamily="2" charset="0"/>
                <a:cs typeface="NikoshBAN" panose="02000000000000000000" pitchFamily="2" charset="0"/>
              </a:rPr>
              <a:t>উপ</a:t>
            </a:r>
            <a:r>
              <a:rPr lang="en-US" sz="3600" dirty="0" err="1" smtClean="0">
                <a:latin typeface="NikoshBAN" panose="02000000000000000000" pitchFamily="2" charset="0"/>
                <a:cs typeface="NikoshBAN" panose="02000000000000000000" pitchFamily="2" charset="0"/>
              </a:rPr>
              <a:t>রোক্ত</a:t>
            </a:r>
            <a:r>
              <a:rPr lang="as-IN" sz="3600" dirty="0" smtClean="0">
                <a:latin typeface="NikoshBAN" panose="02000000000000000000" pitchFamily="2" charset="0"/>
                <a:cs typeface="NikoshBAN" panose="02000000000000000000" pitchFamily="2" charset="0"/>
              </a:rPr>
              <a:t> লেনদে</a:t>
            </a:r>
            <a:r>
              <a:rPr lang="en-US" sz="3600" dirty="0" err="1" smtClean="0">
                <a:latin typeface="NikoshBAN" panose="02000000000000000000" pitchFamily="2" charset="0"/>
                <a:cs typeface="NikoshBAN" panose="02000000000000000000" pitchFamily="2" charset="0"/>
              </a:rPr>
              <a:t>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আলোকে</a:t>
            </a:r>
            <a:r>
              <a:rPr lang="as-IN"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ক্যাশমেমো </a:t>
            </a:r>
            <a:r>
              <a:rPr lang="as-IN" sz="3600" dirty="0">
                <a:latin typeface="NikoshBAN" panose="02000000000000000000" pitchFamily="2" charset="0"/>
                <a:cs typeface="NikoshBAN" panose="02000000000000000000" pitchFamily="2" charset="0"/>
              </a:rPr>
              <a:t>প্রস্তুত করো </a:t>
            </a:r>
            <a:r>
              <a:rPr lang="en-US" sz="3600" dirty="0" smtClean="0">
                <a:latin typeface="NikoshBAN" panose="02000000000000000000" pitchFamily="2" charset="0"/>
                <a:cs typeface="NikoshBAN" panose="02000000000000000000" pitchFamily="2" charset="0"/>
              </a:rPr>
              <a:t>।……....…....৪</a:t>
            </a:r>
          </a:p>
          <a:p>
            <a:r>
              <a:rPr lang="en-US" sz="3600" dirty="0" smtClean="0">
                <a:latin typeface="NikoshBAN" panose="02000000000000000000" pitchFamily="2" charset="0"/>
                <a:cs typeface="NikoshBAN" panose="02000000000000000000" pitchFamily="2" charset="0"/>
              </a:rPr>
              <a:t>৩. </a:t>
            </a:r>
            <a:r>
              <a:rPr lang="as-IN" sz="3600" dirty="0" smtClean="0">
                <a:latin typeface="NikoshBAN" panose="02000000000000000000" pitchFamily="2" charset="0"/>
                <a:cs typeface="NikoshBAN" panose="02000000000000000000" pitchFamily="2" charset="0"/>
              </a:rPr>
              <a:t>উপরোক্ত </a:t>
            </a:r>
            <a:r>
              <a:rPr lang="as-IN" sz="3600" dirty="0">
                <a:latin typeface="NikoshBAN" panose="02000000000000000000" pitchFamily="2" charset="0"/>
                <a:cs typeface="NikoshBAN" panose="02000000000000000000" pitchFamily="2" charset="0"/>
              </a:rPr>
              <a:t>লেনদেন গুলো থেকে একটি চালান প্রস্তুত </a:t>
            </a:r>
            <a:r>
              <a:rPr lang="as-IN" sz="3600" dirty="0"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।……...………..৪</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0137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29926" y="0"/>
            <a:ext cx="6454706" cy="1331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smtClean="0">
                <a:solidFill>
                  <a:srgbClr val="7030A0"/>
                </a:solidFill>
                <a:latin typeface="NikoshBAN" panose="02000000000000000000" pitchFamily="2" charset="0"/>
                <a:cs typeface="NikoshBAN" panose="02000000000000000000" pitchFamily="2" charset="0"/>
              </a:rPr>
              <a:t>ধন্যবাদ</a:t>
            </a:r>
            <a:r>
              <a:rPr lang="en-US" sz="8000" b="1" dirty="0" smtClean="0">
                <a:solidFill>
                  <a:srgbClr val="7030A0"/>
                </a:solidFill>
                <a:latin typeface="NikoshBAN" panose="02000000000000000000" pitchFamily="2" charset="0"/>
                <a:cs typeface="NikoshBAN" panose="02000000000000000000" pitchFamily="2" charset="0"/>
              </a:rPr>
              <a:t> </a:t>
            </a:r>
            <a:r>
              <a:rPr lang="en-US" sz="8000" b="1" dirty="0" err="1" smtClean="0">
                <a:solidFill>
                  <a:srgbClr val="7030A0"/>
                </a:solidFill>
                <a:latin typeface="NikoshBAN" panose="02000000000000000000" pitchFamily="2" charset="0"/>
                <a:cs typeface="NikoshBAN" panose="02000000000000000000" pitchFamily="2" charset="0"/>
              </a:rPr>
              <a:t>সকলকে</a:t>
            </a:r>
            <a:endParaRPr lang="en-US" sz="8000" b="1" dirty="0">
              <a:solidFill>
                <a:srgbClr val="7030A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43987"/>
            <a:ext cx="12192000" cy="5201587"/>
          </a:xfrm>
          <a:prstGeom prst="rect">
            <a:avLst/>
          </a:prstGeom>
        </p:spPr>
      </p:pic>
    </p:spTree>
    <p:extLst>
      <p:ext uri="{BB962C8B-B14F-4D97-AF65-F5344CB8AC3E}">
        <p14:creationId xmlns:p14="http://schemas.microsoft.com/office/powerpoint/2010/main" val="3701553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931" y="104931"/>
            <a:ext cx="11872210" cy="65656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NikoshBAN" panose="02000000000000000000" pitchFamily="2" charset="0"/>
                <a:cs typeface="NikoshBAN" panose="02000000000000000000" pitchFamily="2" charset="0"/>
              </a:rPr>
              <a:t>১. নুসাইবা মানহার </a:t>
            </a:r>
            <a:r>
              <a:rPr lang="en-US" sz="4000" b="1" dirty="0" err="1" smtClean="0">
                <a:solidFill>
                  <a:srgbClr val="002060"/>
                </a:solidFill>
                <a:latin typeface="NikoshBAN" panose="02000000000000000000" pitchFamily="2" charset="0"/>
                <a:cs typeface="NikoshBAN" panose="02000000000000000000" pitchFamily="2" charset="0"/>
              </a:rPr>
              <a:t>নিকট</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বাকিতে</a:t>
            </a:r>
            <a:r>
              <a:rPr lang="en-US" sz="4000" b="1" dirty="0" smtClean="0">
                <a:solidFill>
                  <a:srgbClr val="002060"/>
                </a:solidFill>
                <a:latin typeface="NikoshBAN" panose="02000000000000000000" pitchFamily="2" charset="0"/>
                <a:cs typeface="NikoshBAN" panose="02000000000000000000" pitchFamily="2" charset="0"/>
              </a:rPr>
              <a:t> ২০,০০০ </a:t>
            </a:r>
            <a:r>
              <a:rPr lang="en-US" sz="4000" b="1" dirty="0" err="1" smtClean="0">
                <a:solidFill>
                  <a:srgbClr val="002060"/>
                </a:solidFill>
                <a:latin typeface="NikoshBAN" panose="02000000000000000000" pitchFamily="2" charset="0"/>
                <a:cs typeface="NikoshBAN" panose="02000000000000000000" pitchFamily="2" charset="0"/>
              </a:rPr>
              <a:t>টাকার</a:t>
            </a:r>
            <a:r>
              <a:rPr lang="en-US" sz="4000" b="1" dirty="0" smtClean="0">
                <a:solidFill>
                  <a:srgbClr val="002060"/>
                </a:solidFill>
                <a:latin typeface="NikoshBAN" panose="02000000000000000000" pitchFamily="2" charset="0"/>
                <a:cs typeface="NikoshBAN" panose="02000000000000000000" pitchFamily="2" charset="0"/>
              </a:rPr>
              <a:t> মাস্ক </a:t>
            </a:r>
            <a:r>
              <a:rPr lang="en-US" sz="4000" b="1" dirty="0" err="1" smtClean="0">
                <a:solidFill>
                  <a:srgbClr val="002060"/>
                </a:solidFill>
                <a:latin typeface="NikoshBAN" panose="02000000000000000000" pitchFamily="2" charset="0"/>
                <a:cs typeface="NikoshBAN" panose="02000000000000000000" pitchFamily="2" charset="0"/>
              </a:rPr>
              <a:t>ক্রয়</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করে</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মানহা</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মালের</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পুরো</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বিবরণসহ</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একটি</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কাগজ</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নুসাইবাকে</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প্রদান</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করে</a:t>
            </a:r>
            <a:r>
              <a:rPr lang="en-US" sz="4000" b="1" dirty="0" smtClean="0">
                <a:solidFill>
                  <a:srgbClr val="002060"/>
                </a:solidFill>
                <a:latin typeface="NikoshBAN" panose="02000000000000000000" pitchFamily="2" charset="0"/>
                <a:cs typeface="NikoshBAN" panose="02000000000000000000" pitchFamily="2" charset="0"/>
              </a:rPr>
              <a:t>। </a:t>
            </a:r>
          </a:p>
          <a:p>
            <a:pPr algn="ctr"/>
            <a:endParaRPr lang="en-US" sz="4000" b="1" dirty="0" smtClean="0">
              <a:solidFill>
                <a:srgbClr val="002060"/>
              </a:solidFill>
              <a:latin typeface="NikoshBAN" panose="02000000000000000000" pitchFamily="2" charset="0"/>
              <a:cs typeface="NikoshBAN" panose="02000000000000000000" pitchFamily="2" charset="0"/>
            </a:endParaRPr>
          </a:p>
          <a:p>
            <a:r>
              <a:rPr lang="en-US" sz="4000" b="1" dirty="0" err="1" smtClean="0">
                <a:solidFill>
                  <a:srgbClr val="002060"/>
                </a:solidFill>
                <a:latin typeface="NikoshBAN" panose="02000000000000000000" pitchFamily="2" charset="0"/>
                <a:cs typeface="NikoshBAN" panose="02000000000000000000" pitchFamily="2" charset="0"/>
              </a:rPr>
              <a:t>এখন</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তোমার</a:t>
            </a:r>
            <a:r>
              <a:rPr lang="en-US" sz="4000" b="1" dirty="0" err="1">
                <a:solidFill>
                  <a:srgbClr val="002060"/>
                </a:solidFill>
                <a:latin typeface="NikoshBAN" panose="02000000000000000000" pitchFamily="2" charset="0"/>
                <a:cs typeface="NikoshBAN" panose="02000000000000000000" pitchFamily="2" charset="0"/>
              </a:rPr>
              <a:t>া</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বলো</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মানহা</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নুসাইবাকে</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কেন</a:t>
            </a:r>
            <a:r>
              <a:rPr lang="en-US" sz="4000" b="1" dirty="0" smtClean="0">
                <a:solidFill>
                  <a:srgbClr val="002060"/>
                </a:solidFill>
                <a:latin typeface="NikoshBAN" panose="02000000000000000000" pitchFamily="2" charset="0"/>
                <a:cs typeface="NikoshBAN" panose="02000000000000000000" pitchFamily="2" charset="0"/>
              </a:rPr>
              <a:t> ঐ </a:t>
            </a:r>
            <a:r>
              <a:rPr lang="en-US" sz="4000" b="1" dirty="0" err="1" smtClean="0">
                <a:solidFill>
                  <a:srgbClr val="002060"/>
                </a:solidFill>
                <a:latin typeface="NikoshBAN" panose="02000000000000000000" pitchFamily="2" charset="0"/>
                <a:cs typeface="NikoshBAN" panose="02000000000000000000" pitchFamily="2" charset="0"/>
              </a:rPr>
              <a:t>দলিলটি</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দিলো</a:t>
            </a:r>
            <a:r>
              <a:rPr lang="en-US" sz="4000" b="1" dirty="0" smtClean="0">
                <a:solidFill>
                  <a:srgbClr val="002060"/>
                </a:solidFill>
                <a:latin typeface="NikoshBAN" panose="02000000000000000000" pitchFamily="2" charset="0"/>
                <a:cs typeface="NikoshBAN" panose="02000000000000000000" pitchFamily="2" charset="0"/>
              </a:rPr>
              <a:t>?</a:t>
            </a:r>
          </a:p>
          <a:p>
            <a:pPr algn="ctr"/>
            <a:r>
              <a:rPr lang="en-US" sz="4000" b="1" dirty="0" smtClean="0">
                <a:solidFill>
                  <a:srgbClr val="002060"/>
                </a:solidFill>
                <a:latin typeface="NikoshBAN" panose="02000000000000000000" pitchFamily="2" charset="0"/>
                <a:cs typeface="NikoshBAN" panose="02000000000000000000" pitchFamily="2" charset="0"/>
              </a:rPr>
              <a:t> </a:t>
            </a:r>
          </a:p>
          <a:p>
            <a:r>
              <a:rPr lang="en-US" sz="4000" b="1" dirty="0" smtClean="0">
                <a:solidFill>
                  <a:srgbClr val="002060"/>
                </a:solidFill>
                <a:latin typeface="NikoshBAN" panose="02000000000000000000" pitchFamily="2" charset="0"/>
                <a:cs typeface="NikoshBAN" panose="02000000000000000000" pitchFamily="2" charset="0"/>
              </a:rPr>
              <a:t>২. নুসাইবা </a:t>
            </a:r>
            <a:r>
              <a:rPr lang="en-US" sz="4000" b="1" dirty="0" err="1" smtClean="0">
                <a:solidFill>
                  <a:srgbClr val="002060"/>
                </a:solidFill>
                <a:latin typeface="NikoshBAN" panose="02000000000000000000" pitchFamily="2" charset="0"/>
                <a:cs typeface="NikoshBAN" panose="02000000000000000000" pitchFamily="2" charset="0"/>
              </a:rPr>
              <a:t>যে</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বাকিতে</a:t>
            </a:r>
            <a:r>
              <a:rPr lang="en-US" sz="4000" b="1" dirty="0" smtClean="0">
                <a:solidFill>
                  <a:srgbClr val="002060"/>
                </a:solidFill>
                <a:latin typeface="NikoshBAN" panose="02000000000000000000" pitchFamily="2" charset="0"/>
                <a:cs typeface="NikoshBAN" panose="02000000000000000000" pitchFamily="2" charset="0"/>
              </a:rPr>
              <a:t> ২০,০০০ </a:t>
            </a:r>
            <a:r>
              <a:rPr lang="en-US" sz="4000" b="1" dirty="0" err="1" smtClean="0">
                <a:solidFill>
                  <a:srgbClr val="002060"/>
                </a:solidFill>
                <a:latin typeface="NikoshBAN" panose="02000000000000000000" pitchFamily="2" charset="0"/>
                <a:cs typeface="NikoshBAN" panose="02000000000000000000" pitchFamily="2" charset="0"/>
              </a:rPr>
              <a:t>টাকার</a:t>
            </a:r>
            <a:r>
              <a:rPr lang="en-US" sz="4000" b="1" dirty="0" smtClean="0">
                <a:solidFill>
                  <a:srgbClr val="002060"/>
                </a:solidFill>
                <a:latin typeface="NikoshBAN" panose="02000000000000000000" pitchFamily="2" charset="0"/>
                <a:cs typeface="NikoshBAN" panose="02000000000000000000" pitchFamily="2" charset="0"/>
              </a:rPr>
              <a:t> মাস্ক </a:t>
            </a:r>
            <a:r>
              <a:rPr lang="en-US" sz="4000" b="1" dirty="0" err="1" smtClean="0">
                <a:solidFill>
                  <a:srgbClr val="002060"/>
                </a:solidFill>
                <a:latin typeface="NikoshBAN" panose="02000000000000000000" pitchFamily="2" charset="0"/>
                <a:cs typeface="NikoshBAN" panose="02000000000000000000" pitchFamily="2" charset="0"/>
              </a:rPr>
              <a:t>ক্রয়</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করে</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এবং</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দোকানে</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আনয়ন</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বাবদ</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তার</a:t>
            </a:r>
            <a:r>
              <a:rPr lang="en-US" sz="4000" b="1" dirty="0" smtClean="0">
                <a:solidFill>
                  <a:srgbClr val="002060"/>
                </a:solidFill>
                <a:latin typeface="NikoshBAN" panose="02000000000000000000" pitchFamily="2" charset="0"/>
                <a:cs typeface="NikoshBAN" panose="02000000000000000000" pitchFamily="2" charset="0"/>
              </a:rPr>
              <a:t> ১,০০০ </a:t>
            </a:r>
            <a:r>
              <a:rPr lang="en-US" sz="4000" b="1" dirty="0" err="1" smtClean="0">
                <a:solidFill>
                  <a:srgbClr val="002060"/>
                </a:solidFill>
                <a:latin typeface="NikoshBAN" panose="02000000000000000000" pitchFamily="2" charset="0"/>
                <a:cs typeface="NikoshBAN" panose="02000000000000000000" pitchFamily="2" charset="0"/>
              </a:rPr>
              <a:t>টাকা</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পরিবহন</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খরচ</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হয়-এগুলো</a:t>
            </a:r>
            <a:r>
              <a:rPr lang="en-US" sz="4000" b="1" dirty="0" smtClean="0">
                <a:solidFill>
                  <a:srgbClr val="002060"/>
                </a:solidFill>
                <a:latin typeface="NikoshBAN" panose="02000000000000000000" pitchFamily="2" charset="0"/>
                <a:cs typeface="NikoshBAN" panose="02000000000000000000" pitchFamily="2" charset="0"/>
              </a:rPr>
              <a:t> নুসাইবা </a:t>
            </a:r>
            <a:r>
              <a:rPr lang="en-US" sz="4000" b="1" dirty="0" err="1" smtClean="0">
                <a:solidFill>
                  <a:srgbClr val="002060"/>
                </a:solidFill>
                <a:latin typeface="NikoshBAN" panose="02000000000000000000" pitchFamily="2" charset="0"/>
                <a:cs typeface="NikoshBAN" panose="02000000000000000000" pitchFamily="2" charset="0"/>
              </a:rPr>
              <a:t>তার</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প্রতিষ্ঠানে</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কিভাবে</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দেখাবে</a:t>
            </a:r>
            <a:r>
              <a:rPr lang="en-US" sz="4000" b="1" dirty="0" smtClean="0">
                <a:solidFill>
                  <a:srgbClr val="002060"/>
                </a:solidFill>
                <a:latin typeface="NikoshBAN" panose="02000000000000000000" pitchFamily="2" charset="0"/>
                <a:cs typeface="NikoshBAN" panose="02000000000000000000" pitchFamily="2" charset="0"/>
              </a:rPr>
              <a:t>?</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93646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12" y="1648918"/>
            <a:ext cx="11917180" cy="1109272"/>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sz="6600" b="1" u="sng" dirty="0" smtClean="0">
                <a:solidFill>
                  <a:srgbClr val="7030A0"/>
                </a:solidFill>
                <a:latin typeface="NikoshBAN" panose="02000000000000000000" pitchFamily="2" charset="0"/>
                <a:cs typeface="NikoshBAN" panose="02000000000000000000" pitchFamily="2" charset="0"/>
              </a:rPr>
              <a:t>ব্যবসায়িক লেনদেনের </a:t>
            </a:r>
            <a:r>
              <a:rPr lang="en-US" sz="6600" b="1" u="sng" dirty="0" err="1" smtClean="0">
                <a:solidFill>
                  <a:srgbClr val="7030A0"/>
                </a:solidFill>
                <a:latin typeface="NikoshBAN" panose="02000000000000000000" pitchFamily="2" charset="0"/>
                <a:cs typeface="NikoshBAN" panose="02000000000000000000" pitchFamily="2" charset="0"/>
              </a:rPr>
              <a:t>উৎস</a:t>
            </a:r>
            <a:r>
              <a:rPr lang="en-US" sz="6600" b="1" u="sng" dirty="0" smtClean="0">
                <a:solidFill>
                  <a:srgbClr val="7030A0"/>
                </a:solidFill>
                <a:latin typeface="NikoshBAN" panose="02000000000000000000" pitchFamily="2" charset="0"/>
                <a:cs typeface="NikoshBAN" panose="02000000000000000000" pitchFamily="2" charset="0"/>
              </a:rPr>
              <a:t> ও </a:t>
            </a:r>
            <a:r>
              <a:rPr lang="en-US" sz="6600" b="1" u="sng" dirty="0" err="1" smtClean="0">
                <a:solidFill>
                  <a:srgbClr val="7030A0"/>
                </a:solidFill>
                <a:latin typeface="NikoshBAN" panose="02000000000000000000" pitchFamily="2" charset="0"/>
                <a:cs typeface="NikoshBAN" panose="02000000000000000000" pitchFamily="2" charset="0"/>
              </a:rPr>
              <a:t>দলিলপত্রাদি</a:t>
            </a:r>
            <a:endParaRPr lang="en-US" sz="6600" b="1" u="sng"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95480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134" y="1424066"/>
            <a:ext cx="10598046" cy="4708981"/>
          </a:xfrm>
          <a:prstGeom prst="rect">
            <a:avLst/>
          </a:prstGeom>
        </p:spPr>
        <p:style>
          <a:lnRef idx="0">
            <a:scrgbClr r="0" g="0" b="0"/>
          </a:lnRef>
          <a:fillRef idx="1001">
            <a:schemeClr val="lt2"/>
          </a:fillRef>
          <a:effectRef idx="0">
            <a:scrgbClr r="0" g="0" b="0"/>
          </a:effectRef>
          <a:fontRef idx="major"/>
        </p:style>
        <p:txBody>
          <a:bodyPr wrap="square">
            <a:spAutoFit/>
          </a:bodyPr>
          <a:lstStyle/>
          <a:p>
            <a:pPr algn="ctr">
              <a:lnSpc>
                <a:spcPct val="150000"/>
              </a:lnSpc>
            </a:pPr>
            <a:r>
              <a:rPr lang="en-US" sz="4000" b="1" dirty="0" smtClean="0">
                <a:solidFill>
                  <a:srgbClr val="7030A0"/>
                </a:solidFill>
                <a:latin typeface="NikoshBAN" panose="02000000000000000000" pitchFamily="2" charset="0"/>
                <a:cs typeface="NikoshBAN" panose="02000000000000000000" pitchFamily="2" charset="0"/>
              </a:rPr>
              <a:t>এই </a:t>
            </a:r>
            <a:r>
              <a:rPr lang="en-US" sz="4000" b="1" dirty="0" err="1" smtClean="0">
                <a:solidFill>
                  <a:srgbClr val="7030A0"/>
                </a:solidFill>
                <a:latin typeface="NikoshBAN" panose="02000000000000000000" pitchFamily="2" charset="0"/>
                <a:cs typeface="NikoshBAN" panose="02000000000000000000" pitchFamily="2" charset="0"/>
              </a:rPr>
              <a:t>পাঠ</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শেষে</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শিক্ষার্থীরা</a:t>
            </a:r>
            <a:r>
              <a:rPr lang="en-US" sz="4000" b="1" dirty="0" smtClean="0">
                <a:solidFill>
                  <a:srgbClr val="7030A0"/>
                </a:solidFill>
                <a:latin typeface="NikoshBAN" panose="02000000000000000000" pitchFamily="2" charset="0"/>
                <a:cs typeface="NikoshBAN" panose="02000000000000000000" pitchFamily="2" charset="0"/>
              </a:rPr>
              <a:t>…</a:t>
            </a:r>
          </a:p>
          <a:p>
            <a:pPr>
              <a:lnSpc>
                <a:spcPct val="150000"/>
              </a:lnSpc>
            </a:pPr>
            <a:r>
              <a:rPr lang="en-US" sz="4000" b="1" dirty="0" smtClean="0">
                <a:solidFill>
                  <a:srgbClr val="7030A0"/>
                </a:solidFill>
                <a:latin typeface="NikoshBAN" panose="02000000000000000000" pitchFamily="2" charset="0"/>
                <a:cs typeface="NikoshBAN" panose="02000000000000000000" pitchFamily="2" charset="0"/>
              </a:rPr>
              <a:t>১. লেনদেনের </a:t>
            </a:r>
            <a:r>
              <a:rPr lang="en-US" sz="4000" b="1" dirty="0" err="1" smtClean="0">
                <a:solidFill>
                  <a:srgbClr val="7030A0"/>
                </a:solidFill>
                <a:latin typeface="NikoshBAN" panose="02000000000000000000" pitchFamily="2" charset="0"/>
                <a:cs typeface="NikoshBAN" panose="02000000000000000000" pitchFamily="2" charset="0"/>
              </a:rPr>
              <a:t>উৎস</a:t>
            </a:r>
            <a:r>
              <a:rPr lang="en-US" sz="4000" b="1" dirty="0" smtClean="0">
                <a:solidFill>
                  <a:srgbClr val="7030A0"/>
                </a:solidFill>
                <a:latin typeface="NikoshBAN" panose="02000000000000000000" pitchFamily="2" charset="0"/>
                <a:cs typeface="NikoshBAN" panose="02000000000000000000" pitchFamily="2" charset="0"/>
              </a:rPr>
              <a:t> ও </a:t>
            </a:r>
            <a:r>
              <a:rPr lang="en-US" sz="4000" b="1" dirty="0" err="1" smtClean="0">
                <a:solidFill>
                  <a:srgbClr val="7030A0"/>
                </a:solidFill>
                <a:latin typeface="NikoshBAN" panose="02000000000000000000" pitchFamily="2" charset="0"/>
                <a:cs typeface="NikoshBAN" panose="02000000000000000000" pitchFamily="2" charset="0"/>
              </a:rPr>
              <a:t>দলিলপত্রাদি</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তালিকা</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প্রস্তুত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করতে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পারবে</a:t>
            </a:r>
            <a:r>
              <a:rPr lang="en-US" sz="4000" b="1" dirty="0" smtClean="0">
                <a:solidFill>
                  <a:srgbClr val="7030A0"/>
                </a:solidFill>
                <a:latin typeface="NikoshBAN" panose="02000000000000000000" pitchFamily="2" charset="0"/>
                <a:cs typeface="NikoshBAN" panose="02000000000000000000" pitchFamily="2" charset="0"/>
              </a:rPr>
              <a:t>;</a:t>
            </a:r>
          </a:p>
          <a:p>
            <a:pPr>
              <a:lnSpc>
                <a:spcPct val="150000"/>
              </a:lnSpc>
            </a:pPr>
            <a:r>
              <a:rPr lang="en-US" sz="4000" b="1" dirty="0" smtClean="0">
                <a:solidFill>
                  <a:srgbClr val="7030A0"/>
                </a:solidFill>
                <a:latin typeface="NikoshBAN" panose="02000000000000000000" pitchFamily="2" charset="0"/>
                <a:cs typeface="NikoshBAN" panose="02000000000000000000" pitchFamily="2" charset="0"/>
              </a:rPr>
              <a:t>২. </a:t>
            </a:r>
            <a:r>
              <a:rPr lang="en-US" sz="4000" b="1" dirty="0">
                <a:solidFill>
                  <a:srgbClr val="7030A0"/>
                </a:solidFill>
                <a:latin typeface="NikoshBAN" panose="02000000000000000000" pitchFamily="2" charset="0"/>
                <a:cs typeface="NikoshBAN" panose="02000000000000000000" pitchFamily="2" charset="0"/>
              </a:rPr>
              <a:t>লেনদেনের </a:t>
            </a:r>
            <a:r>
              <a:rPr lang="en-US" sz="4000" b="1" dirty="0" err="1" smtClean="0">
                <a:solidFill>
                  <a:srgbClr val="7030A0"/>
                </a:solidFill>
                <a:latin typeface="NikoshBAN" panose="02000000000000000000" pitchFamily="2" charset="0"/>
                <a:cs typeface="NikoshBAN" panose="02000000000000000000" pitchFamily="2" charset="0"/>
              </a:rPr>
              <a:t>বিভিন্ন</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দলিলপত্রাদি</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ব্যাখ্যা</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করতে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পারবে</a:t>
            </a:r>
            <a:r>
              <a:rPr lang="en-US" sz="4000" b="1" dirty="0" smtClean="0">
                <a:solidFill>
                  <a:srgbClr val="7030A0"/>
                </a:solidFill>
                <a:latin typeface="NikoshBAN" panose="02000000000000000000" pitchFamily="2" charset="0"/>
                <a:cs typeface="NikoshBAN" panose="02000000000000000000" pitchFamily="2" charset="0"/>
              </a:rPr>
              <a:t>;</a:t>
            </a:r>
          </a:p>
          <a:p>
            <a:pPr>
              <a:lnSpc>
                <a:spcPct val="150000"/>
              </a:lnSpc>
            </a:pPr>
            <a:r>
              <a:rPr lang="en-US" sz="4000" b="1" dirty="0" smtClean="0">
                <a:solidFill>
                  <a:srgbClr val="7030A0"/>
                </a:solidFill>
                <a:latin typeface="NikoshBAN" panose="02000000000000000000" pitchFamily="2" charset="0"/>
                <a:cs typeface="NikoshBAN" panose="02000000000000000000" pitchFamily="2" charset="0"/>
              </a:rPr>
              <a:t>৩. চালান </a:t>
            </a:r>
            <a:r>
              <a:rPr lang="en-US" sz="4000" b="1" dirty="0" err="1" smtClean="0">
                <a:solidFill>
                  <a:srgbClr val="7030A0"/>
                </a:solidFill>
                <a:latin typeface="NikoshBAN" panose="02000000000000000000" pitchFamily="2" charset="0"/>
                <a:cs typeface="NikoshBAN" panose="02000000000000000000" pitchFamily="2" charset="0"/>
              </a:rPr>
              <a:t>প্রস্তুত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করতে</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পারবে</a:t>
            </a:r>
            <a:r>
              <a:rPr lang="en-US" sz="4000" b="1" dirty="0" smtClean="0">
                <a:solidFill>
                  <a:srgbClr val="7030A0"/>
                </a:solidFill>
                <a:latin typeface="NikoshBAN" panose="02000000000000000000" pitchFamily="2" charset="0"/>
                <a:cs typeface="NikoshBAN" panose="02000000000000000000" pitchFamily="2" charset="0"/>
              </a:rPr>
              <a:t>;</a:t>
            </a:r>
          </a:p>
          <a:p>
            <a:pPr>
              <a:lnSpc>
                <a:spcPct val="150000"/>
              </a:lnSpc>
            </a:pPr>
            <a:r>
              <a:rPr lang="en-US" sz="4000" b="1" dirty="0" smtClean="0">
                <a:solidFill>
                  <a:srgbClr val="7030A0"/>
                </a:solidFill>
                <a:latin typeface="NikoshBAN" panose="02000000000000000000" pitchFamily="2" charset="0"/>
                <a:cs typeface="NikoshBAN" panose="02000000000000000000" pitchFamily="2" charset="0"/>
              </a:rPr>
              <a:t>৪. ক্যাশমেমো </a:t>
            </a:r>
            <a:r>
              <a:rPr lang="en-US" sz="4000" b="1" dirty="0" err="1">
                <a:solidFill>
                  <a:srgbClr val="7030A0"/>
                </a:solidFill>
                <a:latin typeface="NikoshBAN" panose="02000000000000000000" pitchFamily="2" charset="0"/>
                <a:cs typeface="NikoshBAN" panose="02000000000000000000" pitchFamily="2" charset="0"/>
              </a:rPr>
              <a:t>প্রস্তুত</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করতে</a:t>
            </a:r>
            <a:r>
              <a:rPr lang="en-US" sz="4000" b="1" dirty="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পারবে</a:t>
            </a:r>
            <a:r>
              <a:rPr lang="en-US" sz="4000" b="1" dirty="0" smtClean="0">
                <a:solidFill>
                  <a:srgbClr val="7030A0"/>
                </a:solidFill>
                <a:latin typeface="NikoshBAN" panose="02000000000000000000" pitchFamily="2" charset="0"/>
                <a:cs typeface="NikoshBAN" panose="02000000000000000000" pitchFamily="2" charset="0"/>
              </a:rPr>
              <a:t>।</a:t>
            </a:r>
            <a:endParaRPr lang="en-US" sz="4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010605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7246" y="584616"/>
            <a:ext cx="4916774" cy="1094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latin typeface="NikoshBAN" panose="02000000000000000000" pitchFamily="2" charset="0"/>
                <a:cs typeface="NikoshBAN" panose="02000000000000000000" pitchFamily="2" charset="0"/>
              </a:rPr>
              <a:t>চলো </a:t>
            </a:r>
            <a:r>
              <a:rPr lang="en-US" sz="3600" b="1" dirty="0" err="1" smtClean="0">
                <a:solidFill>
                  <a:srgbClr val="7030A0"/>
                </a:solidFill>
                <a:latin typeface="NikoshBAN" panose="02000000000000000000" pitchFamily="2" charset="0"/>
                <a:cs typeface="NikoshBAN" panose="02000000000000000000" pitchFamily="2" charset="0"/>
              </a:rPr>
              <a:t>লেনদেন</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দলিলাদি</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সম্পর্কিত</a:t>
            </a:r>
            <a:r>
              <a:rPr lang="en-US" sz="3600" b="1" dirty="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একটি</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অডিও</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শুনি</a:t>
            </a:r>
            <a:r>
              <a:rPr lang="en-US" sz="3600" b="1" dirty="0" smtClean="0">
                <a:solidFill>
                  <a:srgbClr val="7030A0"/>
                </a:solidFill>
                <a:latin typeface="NikoshBAN" panose="02000000000000000000" pitchFamily="2" charset="0"/>
                <a:cs typeface="NikoshBAN" panose="02000000000000000000" pitchFamily="2" charset="0"/>
              </a:rPr>
              <a:t>-</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3" name="lendener dolil potr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8092339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13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03455"/>
            <a:ext cx="11889699" cy="2554545"/>
          </a:xfrm>
          <a:prstGeom prst="rect">
            <a:avLst/>
          </a:prstGeom>
        </p:spPr>
        <p:txBody>
          <a:bodyPr wrap="square">
            <a:spAutoFit/>
          </a:bodyPr>
          <a:lstStyle/>
          <a:p>
            <a:pPr algn="just"/>
            <a:r>
              <a:rPr lang="en-US" sz="4000" b="1" dirty="0" err="1" smtClean="0">
                <a:latin typeface="NikoshBAN" panose="02000000000000000000" pitchFamily="2" charset="0"/>
                <a:cs typeface="NikoshBAN" panose="02000000000000000000" pitchFamily="2" charset="0"/>
              </a:rPr>
              <a:t>চালান</a:t>
            </a:r>
            <a:r>
              <a:rPr lang="en-US" sz="4000" b="1" dirty="0" smtClean="0">
                <a:latin typeface="NikoshBAN" panose="02000000000000000000" pitchFamily="2" charset="0"/>
                <a:cs typeface="NikoshBAN" panose="02000000000000000000" pitchFamily="2" charset="0"/>
              </a:rPr>
              <a:t>: </a:t>
            </a:r>
            <a:r>
              <a:rPr lang="as-IN" sz="4000" b="1" dirty="0" smtClean="0">
                <a:latin typeface="NikoshBAN" panose="02000000000000000000" pitchFamily="2" charset="0"/>
                <a:cs typeface="NikoshBAN" panose="02000000000000000000" pitchFamily="2" charset="0"/>
              </a:rPr>
              <a:t>বাকিতে </a:t>
            </a:r>
            <a:r>
              <a:rPr lang="as-IN" sz="4000" b="1" dirty="0">
                <a:latin typeface="NikoshBAN" panose="02000000000000000000" pitchFamily="2" charset="0"/>
                <a:cs typeface="NikoshBAN" panose="02000000000000000000" pitchFamily="2" charset="0"/>
              </a:rPr>
              <a:t>পণ্য </a:t>
            </a:r>
            <a:r>
              <a:rPr lang="en-US" sz="4000" b="1" dirty="0" err="1" smtClean="0">
                <a:latin typeface="NikoshBAN" panose="02000000000000000000" pitchFamily="2" charset="0"/>
                <a:cs typeface="NikoshBAN" panose="02000000000000000000" pitchFamily="2" charset="0"/>
              </a:rPr>
              <a:t>ক্রয়</a:t>
            </a:r>
            <a:r>
              <a:rPr lang="en-US" sz="4000" b="1" dirty="0" smtClean="0">
                <a:latin typeface="NikoshBAN" panose="02000000000000000000" pitchFamily="2" charset="0"/>
                <a:cs typeface="NikoshBAN" panose="02000000000000000000" pitchFamily="2" charset="0"/>
              </a:rPr>
              <a:t> ও </a:t>
            </a:r>
            <a:r>
              <a:rPr lang="as-IN" sz="4000" b="1" dirty="0" smtClean="0">
                <a:latin typeface="NikoshBAN" panose="02000000000000000000" pitchFamily="2" charset="0"/>
                <a:cs typeface="NikoshBAN" panose="02000000000000000000" pitchFamily="2" charset="0"/>
              </a:rPr>
              <a:t>বিক্রয় </a:t>
            </a:r>
            <a:r>
              <a:rPr lang="as-IN" sz="4000" b="1" dirty="0">
                <a:latin typeface="NikoshBAN" panose="02000000000000000000" pitchFamily="2" charset="0"/>
                <a:cs typeface="NikoshBAN" panose="02000000000000000000" pitchFamily="2" charset="0"/>
              </a:rPr>
              <a:t>করার সময় বিক্রেতা </a:t>
            </a:r>
            <a:r>
              <a:rPr lang="as-IN" sz="4000" b="1" dirty="0" smtClean="0">
                <a:latin typeface="NikoshBAN" panose="02000000000000000000" pitchFamily="2" charset="0"/>
                <a:cs typeface="NikoshBAN" panose="02000000000000000000" pitchFamily="2" charset="0"/>
              </a:rPr>
              <a:t>পণ্যের</a:t>
            </a:r>
            <a:r>
              <a:rPr lang="en-US" sz="4000" b="1" dirty="0" smtClean="0">
                <a:latin typeface="NikoshBAN" panose="02000000000000000000" pitchFamily="2" charset="0"/>
                <a:cs typeface="NikoshBAN" panose="02000000000000000000" pitchFamily="2" charset="0"/>
              </a:rPr>
              <a:t> </a:t>
            </a:r>
            <a:r>
              <a:rPr lang="as-IN" sz="4000" b="1" dirty="0" smtClean="0">
                <a:latin typeface="NikoshBAN" panose="02000000000000000000" pitchFamily="2" charset="0"/>
                <a:cs typeface="NikoshBAN" panose="02000000000000000000" pitchFamily="2" charset="0"/>
              </a:rPr>
              <a:t>বিবরণ,পরিমা</a:t>
            </a:r>
            <a:r>
              <a:rPr lang="en-US" sz="4000" b="1" dirty="0" smtClean="0">
                <a:latin typeface="NikoshBAN" panose="02000000000000000000" pitchFamily="2" charset="0"/>
                <a:cs typeface="NikoshBAN" panose="02000000000000000000" pitchFamily="2" charset="0"/>
              </a:rPr>
              <a:t>ণ</a:t>
            </a:r>
            <a:r>
              <a:rPr lang="as-IN" sz="4000" b="1" dirty="0" smtClean="0">
                <a:latin typeface="NikoshBAN" panose="02000000000000000000" pitchFamily="2" charset="0"/>
                <a:cs typeface="NikoshBAN" panose="02000000000000000000" pitchFamily="2" charset="0"/>
              </a:rPr>
              <a:t>,মূল্য,মূল্য </a:t>
            </a:r>
            <a:r>
              <a:rPr lang="as-IN" sz="4000" b="1" dirty="0">
                <a:latin typeface="NikoshBAN" panose="02000000000000000000" pitchFamily="2" charset="0"/>
                <a:cs typeface="NikoshBAN" panose="02000000000000000000" pitchFamily="2" charset="0"/>
              </a:rPr>
              <a:t>পরিশোধের শর্ত, পরিবহন খরচ ইত্যাদি </a:t>
            </a:r>
            <a:r>
              <a:rPr lang="as-IN" sz="4000" b="1" dirty="0" smtClean="0">
                <a:latin typeface="NikoshBAN" panose="02000000000000000000" pitchFamily="2" charset="0"/>
                <a:cs typeface="NikoshBAN" panose="02000000000000000000" pitchFamily="2" charset="0"/>
              </a:rPr>
              <a:t>উল্লেকপূর্বক </a:t>
            </a:r>
            <a:r>
              <a:rPr lang="as-IN" sz="4000" b="1" dirty="0">
                <a:latin typeface="NikoshBAN" panose="02000000000000000000" pitchFamily="2" charset="0"/>
                <a:cs typeface="NikoshBAN" panose="02000000000000000000" pitchFamily="2" charset="0"/>
              </a:rPr>
              <a:t>বিক্রিত </a:t>
            </a:r>
            <a:r>
              <a:rPr lang="as-IN" sz="4000" b="1" dirty="0" smtClean="0">
                <a:latin typeface="NikoshBAN" panose="02000000000000000000" pitchFamily="2" charset="0"/>
                <a:cs typeface="NikoshBAN" panose="02000000000000000000" pitchFamily="2" charset="0"/>
              </a:rPr>
              <a:t>মালের</a:t>
            </a:r>
            <a:r>
              <a:rPr lang="en-US" sz="4000" b="1" dirty="0" smtClean="0">
                <a:latin typeface="NikoshBAN" panose="02000000000000000000" pitchFamily="2" charset="0"/>
                <a:cs typeface="NikoshBAN" panose="02000000000000000000" pitchFamily="2" charset="0"/>
              </a:rPr>
              <a:t> </a:t>
            </a:r>
            <a:r>
              <a:rPr lang="as-IN" sz="4000" b="1" dirty="0" smtClean="0">
                <a:latin typeface="NikoshBAN" panose="02000000000000000000" pitchFamily="2" charset="0"/>
                <a:cs typeface="NikoshBAN" panose="02000000000000000000" pitchFamily="2" charset="0"/>
              </a:rPr>
              <a:t>সাথে যে</a:t>
            </a:r>
            <a:r>
              <a:rPr lang="en-US" sz="4000" b="1" dirty="0">
                <a:latin typeface="NikoshBAN" panose="02000000000000000000" pitchFamily="2" charset="0"/>
                <a:cs typeface="NikoshBAN" panose="02000000000000000000" pitchFamily="2" charset="0"/>
              </a:rPr>
              <a:t> </a:t>
            </a:r>
            <a:r>
              <a:rPr lang="as-IN" sz="4000" b="1" dirty="0" smtClean="0">
                <a:latin typeface="NikoshBAN" panose="02000000000000000000" pitchFamily="2" charset="0"/>
                <a:cs typeface="NikoshBAN" panose="02000000000000000000" pitchFamily="2" charset="0"/>
              </a:rPr>
              <a:t>বিবরনী</a:t>
            </a:r>
            <a:r>
              <a:rPr lang="en-US" sz="4000" b="1" dirty="0" smtClean="0">
                <a:latin typeface="NikoshBAN" panose="02000000000000000000" pitchFamily="2" charset="0"/>
                <a:cs typeface="NikoshBAN" panose="02000000000000000000" pitchFamily="2" charset="0"/>
              </a:rPr>
              <a:t> </a:t>
            </a:r>
            <a:r>
              <a:rPr lang="as-IN" sz="4000" b="1" dirty="0" smtClean="0">
                <a:latin typeface="NikoshBAN" panose="02000000000000000000" pitchFamily="2" charset="0"/>
                <a:cs typeface="NikoshBAN" panose="02000000000000000000" pitchFamily="2" charset="0"/>
              </a:rPr>
              <a:t>পত্র </a:t>
            </a:r>
            <a:r>
              <a:rPr lang="as-IN" sz="4000" b="1" dirty="0">
                <a:latin typeface="NikoshBAN" panose="02000000000000000000" pitchFamily="2" charset="0"/>
                <a:cs typeface="NikoshBAN" panose="02000000000000000000" pitchFamily="2" charset="0"/>
              </a:rPr>
              <a:t>প্রেরণ করেন তাকে চালান বলে।</a:t>
            </a:r>
            <a:endParaRPr lang="en-US" sz="4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05" r="3749" b="6341"/>
          <a:stretch/>
        </p:blipFill>
        <p:spPr>
          <a:xfrm>
            <a:off x="0" y="-43542"/>
            <a:ext cx="12192000" cy="4114800"/>
          </a:xfrm>
          <a:prstGeom prst="rect">
            <a:avLst/>
          </a:prstGeom>
        </p:spPr>
      </p:pic>
    </p:spTree>
    <p:extLst>
      <p:ext uri="{BB962C8B-B14F-4D97-AF65-F5344CB8AC3E}">
        <p14:creationId xmlns:p14="http://schemas.microsoft.com/office/powerpoint/2010/main" val="2491580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995678"/>
            <a:ext cx="12192000" cy="2862322"/>
          </a:xfrm>
          <a:prstGeom prst="rect">
            <a:avLst/>
          </a:prstGeom>
        </p:spPr>
        <p:txBody>
          <a:bodyPr wrap="square">
            <a:spAutoFit/>
          </a:bodyPr>
          <a:lstStyle/>
          <a:p>
            <a:pPr algn="ctr"/>
            <a:r>
              <a:rPr lang="as-IN" sz="3600" b="1" dirty="0" smtClean="0">
                <a:latin typeface="NikoshBAN" panose="02000000000000000000" pitchFamily="2" charset="0"/>
                <a:cs typeface="NikoshBAN" panose="02000000000000000000" pitchFamily="2" charset="0"/>
              </a:rPr>
              <a:t>ক্যাশমেমো </a:t>
            </a:r>
            <a:r>
              <a:rPr lang="as-IN" sz="3600" dirty="0">
                <a:latin typeface="NikoshBAN" panose="02000000000000000000" pitchFamily="2" charset="0"/>
                <a:cs typeface="NikoshBAN" panose="02000000000000000000" pitchFamily="2" charset="0"/>
              </a:rPr>
              <a:t>: নগদ বিক্রয়ের ক্ষেত্রে বিক্রেতা </a:t>
            </a:r>
            <a:r>
              <a:rPr lang="as-IN" sz="3600" dirty="0" smtClean="0">
                <a:latin typeface="NikoshBAN" panose="02000000000000000000" pitchFamily="2" charset="0"/>
                <a:cs typeface="NikoshBAN" panose="02000000000000000000" pitchFamily="2" charset="0"/>
              </a:rPr>
              <a:t>প</a:t>
            </a:r>
            <a:r>
              <a:rPr lang="en-US" sz="3600" dirty="0" err="1" smtClean="0">
                <a:latin typeface="NikoshBAN" panose="02000000000000000000" pitchFamily="2" charset="0"/>
                <a:cs typeface="NikoshBAN" panose="02000000000000000000" pitchFamily="2" charset="0"/>
              </a:rPr>
              <a:t>ণ্যের</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মূল্য দেখিয়ে যে রশিদ ক্রেতাকে প্রদান করে তাকে বিল বা ক্যাশমেমো বলে</a:t>
            </a:r>
            <a:r>
              <a:rPr lang="as-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ক্যাশমেমো </a:t>
            </a:r>
            <a:r>
              <a:rPr lang="as-IN" sz="3600" dirty="0">
                <a:latin typeface="NikoshBAN" panose="02000000000000000000" pitchFamily="2" charset="0"/>
                <a:cs typeface="NikoshBAN" panose="02000000000000000000" pitchFamily="2" charset="0"/>
              </a:rPr>
              <a:t>সাধারনত তিন কপি প্রস্তুত করা হয়</a:t>
            </a:r>
            <a:r>
              <a:rPr lang="as-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মূল </a:t>
            </a:r>
            <a:r>
              <a:rPr lang="as-IN" sz="3600" dirty="0">
                <a:latin typeface="NikoshBAN" panose="02000000000000000000" pitchFamily="2" charset="0"/>
                <a:cs typeface="NikoshBAN" panose="02000000000000000000" pitchFamily="2" charset="0"/>
              </a:rPr>
              <a:t>কপি ক্রেতাকে প্রদান করা হয় এবং কার্বন কপি বিক্রেতার নিকট থাকে</a:t>
            </a:r>
            <a:r>
              <a:rPr lang="as-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ধারে </a:t>
            </a:r>
            <a:r>
              <a:rPr lang="as-IN" sz="3600" dirty="0">
                <a:latin typeface="NikoshBAN" panose="02000000000000000000" pitchFamily="2" charset="0"/>
                <a:cs typeface="NikoshBAN" panose="02000000000000000000" pitchFamily="2" charset="0"/>
              </a:rPr>
              <a:t>বিক্রয়ের ক্ষেত্রে বিক্রেতা </a:t>
            </a:r>
            <a:r>
              <a:rPr lang="as-IN" sz="3600" dirty="0" smtClean="0">
                <a:latin typeface="NikoshBAN" panose="02000000000000000000" pitchFamily="2" charset="0"/>
                <a:cs typeface="NikoshBAN" panose="02000000000000000000" pitchFamily="2" charset="0"/>
              </a:rPr>
              <a:t>প</a:t>
            </a:r>
            <a:r>
              <a:rPr lang="en-US" sz="3600" dirty="0" err="1" smtClean="0">
                <a:latin typeface="NikoshBAN" panose="02000000000000000000" pitchFamily="2" charset="0"/>
                <a:cs typeface="NikoshBAN" panose="02000000000000000000" pitchFamily="2" charset="0"/>
              </a:rPr>
              <a:t>ণ্যের</a:t>
            </a:r>
            <a:r>
              <a:rPr lang="as-IN" sz="3600" dirty="0" smtClean="0">
                <a:latin typeface="NikoshBAN" panose="02000000000000000000" pitchFamily="2" charset="0"/>
                <a:cs typeface="NikoshBAN" panose="02000000000000000000" pitchFamily="2" charset="0"/>
              </a:rPr>
              <a:t> মূ</a:t>
            </a:r>
            <a:r>
              <a:rPr lang="en-US" sz="3600" dirty="0" err="1" smtClean="0">
                <a:latin typeface="NikoshBAN" panose="02000000000000000000" pitchFamily="2" charset="0"/>
                <a:cs typeface="NikoshBAN" panose="02000000000000000000" pitchFamily="2" charset="0"/>
              </a:rPr>
              <a:t>ল্যের</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জন্য চালানের সাথে বিল প্রদান করে</a:t>
            </a:r>
            <a:r>
              <a:rPr lang="as-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ক্রেতা </a:t>
            </a:r>
            <a:r>
              <a:rPr lang="as-IN" sz="3600" dirty="0">
                <a:latin typeface="NikoshBAN" panose="02000000000000000000" pitchFamily="2" charset="0"/>
                <a:cs typeface="NikoshBAN" panose="02000000000000000000" pitchFamily="2" charset="0"/>
              </a:rPr>
              <a:t>বিল ভাউচারের সাথে যুক্ত করে নগদান বইয়ের ক্রেডিট দিকে হিসাবভুক্ত করে</a:t>
            </a:r>
            <a:r>
              <a:rPr lang="as-IN" sz="3600" b="1" dirty="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063" b="9542"/>
          <a:stretch/>
        </p:blipFill>
        <p:spPr>
          <a:xfrm>
            <a:off x="0" y="0"/>
            <a:ext cx="12192000" cy="3852472"/>
          </a:xfrm>
          <a:prstGeom prst="rect">
            <a:avLst/>
          </a:prstGeom>
        </p:spPr>
      </p:pic>
    </p:spTree>
    <p:extLst>
      <p:ext uri="{BB962C8B-B14F-4D97-AF65-F5344CB8AC3E}">
        <p14:creationId xmlns:p14="http://schemas.microsoft.com/office/powerpoint/2010/main" val="3852109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888" y="4759221"/>
            <a:ext cx="12022112" cy="2123658"/>
          </a:xfrm>
          <a:prstGeom prst="rect">
            <a:avLst/>
          </a:prstGeom>
        </p:spPr>
        <p:txBody>
          <a:bodyPr wrap="square">
            <a:spAutoFit/>
          </a:bodyPr>
          <a:lstStyle/>
          <a:p>
            <a:pPr algn="just"/>
            <a:r>
              <a:rPr lang="as-IN" sz="4400" b="1" baseline="-25000" dirty="0">
                <a:latin typeface="NikoshBAN" panose="02000000000000000000" pitchFamily="2" charset="0"/>
                <a:cs typeface="NikoshBAN" panose="02000000000000000000" pitchFamily="2" charset="0"/>
              </a:rPr>
              <a:t>ডেবিট ভাউচার : </a:t>
            </a:r>
            <a:r>
              <a:rPr lang="as-IN" sz="4400" b="1" baseline="-25000" dirty="0" smtClean="0">
                <a:latin typeface="NikoshBAN" panose="02000000000000000000" pitchFamily="2" charset="0"/>
                <a:cs typeface="NikoshBAN" panose="02000000000000000000" pitchFamily="2" charset="0"/>
              </a:rPr>
              <a:t>প</a:t>
            </a:r>
            <a:r>
              <a:rPr lang="en-US" sz="4400" b="1" baseline="-25000" dirty="0" err="1" smtClean="0">
                <a:latin typeface="NikoshBAN" panose="02000000000000000000" pitchFamily="2" charset="0"/>
                <a:cs typeface="NikoshBAN" panose="02000000000000000000" pitchFamily="2" charset="0"/>
              </a:rPr>
              <a:t>ণ্য</a:t>
            </a:r>
            <a:r>
              <a:rPr lang="as-IN" sz="4400" b="1" baseline="-25000" dirty="0" smtClean="0">
                <a:latin typeface="NikoshBAN" panose="02000000000000000000" pitchFamily="2" charset="0"/>
                <a:cs typeface="NikoshBAN" panose="02000000000000000000" pitchFamily="2" charset="0"/>
              </a:rPr>
              <a:t> </a:t>
            </a:r>
            <a:r>
              <a:rPr lang="as-IN" sz="4400" b="1" baseline="-25000" dirty="0">
                <a:latin typeface="NikoshBAN" panose="02000000000000000000" pitchFamily="2" charset="0"/>
                <a:cs typeface="NikoshBAN" panose="02000000000000000000" pitchFamily="2" charset="0"/>
              </a:rPr>
              <a:t>ক্রয়সহ বিভিন্ন প্রকার খরচের জন্য ব্যবহৃত ভাউচারকে ডেবিট ভাউচার বলে</a:t>
            </a:r>
            <a:r>
              <a:rPr lang="as-IN" sz="4400" b="1" baseline="-25000" dirty="0" smtClean="0">
                <a:latin typeface="NikoshBAN" panose="02000000000000000000" pitchFamily="2" charset="0"/>
                <a:cs typeface="NikoshBAN" panose="02000000000000000000" pitchFamily="2" charset="0"/>
              </a:rPr>
              <a:t>।</a:t>
            </a:r>
            <a:r>
              <a:rPr lang="en-US" sz="4400" b="1" baseline="-25000" dirty="0" smtClean="0">
                <a:latin typeface="NikoshBAN" panose="02000000000000000000" pitchFamily="2" charset="0"/>
                <a:cs typeface="NikoshBAN" panose="02000000000000000000" pitchFamily="2" charset="0"/>
              </a:rPr>
              <a:t> </a:t>
            </a:r>
            <a:r>
              <a:rPr lang="as-IN" sz="4400" b="1" baseline="-25000" dirty="0" smtClean="0">
                <a:latin typeface="NikoshBAN" panose="02000000000000000000" pitchFamily="2" charset="0"/>
                <a:cs typeface="NikoshBAN" panose="02000000000000000000" pitchFamily="2" charset="0"/>
              </a:rPr>
              <a:t>ডেবিট </a:t>
            </a:r>
            <a:r>
              <a:rPr lang="as-IN" sz="4400" b="1" baseline="-25000" dirty="0">
                <a:latin typeface="NikoshBAN" panose="02000000000000000000" pitchFamily="2" charset="0"/>
                <a:cs typeface="NikoshBAN" panose="02000000000000000000" pitchFamily="2" charset="0"/>
              </a:rPr>
              <a:t>ভাউচারের সাথে লেনদেনের </a:t>
            </a:r>
            <a:r>
              <a:rPr lang="as-IN" sz="4400" b="1" baseline="-25000" dirty="0" smtClean="0">
                <a:latin typeface="NikoshBAN" panose="02000000000000000000" pitchFamily="2" charset="0"/>
                <a:cs typeface="NikoshBAN" panose="02000000000000000000" pitchFamily="2" charset="0"/>
              </a:rPr>
              <a:t>সমর্থনস্বর</a:t>
            </a:r>
            <a:r>
              <a:rPr lang="en-US" sz="4400" b="1" baseline="-25000" dirty="0" smtClean="0">
                <a:latin typeface="NikoshBAN" panose="02000000000000000000" pitchFamily="2" charset="0"/>
                <a:cs typeface="NikoshBAN" panose="02000000000000000000" pitchFamily="2" charset="0"/>
              </a:rPr>
              <a:t>ূ</a:t>
            </a:r>
            <a:r>
              <a:rPr lang="as-IN" sz="4400" b="1" baseline="-25000" dirty="0" smtClean="0">
                <a:latin typeface="NikoshBAN" panose="02000000000000000000" pitchFamily="2" charset="0"/>
                <a:cs typeface="NikoshBAN" panose="02000000000000000000" pitchFamily="2" charset="0"/>
              </a:rPr>
              <a:t>প </a:t>
            </a:r>
            <a:r>
              <a:rPr lang="as-IN" sz="4400" b="1" baseline="-25000" dirty="0">
                <a:latin typeface="NikoshBAN" panose="02000000000000000000" pitchFamily="2" charset="0"/>
                <a:cs typeface="NikoshBAN" panose="02000000000000000000" pitchFamily="2" charset="0"/>
              </a:rPr>
              <a:t>চালান, ক্যাশমেমো প্রভৃতি প্রমাণপত্র সংযুক্ত করা হয়</a:t>
            </a:r>
            <a:r>
              <a:rPr lang="as-IN" sz="4400" b="1" baseline="-25000" dirty="0" smtClean="0">
                <a:latin typeface="NikoshBAN" panose="02000000000000000000" pitchFamily="2" charset="0"/>
                <a:cs typeface="NikoshBAN" panose="02000000000000000000" pitchFamily="2" charset="0"/>
              </a:rPr>
              <a:t>।</a:t>
            </a:r>
            <a:r>
              <a:rPr lang="en-US" sz="4400" b="1" dirty="0">
                <a:latin typeface="NikoshBAN" panose="02000000000000000000" pitchFamily="2" charset="0"/>
                <a:cs typeface="NikoshBAN" panose="02000000000000000000" pitchFamily="2" charset="0"/>
              </a:rPr>
              <a:t> </a:t>
            </a:r>
            <a:r>
              <a:rPr lang="as-IN" sz="4400" b="1" baseline="-25000" dirty="0" smtClean="0">
                <a:latin typeface="NikoshBAN" panose="02000000000000000000" pitchFamily="2" charset="0"/>
                <a:cs typeface="NikoshBAN" panose="02000000000000000000" pitchFamily="2" charset="0"/>
              </a:rPr>
              <a:t>ডেবিট </a:t>
            </a:r>
            <a:r>
              <a:rPr lang="as-IN" sz="4400" b="1" baseline="-25000" dirty="0">
                <a:latin typeface="NikoshBAN" panose="02000000000000000000" pitchFamily="2" charset="0"/>
                <a:cs typeface="NikoshBAN" panose="02000000000000000000" pitchFamily="2" charset="0"/>
              </a:rPr>
              <a:t>ভাউচারে ক্রমানুসারে নম্বর প্রদান করতে হয়</a:t>
            </a:r>
            <a:r>
              <a:rPr lang="as-IN" sz="4400" b="1" baseline="-25000" dirty="0" smtClean="0">
                <a:latin typeface="NikoshBAN" panose="02000000000000000000" pitchFamily="2" charset="0"/>
                <a:cs typeface="NikoshBAN" panose="02000000000000000000" pitchFamily="2" charset="0"/>
              </a:rPr>
              <a:t>।</a:t>
            </a:r>
            <a:r>
              <a:rPr lang="en-US" sz="4400" b="1" baseline="-25000" dirty="0" smtClean="0">
                <a:latin typeface="NikoshBAN" panose="02000000000000000000" pitchFamily="2" charset="0"/>
                <a:cs typeface="NikoshBAN" panose="02000000000000000000" pitchFamily="2" charset="0"/>
              </a:rPr>
              <a:t> </a:t>
            </a:r>
            <a:r>
              <a:rPr lang="as-IN" sz="4400" b="1" baseline="-25000" dirty="0" smtClean="0">
                <a:latin typeface="NikoshBAN" panose="02000000000000000000" pitchFamily="2" charset="0"/>
                <a:cs typeface="NikoshBAN" panose="02000000000000000000" pitchFamily="2" charset="0"/>
              </a:rPr>
              <a:t>ডেবিট </a:t>
            </a:r>
            <a:r>
              <a:rPr lang="as-IN" sz="4400" b="1" baseline="-25000" dirty="0">
                <a:latin typeface="NikoshBAN" panose="02000000000000000000" pitchFamily="2" charset="0"/>
                <a:cs typeface="NikoshBAN" panose="02000000000000000000" pitchFamily="2" charset="0"/>
              </a:rPr>
              <a:t>ভাউচার খরচের প্রামাণ্য দলিল</a:t>
            </a:r>
            <a:r>
              <a:rPr lang="as-IN" sz="4400" b="1" baseline="-25000" dirty="0" smtClean="0">
                <a:latin typeface="NikoshBAN" panose="02000000000000000000" pitchFamily="2" charset="0"/>
                <a:cs typeface="NikoshBAN" panose="02000000000000000000" pitchFamily="2" charset="0"/>
              </a:rPr>
              <a:t>।</a:t>
            </a:r>
            <a:r>
              <a:rPr lang="en-US" sz="4400" b="1" baseline="-25000" dirty="0" smtClean="0">
                <a:latin typeface="NikoshBAN" panose="02000000000000000000" pitchFamily="2" charset="0"/>
                <a:cs typeface="NikoshBAN" panose="02000000000000000000" pitchFamily="2" charset="0"/>
              </a:rPr>
              <a:t> </a:t>
            </a:r>
            <a:r>
              <a:rPr lang="as-IN" sz="4400" b="1" baseline="-25000" dirty="0" smtClean="0">
                <a:latin typeface="NikoshBAN" panose="02000000000000000000" pitchFamily="2" charset="0"/>
                <a:cs typeface="NikoshBAN" panose="02000000000000000000" pitchFamily="2" charset="0"/>
              </a:rPr>
              <a:t>ডেবিট </a:t>
            </a:r>
            <a:r>
              <a:rPr lang="as-IN" sz="4400" b="1" baseline="-25000" dirty="0">
                <a:latin typeface="NikoshBAN" panose="02000000000000000000" pitchFamily="2" charset="0"/>
                <a:cs typeface="NikoshBAN" panose="02000000000000000000" pitchFamily="2" charset="0"/>
              </a:rPr>
              <a:t>ভাউচার দেখেই ক্যাশবুকের পরিশোধ কক্ষ </a:t>
            </a:r>
            <a:r>
              <a:rPr lang="as-IN" sz="4400" b="1" baseline="-25000" dirty="0" smtClean="0">
                <a:latin typeface="NikoshBAN" panose="02000000000000000000" pitchFamily="2" charset="0"/>
                <a:cs typeface="NikoshBAN" panose="02000000000000000000" pitchFamily="2" charset="0"/>
              </a:rPr>
              <a:t>পূর</a:t>
            </a:r>
            <a:r>
              <a:rPr lang="en-US" sz="4400" b="1" baseline="-25000" dirty="0" smtClean="0">
                <a:latin typeface="NikoshBAN" panose="02000000000000000000" pitchFamily="2" charset="0"/>
                <a:cs typeface="NikoshBAN" panose="02000000000000000000" pitchFamily="2" charset="0"/>
              </a:rPr>
              <a:t>ণ</a:t>
            </a:r>
            <a:r>
              <a:rPr lang="as-IN" sz="4400" b="1" baseline="-25000" dirty="0" smtClean="0">
                <a:latin typeface="NikoshBAN" panose="02000000000000000000" pitchFamily="2" charset="0"/>
                <a:cs typeface="NikoshBAN" panose="02000000000000000000" pitchFamily="2" charset="0"/>
              </a:rPr>
              <a:t> </a:t>
            </a:r>
            <a:r>
              <a:rPr lang="as-IN" sz="4400" b="1" baseline="-25000" dirty="0">
                <a:latin typeface="NikoshBAN" panose="02000000000000000000" pitchFamily="2" charset="0"/>
                <a:cs typeface="NikoshBAN" panose="02000000000000000000" pitchFamily="2" charset="0"/>
              </a:rPr>
              <a:t>করা হয়।</a:t>
            </a:r>
            <a:endParaRPr lang="en-US" sz="4400" b="1" baseline="-25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58" r="2898"/>
          <a:stretch/>
        </p:blipFill>
        <p:spPr>
          <a:xfrm>
            <a:off x="169888" y="21770"/>
            <a:ext cx="12022112" cy="4737451"/>
          </a:xfrm>
          <a:prstGeom prst="rect">
            <a:avLst/>
          </a:prstGeom>
        </p:spPr>
      </p:pic>
    </p:spTree>
    <p:extLst>
      <p:ext uri="{BB962C8B-B14F-4D97-AF65-F5344CB8AC3E}">
        <p14:creationId xmlns:p14="http://schemas.microsoft.com/office/powerpoint/2010/main" val="8051859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669</Words>
  <Application>Microsoft Office PowerPoint</Application>
  <PresentationFormat>Widescreen</PresentationFormat>
  <Paragraphs>58</Paragraphs>
  <Slides>22</Slides>
  <Notes>2</Notes>
  <HiddenSlides>0</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NUSAIBA HOSSAIN</dc:creator>
  <cp:lastModifiedBy>NUSAIBA HOSSAIN</cp:lastModifiedBy>
  <cp:revision>115</cp:revision>
  <dcterms:created xsi:type="dcterms:W3CDTF">2020-04-16T09:30:03Z</dcterms:created>
  <dcterms:modified xsi:type="dcterms:W3CDTF">2020-04-23T06:37:52Z</dcterms:modified>
</cp:coreProperties>
</file>