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0"/>
  </p:notesMasterIdLst>
  <p:sldIdLst>
    <p:sldId id="258" r:id="rId2"/>
    <p:sldId id="270" r:id="rId3"/>
    <p:sldId id="259" r:id="rId4"/>
    <p:sldId id="260" r:id="rId5"/>
    <p:sldId id="261" r:id="rId6"/>
    <p:sldId id="286" r:id="rId7"/>
    <p:sldId id="271" r:id="rId8"/>
    <p:sldId id="263" r:id="rId9"/>
    <p:sldId id="262" r:id="rId10"/>
    <p:sldId id="272" r:id="rId11"/>
    <p:sldId id="264" r:id="rId12"/>
    <p:sldId id="265" r:id="rId13"/>
    <p:sldId id="266" r:id="rId14"/>
    <p:sldId id="274" r:id="rId15"/>
    <p:sldId id="267" r:id="rId16"/>
    <p:sldId id="284" r:id="rId17"/>
    <p:sldId id="269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bu111949@gmail.com" initials="b" lastIdx="6" clrIdx="0">
    <p:extLst>
      <p:ext uri="{19B8F6BF-5375-455C-9EA6-DF929625EA0E}">
        <p15:presenceInfo xmlns:p15="http://schemas.microsoft.com/office/powerpoint/2012/main" xmlns="" userId="377e66e6356d234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33"/>
    <a:srgbClr val="FF33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85" autoAdjust="0"/>
    <p:restoredTop sz="99821" autoAdjust="0"/>
  </p:normalViewPr>
  <p:slideViewPr>
    <p:cSldViewPr>
      <p:cViewPr>
        <p:scale>
          <a:sx n="95" d="100"/>
          <a:sy n="95" d="100"/>
        </p:scale>
        <p:origin x="-678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18T06:50:03.258" idx="1">
    <p:pos x="5664" y="346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18T06:52:42.468" idx="6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18T06:51:01.099" idx="2">
    <p:pos x="10" y="10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18T06:51:32.842" idx="3">
    <p:pos x="10" y="10"/>
    <p:text/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18T06:52:03.047" idx="5">
    <p:pos x="10" y="10"/>
    <p:text/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18T06:51:50.747" idx="4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D6404-B0AB-4701-8518-E6D8609A52F4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27771-9EF6-4A0C-BE89-A2D9FDCE8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5208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27771-9EF6-4A0C-BE89-A2D9FDCE84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8365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2479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489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0901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6628" y="146788"/>
            <a:ext cx="8841529" cy="6543164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97" tIns="43548" rIns="87097" bIns="43548" rtlCol="0" anchor="ctr"/>
          <a:lstStyle/>
          <a:p>
            <a:pPr algn="ctr"/>
            <a:endParaRPr lang="en-GB" sz="1100" u="sng"/>
          </a:p>
        </p:txBody>
      </p:sp>
    </p:spTree>
    <p:extLst>
      <p:ext uri="{BB962C8B-B14F-4D97-AF65-F5344CB8AC3E}">
        <p14:creationId xmlns:p14="http://schemas.microsoft.com/office/powerpoint/2010/main" xmlns="" val="233629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442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125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541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203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133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337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76329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42305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971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xmlns="" id="{55E08F14-8DC0-0745-95FD-DBAF33F5F74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80"/>
            </a:avLst>
          </a:prstGeom>
          <a:noFill/>
          <a:ln w="76200">
            <a:solidFill>
              <a:schemeClr val="accent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Capturebig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4259"/>
            <a:ext cx="8534400" cy="6268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9400" y="228600"/>
            <a:ext cx="3579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WELCOME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228600"/>
            <a:ext cx="3579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WELCOME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4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140" y="1600200"/>
            <a:ext cx="3124200" cy="1909810"/>
          </a:xfrm>
          <a:prstGeom prst="roundRect">
            <a:avLst>
              <a:gd name="adj" fmla="val 16667"/>
            </a:avLst>
          </a:prstGeom>
          <a:ln w="38100" cmpd="sng">
            <a:gradFill>
              <a:gsLst>
                <a:gs pos="0">
                  <a:schemeClr val="tx1">
                    <a:lumMod val="100000"/>
                  </a:schemeClr>
                </a:gs>
                <a:gs pos="50000">
                  <a:srgbClr val="FF0000"/>
                </a:gs>
                <a:gs pos="24150">
                  <a:srgbClr val="00B050"/>
                </a:gs>
                <a:gs pos="74150">
                  <a:schemeClr val="accent6"/>
                </a:gs>
                <a:gs pos="100000">
                  <a:srgbClr val="7030A0"/>
                </a:gs>
              </a:gsLst>
              <a:lin ang="5400000" scaled="0"/>
            </a:gradFill>
            <a:prstDash val="sysDash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254000" h="254000"/>
            <a:bevelB w="254000" h="2540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8745" y="1447800"/>
            <a:ext cx="3053232" cy="1838278"/>
          </a:xfrm>
          <a:prstGeom prst="roundRect">
            <a:avLst>
              <a:gd name="adj" fmla="val 16667"/>
            </a:avLst>
          </a:prstGeom>
          <a:ln w="38100" cmpd="sng">
            <a:gradFill>
              <a:gsLst>
                <a:gs pos="0">
                  <a:schemeClr val="tx1">
                    <a:lumMod val="100000"/>
                  </a:schemeClr>
                </a:gs>
                <a:gs pos="50000">
                  <a:srgbClr val="FF0000"/>
                </a:gs>
                <a:gs pos="24150">
                  <a:srgbClr val="00B050"/>
                </a:gs>
                <a:gs pos="74150">
                  <a:schemeClr val="accent6"/>
                </a:gs>
                <a:gs pos="100000">
                  <a:srgbClr val="7030A0"/>
                </a:gs>
              </a:gsLst>
              <a:lin ang="5400000" scaled="0"/>
            </a:gradFill>
            <a:prstDash val="sysDash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254000" h="254000"/>
            <a:bevelB w="254000" h="2540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8961" y="3745201"/>
            <a:ext cx="3352800" cy="2362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 cmpd="sng">
            <a:gradFill>
              <a:gsLst>
                <a:gs pos="0">
                  <a:schemeClr val="tx1">
                    <a:lumMod val="100000"/>
                  </a:schemeClr>
                </a:gs>
                <a:gs pos="50000">
                  <a:srgbClr val="FF0000"/>
                </a:gs>
                <a:gs pos="24150">
                  <a:srgbClr val="00B050"/>
                </a:gs>
                <a:gs pos="74150">
                  <a:schemeClr val="accent6"/>
                </a:gs>
                <a:gs pos="100000">
                  <a:srgbClr val="7030A0"/>
                </a:gs>
              </a:gsLst>
              <a:lin ang="5400000" scaled="0"/>
            </a:gradFill>
            <a:prstDash val="sysDash"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3B9722-E767-47A2-BA05-172D1BCC0053}"/>
              </a:ext>
            </a:extLst>
          </p:cNvPr>
          <p:cNvSpPr txBox="1"/>
          <p:nvPr/>
        </p:nvSpPr>
        <p:spPr>
          <a:xfrm>
            <a:off x="1752600" y="4572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See the pictures: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458" y="3814829"/>
            <a:ext cx="3314640" cy="1864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 cmpd="sng">
            <a:gradFill>
              <a:gsLst>
                <a:gs pos="0">
                  <a:schemeClr val="tx1">
                    <a:lumMod val="100000"/>
                  </a:schemeClr>
                </a:gs>
                <a:gs pos="50000">
                  <a:srgbClr val="FF0000"/>
                </a:gs>
                <a:gs pos="24150">
                  <a:srgbClr val="00B050"/>
                </a:gs>
                <a:gs pos="74150">
                  <a:schemeClr val="accent6"/>
                </a:gs>
                <a:gs pos="100000">
                  <a:srgbClr val="7030A0"/>
                </a:gs>
              </a:gsLst>
              <a:lin ang="5400000" scaled="0"/>
            </a:gradFill>
            <a:prstDash val="sysDash"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80"/>
            </a:avLst>
          </a:prstGeom>
          <a:noFill/>
          <a:ln w="76200">
            <a:solidFill>
              <a:schemeClr val="accent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820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B3F30A6-493A-4099-9AA4-CB556867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2362200"/>
            <a:ext cx="2272047" cy="24066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w="254000" h="254000"/>
            <a:bevelB w="254000" h="25400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1A4D31-BDA1-4629-B27E-62814A5F0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1470" y="2403913"/>
            <a:ext cx="2514600" cy="24066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w="254000" h="254000"/>
            <a:bevelB w="254000" h="2540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3700CC-E9BA-4B20-8022-6DBE5F4A02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341" y="2565432"/>
            <a:ext cx="2398611" cy="22451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w="254000" h="254000"/>
            <a:bevelB w="254000" h="2540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21712F-AA30-4F11-BED7-5AE483A8185B}"/>
              </a:ext>
            </a:extLst>
          </p:cNvPr>
          <p:cNvSpPr txBox="1"/>
          <p:nvPr/>
        </p:nvSpPr>
        <p:spPr>
          <a:xfrm>
            <a:off x="6400800" y="5072481"/>
            <a:ext cx="2415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Plenty of Chloroplast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E19807-A497-49FF-8D0F-3FF258B5CF91}"/>
              </a:ext>
            </a:extLst>
          </p:cNvPr>
          <p:cNvSpPr txBox="1"/>
          <p:nvPr/>
        </p:nvSpPr>
        <p:spPr>
          <a:xfrm>
            <a:off x="905736" y="5049637"/>
            <a:ext cx="1885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Leaf is flat and extended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3E11451-119F-4E11-B7D3-E3C59A786166}"/>
              </a:ext>
            </a:extLst>
          </p:cNvPr>
          <p:cNvSpPr txBox="1"/>
          <p:nvPr/>
        </p:nvSpPr>
        <p:spPr>
          <a:xfrm>
            <a:off x="3810000" y="5049637"/>
            <a:ext cx="1812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Contains stomata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E5E549A-8414-4890-A6FC-0551986EBC95}"/>
              </a:ext>
            </a:extLst>
          </p:cNvPr>
          <p:cNvSpPr txBox="1"/>
          <p:nvPr/>
        </p:nvSpPr>
        <p:spPr>
          <a:xfrm>
            <a:off x="663341" y="685800"/>
            <a:ext cx="7769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Reasons for considering the leaf as the main location for photosynthesis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80"/>
            </a:avLst>
          </a:prstGeom>
          <a:noFill/>
          <a:ln w="76200">
            <a:solidFill>
              <a:schemeClr val="accent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6061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CF910C9-DB20-4082-99A7-5AB8EEC12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8212" y="2337169"/>
            <a:ext cx="3903483" cy="36259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/>
            </a:solidFill>
          </a:ln>
          <a:effectLst>
            <a:glow rad="101600">
              <a:srgbClr val="FFFF00">
                <a:alpha val="32000"/>
              </a:srgbClr>
            </a:glow>
            <a:outerShdw dist="774700" dir="10140000" sx="147000" sy="147000" algn="tl" rotWithShape="0">
              <a:schemeClr val="bg1"/>
            </a:outerShdw>
          </a:effectLst>
          <a:scene3d>
            <a:camera prst="perspectiveContrastingLeftFacing">
              <a:rot lat="540000" lon="2100000" rev="0"/>
            </a:camera>
            <a:lightRig rig="soft" dir="t">
              <a:rot lat="0" lon="0" rev="0"/>
            </a:lightRig>
          </a:scene3d>
          <a:sp3d extrusionH="76200" contourW="12700" prstMaterial="matte">
            <a:bevelT w="254000" h="254000" prst="coolSlant"/>
            <a:bevelB w="254000" h="254000" prst="coolSlant"/>
            <a:extrusionClr>
              <a:schemeClr val="bg1"/>
            </a:extrusionClr>
            <a:contourClr>
              <a:schemeClr val="tx1"/>
            </a:contourClr>
          </a:sp3d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77358C9-F935-4921-ABB4-CAFC8EA2B402}"/>
              </a:ext>
            </a:extLst>
          </p:cNvPr>
          <p:cNvGrpSpPr/>
          <p:nvPr/>
        </p:nvGrpSpPr>
        <p:grpSpPr>
          <a:xfrm>
            <a:off x="5715000" y="381000"/>
            <a:ext cx="2514600" cy="1477615"/>
            <a:chOff x="10163401" y="140757"/>
            <a:chExt cx="1909048" cy="19029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5184740E-E1AE-436A-95F1-A5AC2290F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63401" y="140757"/>
              <a:ext cx="1909048" cy="1902909"/>
            </a:xfrm>
            <a:prstGeom prst="rect">
              <a:avLst/>
            </a:prstGeom>
            <a:effectLst>
              <a:glow rad="12700">
                <a:schemeClr val="accent3">
                  <a:satMod val="175000"/>
                </a:schemeClr>
              </a:glow>
            </a:effectLst>
          </p:spPr>
        </p:pic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xmlns="" id="{83E2CCDD-7137-4039-89B6-1A61839F0725}"/>
                </a:ext>
              </a:extLst>
            </p:cNvPr>
            <p:cNvSpPr/>
            <p:nvPr/>
          </p:nvSpPr>
          <p:spPr>
            <a:xfrm>
              <a:off x="10568351" y="631418"/>
              <a:ext cx="1048070" cy="1054934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glow rad="279400">
                <a:schemeClr val="accent3">
                  <a:alpha val="6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itchFamily="82" charset="0"/>
                  <a:cs typeface="NikoshBAN" panose="02000000000000000000" pitchFamily="2" charset="0"/>
                </a:rPr>
                <a:t>Duration 5 Minutes</a:t>
              </a:r>
            </a:p>
            <a:p>
              <a:pPr algn="ctr"/>
              <a:endPara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A4C1D89-B994-48D4-BDC9-C7D648D6958F}"/>
              </a:ext>
            </a:extLst>
          </p:cNvPr>
          <p:cNvGrpSpPr/>
          <p:nvPr/>
        </p:nvGrpSpPr>
        <p:grpSpPr>
          <a:xfrm>
            <a:off x="757705" y="752029"/>
            <a:ext cx="3966695" cy="1000571"/>
            <a:chOff x="723035" y="793295"/>
            <a:chExt cx="3946709" cy="860083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FB8F1A0A-8E4C-4CAF-ADBB-E484FD946625}"/>
                </a:ext>
              </a:extLst>
            </p:cNvPr>
            <p:cNvSpPr/>
            <p:nvPr/>
          </p:nvSpPr>
          <p:spPr>
            <a:xfrm>
              <a:off x="723035" y="793295"/>
              <a:ext cx="3946709" cy="860083"/>
            </a:xfrm>
            <a:prstGeom prst="roundRect">
              <a:avLst/>
            </a:prstGeom>
            <a:grpFill/>
            <a:ln w="63500">
              <a:solidFill>
                <a:srgbClr val="7030A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87D8599-2312-4D86-A189-8D48D9DC91BD}"/>
                </a:ext>
              </a:extLst>
            </p:cNvPr>
            <p:cNvSpPr txBox="1"/>
            <p:nvPr/>
          </p:nvSpPr>
          <p:spPr>
            <a:xfrm>
              <a:off x="907623" y="801866"/>
              <a:ext cx="3517048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Pair Works</a:t>
              </a:r>
              <a:endPara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074463E-A59D-4C46-B5D7-78A02C629268}"/>
              </a:ext>
            </a:extLst>
          </p:cNvPr>
          <p:cNvGrpSpPr/>
          <p:nvPr/>
        </p:nvGrpSpPr>
        <p:grpSpPr>
          <a:xfrm>
            <a:off x="228601" y="2583902"/>
            <a:ext cx="4724400" cy="3411975"/>
            <a:chOff x="256023" y="1806638"/>
            <a:chExt cx="7834418" cy="408317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504C3BA-A641-4C26-ABF6-F4291F37154E}"/>
                </a:ext>
              </a:extLst>
            </p:cNvPr>
            <p:cNvSpPr/>
            <p:nvPr/>
          </p:nvSpPr>
          <p:spPr>
            <a:xfrm>
              <a:off x="256023" y="1806639"/>
              <a:ext cx="7834418" cy="4083172"/>
            </a:xfrm>
            <a:prstGeom prst="rect">
              <a:avLst/>
            </a:prstGeom>
            <a:noFill/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CDFE7D0A-D73D-4C6D-8B06-728C8FA23859}"/>
                </a:ext>
              </a:extLst>
            </p:cNvPr>
            <p:cNvSpPr/>
            <p:nvPr/>
          </p:nvSpPr>
          <p:spPr>
            <a:xfrm>
              <a:off x="725003" y="1806638"/>
              <a:ext cx="7227914" cy="3887410"/>
            </a:xfrm>
            <a:prstGeom prst="rect">
              <a:avLst/>
            </a:prstGeom>
            <a:noFill/>
            <a:ln w="508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F94466C-8943-4C17-A8EF-7792677D40F2}"/>
              </a:ext>
            </a:extLst>
          </p:cNvPr>
          <p:cNvSpPr txBox="1"/>
          <p:nvPr/>
        </p:nvSpPr>
        <p:spPr>
          <a:xfrm>
            <a:off x="609600" y="3352800"/>
            <a:ext cx="4201241" cy="1384995"/>
          </a:xfrm>
          <a:prstGeom prst="rect">
            <a:avLst/>
          </a:prstGeom>
          <a:noFill/>
          <a:ln w="47625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Why photosynthesis happens in plant leaf?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80"/>
            </a:avLst>
          </a:prstGeom>
          <a:noFill/>
          <a:ln w="76200">
            <a:solidFill>
              <a:schemeClr val="accent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1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0B53DB2-71DA-46C9-A039-38CD62055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286000"/>
            <a:ext cx="3581400" cy="36271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w="254000" h="254000"/>
            <a:bevelB w="254000" h="25400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6C47096-1C5E-418D-A02B-7551BDE29C3B}"/>
              </a:ext>
            </a:extLst>
          </p:cNvPr>
          <p:cNvSpPr txBox="1"/>
          <p:nvPr/>
        </p:nvSpPr>
        <p:spPr>
          <a:xfrm>
            <a:off x="4419600" y="2362200"/>
            <a:ext cx="4491882" cy="341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Plants absorb water from soil and Carbon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di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-oxide from air in the presence of sunlight and chlorophyll; makes starch as food and Oxygen as bi-product.</a:t>
            </a:r>
            <a:endParaRPr lang="bn-IN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ular Callout 7">
            <a:extLst>
              <a:ext uri="{FF2B5EF4-FFF2-40B4-BE49-F238E27FC236}">
                <a16:creationId xmlns:a16="http://schemas.microsoft.com/office/drawing/2014/main" xmlns="" id="{2626D4B6-AB63-4CDC-9FC3-9FDCE7A02863}"/>
              </a:ext>
            </a:extLst>
          </p:cNvPr>
          <p:cNvSpPr/>
          <p:nvPr/>
        </p:nvSpPr>
        <p:spPr>
          <a:xfrm>
            <a:off x="609600" y="533972"/>
            <a:ext cx="3732352" cy="627169"/>
          </a:xfrm>
          <a:prstGeom prst="wedgeRoundRectCallout">
            <a:avLst>
              <a:gd name="adj1" fmla="val -14846"/>
              <a:gd name="adj2" fmla="val 107598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See the picture bellow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7FD9256-6415-4605-B8E7-2D72B8039EA7}"/>
              </a:ext>
            </a:extLst>
          </p:cNvPr>
          <p:cNvSpPr/>
          <p:nvPr/>
        </p:nvSpPr>
        <p:spPr>
          <a:xfrm>
            <a:off x="3200400" y="1371599"/>
            <a:ext cx="5715000" cy="738664"/>
          </a:xfrm>
          <a:prstGeom prst="rect">
            <a:avLst/>
          </a:prstGeom>
          <a:noFill/>
          <a:ln w="44450" cmpd="sng">
            <a:noFill/>
            <a:prstDash val="sysDash"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  <a:sym typeface="Wingdings 3"/>
              </a:rPr>
              <a:t>What do we see in the picture?</a:t>
            </a:r>
            <a:r>
              <a:rPr lang="en-US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0000"/>
                  <a:lumOff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80"/>
            </a:avLst>
          </a:prstGeom>
          <a:noFill/>
          <a:ln w="76200">
            <a:solidFill>
              <a:schemeClr val="accent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Capturesc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362200"/>
            <a:ext cx="33528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347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03B9722-E767-47A2-BA05-172D1BCC0053}"/>
              </a:ext>
            </a:extLst>
          </p:cNvPr>
          <p:cNvSpPr txBox="1"/>
          <p:nvPr/>
        </p:nvSpPr>
        <p:spPr>
          <a:xfrm>
            <a:off x="289459" y="3773031"/>
            <a:ext cx="59589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Carbohydrate, the primary   food for the living world, is manufactured only by photosynthesis. </a:t>
            </a:r>
          </a:p>
          <a:p>
            <a:pPr algn="just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3B9722-E767-47A2-BA05-172D1BCC0053}"/>
              </a:ext>
            </a:extLst>
          </p:cNvPr>
          <p:cNvSpPr txBox="1"/>
          <p:nvPr/>
        </p:nvSpPr>
        <p:spPr>
          <a:xfrm>
            <a:off x="289458" y="979944"/>
            <a:ext cx="59589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Any living organism whether it is plant or animal needs food for being active and hard working. Because there is a close relationship between food and respiration.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8" t="7643" r="3308" b="6829"/>
          <a:stretch/>
        </p:blipFill>
        <p:spPr>
          <a:xfrm>
            <a:off x="6400800" y="1166611"/>
            <a:ext cx="2199068" cy="1957589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3733800"/>
            <a:ext cx="2409221" cy="2132727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80"/>
            </a:avLst>
          </a:prstGeom>
          <a:noFill/>
          <a:ln w="76200">
            <a:solidFill>
              <a:schemeClr val="accent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Captureco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5638800"/>
            <a:ext cx="5257800" cy="59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427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A942F50-5B14-4090-95D8-550030209AD5}"/>
              </a:ext>
            </a:extLst>
          </p:cNvPr>
          <p:cNvGrpSpPr/>
          <p:nvPr/>
        </p:nvGrpSpPr>
        <p:grpSpPr>
          <a:xfrm>
            <a:off x="685801" y="685801"/>
            <a:ext cx="4514952" cy="761999"/>
            <a:chOff x="3466236" y="587580"/>
            <a:chExt cx="3946709" cy="1657631"/>
          </a:xfrm>
          <a:solidFill>
            <a:schemeClr val="tx2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9BDDF817-2864-4342-A1D8-49EF7ADE0F90}"/>
                </a:ext>
              </a:extLst>
            </p:cNvPr>
            <p:cNvSpPr/>
            <p:nvPr/>
          </p:nvSpPr>
          <p:spPr>
            <a:xfrm>
              <a:off x="3466236" y="587580"/>
              <a:ext cx="3946709" cy="1657631"/>
            </a:xfrm>
            <a:prstGeom prst="roundRect">
              <a:avLst/>
            </a:prstGeom>
            <a:grpFill/>
            <a:ln w="63500">
              <a:solidFill>
                <a:srgbClr val="7030A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293222C-3702-421A-93A4-DCC246649278}"/>
                </a:ext>
              </a:extLst>
            </p:cNvPr>
            <p:cNvSpPr txBox="1"/>
            <p:nvPr/>
          </p:nvSpPr>
          <p:spPr>
            <a:xfrm>
              <a:off x="3564569" y="632900"/>
              <a:ext cx="3765024" cy="144655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Group Work</a:t>
              </a:r>
              <a:endPara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EB2452F-7841-4E2F-8936-9BD0EB128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5506" y="2315223"/>
            <a:ext cx="2703188" cy="3427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Rectangle: Top Corners Rounded 15">
            <a:extLst>
              <a:ext uri="{FF2B5EF4-FFF2-40B4-BE49-F238E27FC236}">
                <a16:creationId xmlns:a16="http://schemas.microsoft.com/office/drawing/2014/main" xmlns="" id="{E9A24F35-D1BA-4EC5-9F75-D987A4D95234}"/>
              </a:ext>
            </a:extLst>
          </p:cNvPr>
          <p:cNvSpPr/>
          <p:nvPr/>
        </p:nvSpPr>
        <p:spPr>
          <a:xfrm>
            <a:off x="381001" y="2315223"/>
            <a:ext cx="5029200" cy="3146905"/>
          </a:xfrm>
          <a:prstGeom prst="round2SameRect">
            <a:avLst/>
          </a:prstGeom>
          <a:pattFill prst="pct30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 w="171450">
            <a:gradFill>
              <a:gsLst>
                <a:gs pos="0">
                  <a:srgbClr val="190470"/>
                </a:gs>
                <a:gs pos="37000">
                  <a:srgbClr val="00B050"/>
                </a:gs>
                <a:gs pos="73000">
                  <a:srgbClr val="00B0F0"/>
                </a:gs>
                <a:gs pos="100000">
                  <a:srgbClr val="00206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F62FCEB-8C88-4C71-89E5-AEFA997729EA}"/>
              </a:ext>
            </a:extLst>
          </p:cNvPr>
          <p:cNvSpPr/>
          <p:nvPr/>
        </p:nvSpPr>
        <p:spPr>
          <a:xfrm>
            <a:off x="666646" y="2873011"/>
            <a:ext cx="4286353" cy="203132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NikoshBAN" pitchFamily="2" charset="0"/>
                <a:cs typeface="NikoshBAN" pitchFamily="2" charset="0"/>
                <a:sym typeface="Wingdings 3"/>
              </a:rPr>
              <a:t>How is the existence of life is dependant on photosynthesis?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6401" y="463550"/>
            <a:ext cx="271938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80"/>
            </a:avLst>
          </a:prstGeom>
          <a:noFill/>
          <a:ln w="76200">
            <a:solidFill>
              <a:schemeClr val="accent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xmlns="" id="{83E2CCDD-7137-4039-89B6-1A61839F0725}"/>
              </a:ext>
            </a:extLst>
          </p:cNvPr>
          <p:cNvSpPr/>
          <p:nvPr/>
        </p:nvSpPr>
        <p:spPr>
          <a:xfrm>
            <a:off x="6248400" y="762000"/>
            <a:ext cx="1380519" cy="819160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79400">
              <a:schemeClr val="accent3">
                <a:alpha val="6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NikoshBAN" panose="02000000000000000000" pitchFamily="2" charset="0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NikoshBAN" panose="02000000000000000000" pitchFamily="2" charset="0"/>
              </a:rPr>
              <a:t>Duration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NikoshBAN" panose="02000000000000000000" pitchFamily="2" charset="0"/>
              </a:rPr>
              <a:t>5 Minutes</a:t>
            </a:r>
          </a:p>
          <a:p>
            <a:pPr algn="ctr"/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818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2400" y="3267631"/>
            <a:ext cx="81160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07250" y="304800"/>
            <a:ext cx="3155150" cy="641944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Evaluation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8298" y="671077"/>
            <a:ext cx="4034702" cy="395723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en-US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Select the correct answer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9188" y="2128419"/>
            <a:ext cx="2887012" cy="4572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a. Stem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85262" y="2122426"/>
            <a:ext cx="2506138" cy="4572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b. Leaf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9187" y="2920888"/>
            <a:ext cx="2887013" cy="4572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c. Root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5262" y="2920888"/>
            <a:ext cx="2506138" cy="4572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d. Air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2560" y="5667761"/>
            <a:ext cx="81160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/>
          <p:nvPr/>
        </p:nvSpPr>
        <p:spPr>
          <a:xfrm>
            <a:off x="294074" y="3664046"/>
            <a:ext cx="8560347" cy="39572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In which phase the photosynthesis occurs during the day?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9052" y="4419601"/>
            <a:ext cx="2628548" cy="3957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b. Light phage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9235" y="5257800"/>
            <a:ext cx="2820765" cy="4572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c.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During the sun set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63496" y="5350055"/>
            <a:ext cx="2604104" cy="3649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d. during the dawn.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4370" y="1323965"/>
            <a:ext cx="8472897" cy="61116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By which one the plants receive water during photosynthesis?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0600" y="4419600"/>
            <a:ext cx="2819400" cy="3957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a. Dark phase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127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5" grpId="0" animBg="1"/>
      <p:bldP spid="27" grpId="0" animBg="1"/>
      <p:bldP spid="28" grpId="0" animBg="1"/>
      <p:bldP spid="29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CFE0B56-68AA-4D65-8ECB-8A3988892898}"/>
              </a:ext>
            </a:extLst>
          </p:cNvPr>
          <p:cNvGrpSpPr/>
          <p:nvPr/>
        </p:nvGrpSpPr>
        <p:grpSpPr>
          <a:xfrm>
            <a:off x="2590800" y="533400"/>
            <a:ext cx="4267201" cy="769441"/>
            <a:chOff x="3466236" y="632899"/>
            <a:chExt cx="3946710" cy="137436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BE945ABF-311D-4403-BDC2-31E519DB0022}"/>
                </a:ext>
              </a:extLst>
            </p:cNvPr>
            <p:cNvSpPr/>
            <p:nvPr/>
          </p:nvSpPr>
          <p:spPr>
            <a:xfrm>
              <a:off x="3466236" y="718375"/>
              <a:ext cx="3946710" cy="1224967"/>
            </a:xfrm>
            <a:prstGeom prst="roundRect">
              <a:avLst/>
            </a:prstGeom>
            <a:pattFill prst="pct30">
              <a:fgClr>
                <a:srgbClr val="7030A0"/>
              </a:fgClr>
              <a:bgClr>
                <a:schemeClr val="bg1"/>
              </a:bgClr>
            </a:pattFill>
            <a:ln w="63500">
              <a:solidFill>
                <a:srgbClr val="7030A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49C32B9-C297-4A5E-BCFF-D7E7020AD198}"/>
                </a:ext>
              </a:extLst>
            </p:cNvPr>
            <p:cNvSpPr txBox="1"/>
            <p:nvPr/>
          </p:nvSpPr>
          <p:spPr>
            <a:xfrm>
              <a:off x="3525166" y="632899"/>
              <a:ext cx="3828848" cy="137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Home Work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D41AEF2-E157-4ED2-B804-CF0D1B2E6853}"/>
              </a:ext>
            </a:extLst>
          </p:cNvPr>
          <p:cNvGrpSpPr/>
          <p:nvPr/>
        </p:nvGrpSpPr>
        <p:grpSpPr>
          <a:xfrm>
            <a:off x="1219200" y="1828800"/>
            <a:ext cx="6960473" cy="4191000"/>
            <a:chOff x="559849" y="1696994"/>
            <a:chExt cx="7421518" cy="408317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3F34546-6771-4679-B26A-7D9308397FE7}"/>
                </a:ext>
              </a:extLst>
            </p:cNvPr>
            <p:cNvSpPr/>
            <p:nvPr/>
          </p:nvSpPr>
          <p:spPr>
            <a:xfrm>
              <a:off x="559849" y="1696994"/>
              <a:ext cx="7421518" cy="4083172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858A828F-C1AA-4392-98EA-0105BA97369C}"/>
                </a:ext>
              </a:extLst>
            </p:cNvPr>
            <p:cNvSpPr/>
            <p:nvPr/>
          </p:nvSpPr>
          <p:spPr>
            <a:xfrm>
              <a:off x="725003" y="1806638"/>
              <a:ext cx="7227914" cy="3887410"/>
            </a:xfrm>
            <a:prstGeom prst="rect">
              <a:avLst/>
            </a:prstGeom>
            <a:noFill/>
            <a:ln w="508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03F7D11-1111-4B18-9C8C-C80DF0A89CC2}"/>
              </a:ext>
            </a:extLst>
          </p:cNvPr>
          <p:cNvSpPr/>
          <p:nvPr/>
        </p:nvSpPr>
        <p:spPr>
          <a:xfrm>
            <a:off x="2590800" y="2667000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How do Plants  prepare their own food? Explain…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60969" y="72473"/>
            <a:ext cx="9144000" cy="6713054"/>
          </a:xfrm>
          <a:prstGeom prst="frame">
            <a:avLst>
              <a:gd name="adj1" fmla="val 1880"/>
            </a:avLst>
          </a:prstGeom>
          <a:noFill/>
          <a:ln w="76200">
            <a:solidFill>
              <a:schemeClr val="accent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55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1700" y="152400"/>
            <a:ext cx="4762500" cy="156966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-844"/>
              </a:avLst>
            </a:prstTxWarp>
            <a:spAutoFit/>
          </a:bodyPr>
          <a:lstStyle/>
          <a:p>
            <a:r>
              <a:rPr lang="en-US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Thanks</a:t>
            </a:r>
            <a:r>
              <a:rPr lang="en-US" sz="9600" dirty="0" smtClean="0">
                <a:solidFill>
                  <a:srgbClr val="66FF33"/>
                </a:solidFill>
              </a:rPr>
              <a:t> </a:t>
            </a:r>
            <a:endParaRPr lang="en-US" sz="9600" dirty="0">
              <a:solidFill>
                <a:srgbClr val="66FF33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80"/>
            </a:avLst>
          </a:prstGeom>
          <a:noFill/>
          <a:ln w="76200">
            <a:solidFill>
              <a:schemeClr val="accent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bouquet-of-flowers-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219200"/>
            <a:ext cx="6629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193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DDB1EE2-6A34-47A2-84BC-CFD330FB88D2}"/>
              </a:ext>
            </a:extLst>
          </p:cNvPr>
          <p:cNvGrpSpPr/>
          <p:nvPr/>
        </p:nvGrpSpPr>
        <p:grpSpPr>
          <a:xfrm>
            <a:off x="3124200" y="273920"/>
            <a:ext cx="2765112" cy="890963"/>
            <a:chOff x="3413228" y="632900"/>
            <a:chExt cx="3503944" cy="890963"/>
          </a:xfrm>
        </p:grpSpPr>
        <p:sp>
          <p:nvSpPr>
            <p:cNvPr id="4" name="Rectangle: Rounded Corners 13">
              <a:extLst>
                <a:ext uri="{FF2B5EF4-FFF2-40B4-BE49-F238E27FC236}">
                  <a16:creationId xmlns:a16="http://schemas.microsoft.com/office/drawing/2014/main" xmlns="" id="{AD2C01CA-1658-402D-B1F0-D75E63C4F866}"/>
                </a:ext>
              </a:extLst>
            </p:cNvPr>
            <p:cNvSpPr/>
            <p:nvPr/>
          </p:nvSpPr>
          <p:spPr>
            <a:xfrm>
              <a:off x="3413228" y="663780"/>
              <a:ext cx="3503944" cy="860083"/>
            </a:xfrm>
            <a:prstGeom prst="roundRect">
              <a:avLst/>
            </a:prstGeom>
            <a:pattFill prst="pct30">
              <a:fgClr>
                <a:srgbClr val="7030A0"/>
              </a:fgClr>
              <a:bgClr>
                <a:schemeClr val="bg1"/>
              </a:bgClr>
            </a:pattFill>
            <a:ln w="63500">
              <a:solidFill>
                <a:srgbClr val="7030A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7111C5E-87AF-40A0-BAAD-A4EF4E14647D}"/>
                </a:ext>
              </a:extLst>
            </p:cNvPr>
            <p:cNvSpPr txBox="1"/>
            <p:nvPr/>
          </p:nvSpPr>
          <p:spPr>
            <a:xfrm>
              <a:off x="3466236" y="632900"/>
              <a:ext cx="32543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Identity</a:t>
              </a:r>
              <a:endPara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365CF44B-E786-4CC9-9AA5-334A396FEBB6}"/>
              </a:ext>
            </a:extLst>
          </p:cNvPr>
          <p:cNvSpPr/>
          <p:nvPr/>
        </p:nvSpPr>
        <p:spPr>
          <a:xfrm>
            <a:off x="381001" y="1418426"/>
            <a:ext cx="4167588" cy="482997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4038600"/>
            <a:ext cx="41148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b="1" kern="0" dirty="0" smtClean="0">
                <a:latin typeface="Times New Roman" pitchFamily="18" charset="0"/>
                <a:cs typeface="Times New Roman" pitchFamily="18" charset="0"/>
              </a:rPr>
              <a:t>Muhammad</a:t>
            </a:r>
            <a:r>
              <a:rPr lang="en-US" sz="2400" b="1" kern="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kern="0" dirty="0" err="1" smtClean="0">
                <a:latin typeface="NikoshBAN" panose="02000000000000000000" pitchFamily="2" charset="0"/>
                <a:cs typeface="NikoshBAN" pitchFamily="2" charset="0"/>
              </a:rPr>
              <a:t>Waliullah</a:t>
            </a:r>
            <a:endParaRPr lang="en-US" sz="2400" b="1" kern="0" dirty="0" smtClean="0"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2000" b="1" kern="0" dirty="0" smtClean="0">
                <a:latin typeface="NikoshBAN" pitchFamily="2" charset="0"/>
                <a:cs typeface="NikoshBAN" pitchFamily="2" charset="0"/>
              </a:rPr>
              <a:t>Senior Teacher</a:t>
            </a:r>
            <a:endParaRPr lang="en-US" sz="2000" b="1" kern="0" dirty="0"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endParaRPr lang="en-US" b="1" kern="0" dirty="0" smtClean="0"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b="1" kern="0" dirty="0" err="1" smtClean="0">
                <a:latin typeface="NikoshBAN" pitchFamily="2" charset="0"/>
                <a:cs typeface="NikoshBAN" pitchFamily="2" charset="0"/>
              </a:rPr>
              <a:t>Collectorate</a:t>
            </a:r>
            <a:r>
              <a:rPr lang="en-US" b="1" kern="0" dirty="0" smtClean="0">
                <a:latin typeface="NikoshBAN" pitchFamily="2" charset="0"/>
                <a:cs typeface="NikoshBAN" pitchFamily="2" charset="0"/>
              </a:rPr>
              <a:t> School And College </a:t>
            </a:r>
          </a:p>
          <a:p>
            <a:pPr lvl="0" algn="ctr">
              <a:defRPr/>
            </a:pPr>
            <a:r>
              <a:rPr lang="en-US" sz="1400" b="1" kern="0" dirty="0" err="1" smtClean="0">
                <a:latin typeface="NikoshBAN" panose="02000000000000000000" pitchFamily="2" charset="0"/>
                <a:cs typeface="NikoshBAN" pitchFamily="2" charset="0"/>
              </a:rPr>
              <a:t>Sadar</a:t>
            </a:r>
            <a:r>
              <a:rPr lang="en-US" sz="1400" b="1" kern="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1400" b="1" kern="0" dirty="0" err="1" smtClean="0">
                <a:latin typeface="NikoshBAN" panose="02000000000000000000" pitchFamily="2" charset="0"/>
                <a:cs typeface="NikoshBAN" pitchFamily="2" charset="0"/>
              </a:rPr>
              <a:t>Chandpur</a:t>
            </a:r>
            <a:endParaRPr lang="en-US" sz="1400" b="1" kern="0" dirty="0" smtClean="0">
              <a:latin typeface="NikoshBAN" panose="02000000000000000000" pitchFamily="2" charset="0"/>
              <a:cs typeface="NikoshBAN" pitchFamily="2" charset="0"/>
            </a:endParaRPr>
          </a:p>
          <a:p>
            <a:pPr lvl="0" algn="ctr">
              <a:defRPr/>
            </a:pPr>
            <a:endParaRPr lang="en-US" sz="2000" b="1" kern="0" dirty="0" smtClean="0">
              <a:latin typeface="NikoshBAN" panose="02000000000000000000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1200" b="1" kern="0" dirty="0" smtClean="0">
                <a:latin typeface="NikoshBAN" panose="02000000000000000000" pitchFamily="2" charset="0"/>
                <a:cs typeface="NikoshBAN" pitchFamily="2" charset="0"/>
              </a:rPr>
              <a:t>Mobile : </a:t>
            </a:r>
            <a:r>
              <a:rPr lang="en-US" sz="1200" b="1" kern="0" dirty="0" smtClean="0">
                <a:latin typeface="Segoe UI" pitchFamily="34" charset="0"/>
                <a:cs typeface="Segoe UI" pitchFamily="34" charset="0"/>
              </a:rPr>
              <a:t>01723924300</a:t>
            </a:r>
            <a:endParaRPr lang="en-US" sz="1200" b="1" kern="0" dirty="0" smtClean="0">
              <a:latin typeface="NikoshBAN" panose="02000000000000000000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1600" b="1" kern="0" dirty="0" smtClean="0">
                <a:latin typeface="NikoshBAN" panose="02000000000000000000" pitchFamily="2" charset="0"/>
                <a:cs typeface="NikoshBAN" pitchFamily="2" charset="0"/>
              </a:rPr>
              <a:t>Email </a:t>
            </a:r>
            <a:r>
              <a:rPr lang="en-US" sz="1600" b="1" kern="0" dirty="0">
                <a:latin typeface="NikoshBAN" panose="02000000000000000000" pitchFamily="2" charset="0"/>
                <a:cs typeface="NikoshBAN" pitchFamily="2" charset="0"/>
              </a:rPr>
              <a:t>: </a:t>
            </a:r>
            <a:r>
              <a:rPr lang="en-US" sz="1200" b="1" kern="0" dirty="0" smtClean="0">
                <a:latin typeface="NikoshBAN" panose="02000000000000000000" pitchFamily="2" charset="0"/>
                <a:cs typeface="NikoshBAN" pitchFamily="2" charset="0"/>
              </a:rPr>
              <a:t>write</a:t>
            </a:r>
            <a:r>
              <a:rPr lang="en-US" sz="1200" b="1" kern="0" dirty="0" smtClean="0">
                <a:latin typeface="Segoe UI" pitchFamily="34" charset="0"/>
                <a:cs typeface="Segoe UI" pitchFamily="34" charset="0"/>
              </a:rPr>
              <a:t>2</a:t>
            </a:r>
            <a:r>
              <a:rPr lang="en-US" sz="1200" b="1" kern="0" dirty="0" smtClean="0">
                <a:latin typeface="NikoshBAN" panose="02000000000000000000" pitchFamily="2" charset="0"/>
                <a:cs typeface="NikoshBAN" pitchFamily="2" charset="0"/>
              </a:rPr>
              <a:t>waliullah@gmail.com</a:t>
            </a:r>
            <a:endParaRPr lang="en-US" sz="1200" b="1" kern="0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80"/>
            </a:avLst>
          </a:prstGeom>
          <a:noFill/>
          <a:ln w="76200">
            <a:solidFill>
              <a:schemeClr val="accent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48006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Class      : 6</a:t>
            </a:r>
            <a:endParaRPr lang="bn-BD" sz="2400" b="1" dirty="0" smtClean="0"/>
          </a:p>
          <a:p>
            <a:r>
              <a:rPr lang="en-US" sz="2400" b="1" dirty="0" smtClean="0"/>
              <a:t>Subject  : Science</a:t>
            </a:r>
            <a:r>
              <a:rPr lang="bn-BD" sz="2400" b="1" dirty="0" smtClean="0"/>
              <a:t> </a:t>
            </a:r>
            <a:r>
              <a:rPr lang="en-US" sz="2400" b="1" dirty="0" smtClean="0"/>
              <a:t>Chapter : 5</a:t>
            </a:r>
          </a:p>
          <a:p>
            <a:r>
              <a:rPr lang="en-US" sz="2400" b="1" dirty="0" smtClean="0"/>
              <a:t>Time        : 50 minutes</a:t>
            </a:r>
            <a:endParaRPr lang="en-GB" sz="2400" b="1" dirty="0"/>
          </a:p>
        </p:txBody>
      </p:sp>
      <p:pic>
        <p:nvPicPr>
          <p:cNvPr id="14" name="Picture 13" descr="Captures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447800"/>
            <a:ext cx="3048000" cy="3361038"/>
          </a:xfrm>
          <a:prstGeom prst="rect">
            <a:avLst/>
          </a:prstGeom>
        </p:spPr>
      </p:pic>
      <p:pic>
        <p:nvPicPr>
          <p:cNvPr id="15" name="Picture 14" descr="Cap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76400"/>
            <a:ext cx="242578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4201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04A5B6A-2942-4904-9648-9E5B41406B25}"/>
              </a:ext>
            </a:extLst>
          </p:cNvPr>
          <p:cNvGrpSpPr/>
          <p:nvPr/>
        </p:nvGrpSpPr>
        <p:grpSpPr>
          <a:xfrm>
            <a:off x="2728377" y="1502678"/>
            <a:ext cx="3739303" cy="4497148"/>
            <a:chOff x="4226349" y="1765152"/>
            <a:chExt cx="4101895" cy="4347423"/>
          </a:xfrm>
        </p:grpSpPr>
        <p:sp>
          <p:nvSpPr>
            <p:cNvPr id="13" name="Flowchart: Magnetic Disk 12">
              <a:extLst>
                <a:ext uri="{FF2B5EF4-FFF2-40B4-BE49-F238E27FC236}">
                  <a16:creationId xmlns:a16="http://schemas.microsoft.com/office/drawing/2014/main" xmlns="" id="{4637EF0C-DE49-4676-A0A2-69796954556E}"/>
                </a:ext>
              </a:extLst>
            </p:cNvPr>
            <p:cNvSpPr/>
            <p:nvPr/>
          </p:nvSpPr>
          <p:spPr>
            <a:xfrm>
              <a:off x="5133954" y="5517006"/>
              <a:ext cx="2115648" cy="595569"/>
            </a:xfrm>
            <a:prstGeom prst="flowChartMagneticDisk">
              <a:avLst/>
            </a:prstGeom>
            <a:solidFill>
              <a:schemeClr val="tx1">
                <a:lumMod val="75000"/>
                <a:lumOff val="25000"/>
              </a:schemeClr>
            </a:solidFill>
            <a:ln w="349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AF2897EB-4A95-48B6-BFCC-AD9BCCF750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996"/>
            <a:stretch/>
          </p:blipFill>
          <p:spPr>
            <a:xfrm>
              <a:off x="4226349" y="1765152"/>
              <a:ext cx="4101895" cy="3751853"/>
            </a:xfrm>
            <a:prstGeom prst="rect">
              <a:avLst/>
            </a:prstGeom>
          </p:spPr>
        </p:pic>
      </p:grpSp>
      <p:sp>
        <p:nvSpPr>
          <p:cNvPr id="2" name="Rounded Rectangular Callout 7">
            <a:extLst>
              <a:ext uri="{FF2B5EF4-FFF2-40B4-BE49-F238E27FC236}">
                <a16:creationId xmlns:a16="http://schemas.microsoft.com/office/drawing/2014/main" xmlns="" id="{CBE89878-B429-42D7-ABC0-E76EAC55D8D1}"/>
              </a:ext>
            </a:extLst>
          </p:cNvPr>
          <p:cNvSpPr/>
          <p:nvPr/>
        </p:nvSpPr>
        <p:spPr>
          <a:xfrm>
            <a:off x="2286000" y="304800"/>
            <a:ext cx="5562600" cy="684548"/>
          </a:xfrm>
          <a:prstGeom prst="wedgeRoundRectCallout">
            <a:avLst>
              <a:gd name="adj1" fmla="val -14846"/>
              <a:gd name="adj2" fmla="val 107598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See the picture bellow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EBB7F71-C870-47D3-A8B4-EB524965C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632684"/>
            <a:ext cx="1653316" cy="16533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8E5DB8D-DC20-457D-8A53-6A9E78725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880" y="2859273"/>
            <a:ext cx="911320" cy="9652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ight Arrow 5">
            <a:extLst>
              <a:ext uri="{FF2B5EF4-FFF2-40B4-BE49-F238E27FC236}">
                <a16:creationId xmlns:a16="http://schemas.microsoft.com/office/drawing/2014/main" xmlns="" id="{2165109C-9795-4E1D-A706-1441E0BA0075}"/>
              </a:ext>
            </a:extLst>
          </p:cNvPr>
          <p:cNvSpPr/>
          <p:nvPr/>
        </p:nvSpPr>
        <p:spPr>
          <a:xfrm>
            <a:off x="1944319" y="3282219"/>
            <a:ext cx="1212049" cy="251182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06DD89D-631A-4FC4-9628-8E7284915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086600" y="2514600"/>
            <a:ext cx="954922" cy="9652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ADE469-B202-434C-892B-D87C78DF2150}"/>
              </a:ext>
            </a:extLst>
          </p:cNvPr>
          <p:cNvSpPr txBox="1"/>
          <p:nvPr/>
        </p:nvSpPr>
        <p:spPr>
          <a:xfrm>
            <a:off x="228600" y="5545813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is this process called?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DD094E-146A-4B59-83E8-166A2BD67E04}"/>
              </a:ext>
            </a:extLst>
          </p:cNvPr>
          <p:cNvSpPr txBox="1"/>
          <p:nvPr/>
        </p:nvSpPr>
        <p:spPr>
          <a:xfrm>
            <a:off x="6705600" y="3581400"/>
            <a:ext cx="213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Chlorophyll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A9618C9-E1D9-4216-B3D1-F00E82DB2F93}"/>
              </a:ext>
            </a:extLst>
          </p:cNvPr>
          <p:cNvSpPr txBox="1"/>
          <p:nvPr/>
        </p:nvSpPr>
        <p:spPr>
          <a:xfrm>
            <a:off x="228600" y="3962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Carbon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di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-oxide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D1E61C2-11CE-4049-AB67-53479231D2C9}"/>
              </a:ext>
            </a:extLst>
          </p:cNvPr>
          <p:cNvSpPr txBox="1"/>
          <p:nvPr/>
        </p:nvSpPr>
        <p:spPr>
          <a:xfrm>
            <a:off x="604665" y="2286000"/>
            <a:ext cx="1681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Sunlight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5F66BA1-A8FC-46BD-957D-AFABAED9482F}"/>
              </a:ext>
            </a:extLst>
          </p:cNvPr>
          <p:cNvSpPr txBox="1"/>
          <p:nvPr/>
        </p:nvSpPr>
        <p:spPr>
          <a:xfrm>
            <a:off x="6248400" y="5405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Photosynthesis 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5">
            <a:extLst>
              <a:ext uri="{FF2B5EF4-FFF2-40B4-BE49-F238E27FC236}">
                <a16:creationId xmlns:a16="http://schemas.microsoft.com/office/drawing/2014/main" xmlns="" id="{5F4487B3-0A3D-4464-B225-0C91B1F0457C}"/>
              </a:ext>
            </a:extLst>
          </p:cNvPr>
          <p:cNvSpPr/>
          <p:nvPr/>
        </p:nvSpPr>
        <p:spPr>
          <a:xfrm flipH="1">
            <a:off x="6190060" y="2817058"/>
            <a:ext cx="850140" cy="31010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5">
            <a:extLst>
              <a:ext uri="{FF2B5EF4-FFF2-40B4-BE49-F238E27FC236}">
                <a16:creationId xmlns:a16="http://schemas.microsoft.com/office/drawing/2014/main" xmlns="" id="{A17EFA9A-7077-490D-92BD-7BC43836CEB2}"/>
              </a:ext>
            </a:extLst>
          </p:cNvPr>
          <p:cNvSpPr/>
          <p:nvPr/>
        </p:nvSpPr>
        <p:spPr>
          <a:xfrm rot="1433600">
            <a:off x="2122737" y="1932400"/>
            <a:ext cx="1558338" cy="397637"/>
          </a:xfrm>
          <a:prstGeom prst="rightArrow">
            <a:avLst>
              <a:gd name="adj1" fmla="val 40956"/>
              <a:gd name="adj2" fmla="val 50000"/>
            </a:avLst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87EC5C9-D37D-4266-89AF-C939045B8A53}"/>
              </a:ext>
            </a:extLst>
          </p:cNvPr>
          <p:cNvSpPr txBox="1"/>
          <p:nvPr/>
        </p:nvSpPr>
        <p:spPr>
          <a:xfrm>
            <a:off x="1066800" y="6172200"/>
            <a:ext cx="708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 this process, plants make their own food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80"/>
            </a:avLst>
          </a:prstGeom>
          <a:noFill/>
          <a:ln w="76200">
            <a:solidFill>
              <a:schemeClr val="accent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04A5B6A-2942-4904-9648-9E5B41406B25}"/>
              </a:ext>
            </a:extLst>
          </p:cNvPr>
          <p:cNvGrpSpPr/>
          <p:nvPr/>
        </p:nvGrpSpPr>
        <p:grpSpPr>
          <a:xfrm>
            <a:off x="2743200" y="1447800"/>
            <a:ext cx="3739303" cy="3962400"/>
            <a:chOff x="4226349" y="1765152"/>
            <a:chExt cx="4101895" cy="4347423"/>
          </a:xfrm>
        </p:grpSpPr>
        <p:sp>
          <p:nvSpPr>
            <p:cNvPr id="20" name="Flowchart: Magnetic Disk 19">
              <a:extLst>
                <a:ext uri="{FF2B5EF4-FFF2-40B4-BE49-F238E27FC236}">
                  <a16:creationId xmlns:a16="http://schemas.microsoft.com/office/drawing/2014/main" xmlns="" id="{4637EF0C-DE49-4676-A0A2-69796954556E}"/>
                </a:ext>
              </a:extLst>
            </p:cNvPr>
            <p:cNvSpPr/>
            <p:nvPr/>
          </p:nvSpPr>
          <p:spPr>
            <a:xfrm>
              <a:off x="5133954" y="5517006"/>
              <a:ext cx="2115648" cy="595569"/>
            </a:xfrm>
            <a:prstGeom prst="flowChartMagneticDisk">
              <a:avLst/>
            </a:prstGeom>
            <a:solidFill>
              <a:schemeClr val="tx1">
                <a:lumMod val="75000"/>
                <a:lumOff val="25000"/>
              </a:schemeClr>
            </a:solidFill>
            <a:ln w="349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AF2897EB-4A95-48B6-BFCC-AD9BCCF750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996"/>
            <a:stretch/>
          </p:blipFill>
          <p:spPr>
            <a:xfrm>
              <a:off x="4226349" y="1765152"/>
              <a:ext cx="4101895" cy="3751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15306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/>
      <p:bldP spid="8" grpId="0"/>
      <p:bldP spid="9" grpId="0"/>
      <p:bldP spid="10" grpId="0"/>
      <p:bldP spid="11" grpId="0"/>
      <p:bldP spid="15" grpId="0" animBg="1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CE19F94-5D24-43EC-85DB-F3538C6BDF54}"/>
              </a:ext>
            </a:extLst>
          </p:cNvPr>
          <p:cNvGrpSpPr/>
          <p:nvPr/>
        </p:nvGrpSpPr>
        <p:grpSpPr>
          <a:xfrm>
            <a:off x="2438400" y="762000"/>
            <a:ext cx="5333999" cy="838200"/>
            <a:chOff x="2895600" y="761365"/>
            <a:chExt cx="5029200" cy="8382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C71AF5DA-8563-42DE-94DD-656513519DC2}"/>
                </a:ext>
              </a:extLst>
            </p:cNvPr>
            <p:cNvSpPr/>
            <p:nvPr/>
          </p:nvSpPr>
          <p:spPr>
            <a:xfrm>
              <a:off x="2971800" y="761365"/>
              <a:ext cx="391864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 smtClean="0">
                  <a:ln w="18415" cmpd="sng">
                    <a:solidFill>
                      <a:srgbClr val="7030A0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Today’s Lesson</a:t>
              </a:r>
              <a:endPara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4" name="Rounded Rectangular Callout 6">
              <a:extLst>
                <a:ext uri="{FF2B5EF4-FFF2-40B4-BE49-F238E27FC236}">
                  <a16:creationId xmlns:a16="http://schemas.microsoft.com/office/drawing/2014/main" xmlns="" id="{8CEF3105-E827-4235-98AB-24646ED5FBFF}"/>
                </a:ext>
              </a:extLst>
            </p:cNvPr>
            <p:cNvSpPr/>
            <p:nvPr/>
          </p:nvSpPr>
          <p:spPr>
            <a:xfrm>
              <a:off x="2895600" y="761365"/>
              <a:ext cx="5029200" cy="838200"/>
            </a:xfrm>
            <a:prstGeom prst="wedgeRoundRectCallout">
              <a:avLst>
                <a:gd name="adj1" fmla="val -15277"/>
                <a:gd name="adj2" fmla="val 112500"/>
                <a:gd name="adj3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5" name="Hexagon 4">
            <a:extLst>
              <a:ext uri="{FF2B5EF4-FFF2-40B4-BE49-F238E27FC236}">
                <a16:creationId xmlns:a16="http://schemas.microsoft.com/office/drawing/2014/main" xmlns="" id="{35F14839-401E-472E-9BB7-85C027FC1DAF}"/>
              </a:ext>
            </a:extLst>
          </p:cNvPr>
          <p:cNvSpPr/>
          <p:nvPr/>
        </p:nvSpPr>
        <p:spPr>
          <a:xfrm>
            <a:off x="1676400" y="2438400"/>
            <a:ext cx="6477000" cy="2883407"/>
          </a:xfrm>
          <a:prstGeom prst="hexagon">
            <a:avLst/>
          </a:prstGeom>
          <a:gradFill>
            <a:gsLst>
              <a:gs pos="11000">
                <a:schemeClr val="accent1">
                  <a:lumMod val="20000"/>
                  <a:lumOff val="80000"/>
                </a:schemeClr>
              </a:gs>
              <a:gs pos="42000">
                <a:schemeClr val="tx2">
                  <a:lumMod val="25000"/>
                  <a:lumOff val="75000"/>
                </a:schemeClr>
              </a:gs>
              <a:gs pos="69000">
                <a:schemeClr val="accent2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49225"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68232F-2442-4640-8F6B-5E7F9682BFD3}"/>
              </a:ext>
            </a:extLst>
          </p:cNvPr>
          <p:cNvSpPr txBox="1"/>
          <p:nvPr/>
        </p:nvSpPr>
        <p:spPr>
          <a:xfrm>
            <a:off x="2133601" y="3505200"/>
            <a:ext cx="6019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  <a:sym typeface="Wingdings 3"/>
              </a:rPr>
              <a:t>PHOTOSYNTHESIS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80"/>
            </a:avLst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8820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02F3BE-0EDC-4831-B9E8-8A4FA05AE387}"/>
              </a:ext>
            </a:extLst>
          </p:cNvPr>
          <p:cNvSpPr txBox="1"/>
          <p:nvPr/>
        </p:nvSpPr>
        <p:spPr>
          <a:xfrm>
            <a:off x="747514" y="3200400"/>
            <a:ext cx="5974715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tell what is Photosynthesis.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ular Callout 4">
            <a:extLst>
              <a:ext uri="{FF2B5EF4-FFF2-40B4-BE49-F238E27FC236}">
                <a16:creationId xmlns:a16="http://schemas.microsoft.com/office/drawing/2014/main" xmlns="" id="{E3907CF8-4307-4617-B258-729E96AAE5FC}"/>
              </a:ext>
            </a:extLst>
          </p:cNvPr>
          <p:cNvSpPr/>
          <p:nvPr/>
        </p:nvSpPr>
        <p:spPr>
          <a:xfrm>
            <a:off x="685801" y="2057400"/>
            <a:ext cx="7924800" cy="762000"/>
          </a:xfrm>
          <a:prstGeom prst="wedgeRoundRectCallout">
            <a:avLst>
              <a:gd name="adj1" fmla="val -20833"/>
              <a:gd name="adj2" fmla="val 8578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C1F9920-174B-46C5-A9DA-1FE38CB0A01F}"/>
              </a:ext>
            </a:extLst>
          </p:cNvPr>
          <p:cNvGrpSpPr/>
          <p:nvPr/>
        </p:nvGrpSpPr>
        <p:grpSpPr>
          <a:xfrm>
            <a:off x="1600200" y="381000"/>
            <a:ext cx="5945150" cy="1524000"/>
            <a:chOff x="4032854" y="471491"/>
            <a:chExt cx="3982432" cy="15950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0F67F91-7310-490E-9B50-7DC5C4A5B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7463" y="1029754"/>
              <a:ext cx="2514600" cy="547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Learning Outcome</a:t>
              </a:r>
              <a:r>
                <a:rPr lang="bn-BD" sz="28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6" name="32-Point Star 1">
              <a:extLst>
                <a:ext uri="{FF2B5EF4-FFF2-40B4-BE49-F238E27FC236}">
                  <a16:creationId xmlns:a16="http://schemas.microsoft.com/office/drawing/2014/main" xmlns="" id="{8D97D02C-76CB-4BC8-8E01-DF2F47EE285A}"/>
                </a:ext>
              </a:extLst>
            </p:cNvPr>
            <p:cNvSpPr/>
            <p:nvPr/>
          </p:nvSpPr>
          <p:spPr>
            <a:xfrm>
              <a:off x="4032854" y="471491"/>
              <a:ext cx="3982432" cy="1595036"/>
            </a:xfrm>
            <a:prstGeom prst="star32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794117F-C40D-4A2F-88D2-1B10E1780243}"/>
              </a:ext>
            </a:extLst>
          </p:cNvPr>
          <p:cNvSpPr/>
          <p:nvPr/>
        </p:nvSpPr>
        <p:spPr>
          <a:xfrm>
            <a:off x="854838" y="2143780"/>
            <a:ext cx="7603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Segoe UI" pitchFamily="34" charset="0"/>
                <a:cs typeface="Segoe UI" pitchFamily="34" charset="0"/>
                <a:sym typeface="Wingdings 2"/>
              </a:rPr>
              <a:t>After this </a:t>
            </a:r>
            <a:r>
              <a:rPr lang="en-US" sz="2800" b="1" dirty="0" smtClean="0">
                <a:solidFill>
                  <a:srgbClr val="00B050"/>
                </a:solidFill>
                <a:latin typeface="Segoe UI" pitchFamily="34" charset="0"/>
                <a:cs typeface="Segoe UI" pitchFamily="34" charset="0"/>
                <a:sym typeface="Wingdings 2"/>
              </a:rPr>
              <a:t>lesson, students will </a:t>
            </a:r>
            <a:r>
              <a:rPr lang="en-US" sz="2800" b="1" dirty="0" smtClean="0">
                <a:solidFill>
                  <a:srgbClr val="00B050"/>
                </a:solidFill>
                <a:latin typeface="Segoe UI" pitchFamily="34" charset="0"/>
                <a:cs typeface="Segoe UI" pitchFamily="34" charset="0"/>
                <a:sym typeface="Wingdings 2"/>
              </a:rPr>
              <a:t>be able to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 2"/>
              </a:rPr>
              <a:t>... 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9933602-8D26-49AD-89D2-385A790D4698}"/>
              </a:ext>
            </a:extLst>
          </p:cNvPr>
          <p:cNvSpPr txBox="1"/>
          <p:nvPr/>
        </p:nvSpPr>
        <p:spPr>
          <a:xfrm>
            <a:off x="687339" y="4876800"/>
            <a:ext cx="8019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analyze the significance of Photosynthesis process for the animal world.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865036-AC31-424A-821F-71A829960DB3}"/>
              </a:ext>
            </a:extLst>
          </p:cNvPr>
          <p:cNvSpPr txBox="1"/>
          <p:nvPr/>
        </p:nvSpPr>
        <p:spPr>
          <a:xfrm>
            <a:off x="700216" y="4114800"/>
            <a:ext cx="7681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explain the process of Photosynthesis.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80"/>
            </a:avLst>
          </a:prstGeom>
          <a:noFill/>
          <a:ln w="76200">
            <a:solidFill>
              <a:schemeClr val="accent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32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80"/>
            </a:avLst>
          </a:prstGeom>
          <a:noFill/>
          <a:ln w="76200">
            <a:solidFill>
              <a:schemeClr val="accent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PH7.jpg">
            <a:extLst>
              <a:ext uri="{FF2B5EF4-FFF2-40B4-BE49-F238E27FC236}">
                <a16:creationId xmlns:a16="http://schemas.microsoft.com/office/drawing/2014/main" xmlns="" id="{0C9CD140-1CF0-4E95-83E7-93D6293C57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750"/>
          <a:stretch>
            <a:fillRect/>
          </a:stretch>
        </p:blipFill>
        <p:spPr>
          <a:xfrm>
            <a:off x="228600" y="304800"/>
            <a:ext cx="8763000" cy="6324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42937E8-A3B1-4667-BCC9-7FECD9BC383F}"/>
              </a:ext>
            </a:extLst>
          </p:cNvPr>
          <p:cNvSpPr/>
          <p:nvPr/>
        </p:nvSpPr>
        <p:spPr>
          <a:xfrm>
            <a:off x="228600" y="3048000"/>
            <a:ext cx="25908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Intakes</a:t>
            </a:r>
            <a:endParaRPr lang="en-US" sz="2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Carbon </a:t>
            </a:r>
            <a:r>
              <a:rPr lang="en-US" sz="2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di</a:t>
            </a:r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oxide</a:t>
            </a:r>
          </a:p>
        </p:txBody>
      </p:sp>
      <p:sp>
        <p:nvSpPr>
          <p:cNvPr id="11" name="Right Arrow 5">
            <a:extLst>
              <a:ext uri="{FF2B5EF4-FFF2-40B4-BE49-F238E27FC236}">
                <a16:creationId xmlns:a16="http://schemas.microsoft.com/office/drawing/2014/main" xmlns="" id="{9FC694BF-5493-47A5-A5C6-4F22E3997928}"/>
              </a:ext>
            </a:extLst>
          </p:cNvPr>
          <p:cNvSpPr/>
          <p:nvPr/>
        </p:nvSpPr>
        <p:spPr>
          <a:xfrm>
            <a:off x="2362200" y="38100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6ED3F08-6A79-4065-B6DE-7A4751BCFEFC}"/>
              </a:ext>
            </a:extLst>
          </p:cNvPr>
          <p:cNvSpPr/>
          <p:nvPr/>
        </p:nvSpPr>
        <p:spPr>
          <a:xfrm>
            <a:off x="7086600" y="2209800"/>
            <a:ext cx="1752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Gives up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Oxygen</a:t>
            </a:r>
          </a:p>
        </p:txBody>
      </p:sp>
      <p:sp>
        <p:nvSpPr>
          <p:cNvPr id="13" name="Right Arrow 8">
            <a:extLst>
              <a:ext uri="{FF2B5EF4-FFF2-40B4-BE49-F238E27FC236}">
                <a16:creationId xmlns:a16="http://schemas.microsoft.com/office/drawing/2014/main" xmlns="" id="{8753C6CB-E8BC-4D86-A37E-C8247AC1F3F9}"/>
              </a:ext>
            </a:extLst>
          </p:cNvPr>
          <p:cNvSpPr/>
          <p:nvPr/>
        </p:nvSpPr>
        <p:spPr>
          <a:xfrm rot="10800000">
            <a:off x="5791200" y="2362200"/>
            <a:ext cx="1371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5209572-AD1A-48F4-9E8E-C2DFB47D996F}"/>
              </a:ext>
            </a:extLst>
          </p:cNvPr>
          <p:cNvSpPr/>
          <p:nvPr/>
        </p:nvSpPr>
        <p:spPr>
          <a:xfrm>
            <a:off x="7162800" y="4572000"/>
            <a:ext cx="16764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Receives water  by roots</a:t>
            </a:r>
            <a:endParaRPr lang="en-US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223E851D-7DB9-4BB3-81B7-518A624408BE}"/>
              </a:ext>
            </a:extLst>
          </p:cNvPr>
          <p:cNvCxnSpPr/>
          <p:nvPr/>
        </p:nvCxnSpPr>
        <p:spPr>
          <a:xfrm>
            <a:off x="5257800" y="5257800"/>
            <a:ext cx="19050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6CC18D9-5A6B-48C9-BC5A-BDF74E374103}"/>
              </a:ext>
            </a:extLst>
          </p:cNvPr>
          <p:cNvSpPr/>
          <p:nvPr/>
        </p:nvSpPr>
        <p:spPr>
          <a:xfrm>
            <a:off x="2514600" y="5867400"/>
            <a:ext cx="3659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Photosynthesis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28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3B9722-E767-47A2-BA05-172D1BCC0053}"/>
              </a:ext>
            </a:extLst>
          </p:cNvPr>
          <p:cNvSpPr txBox="1"/>
          <p:nvPr/>
        </p:nvSpPr>
        <p:spPr>
          <a:xfrm>
            <a:off x="1066800" y="4330005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The process by which the green plants prepare their own food in the presence of sunlight is called photosynthesis.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9450" y="533400"/>
            <a:ext cx="2343150" cy="2935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80"/>
            </a:avLst>
          </a:prstGeom>
          <a:noFill/>
          <a:ln w="76200">
            <a:solidFill>
              <a:schemeClr val="accent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961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64FC3E-F4CF-487B-8291-8D6A55431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7825" y="2243092"/>
            <a:ext cx="3267975" cy="3602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E25F22D-C302-43D5-BF1C-6CFA918FA9A8}"/>
              </a:ext>
            </a:extLst>
          </p:cNvPr>
          <p:cNvGrpSpPr/>
          <p:nvPr/>
        </p:nvGrpSpPr>
        <p:grpSpPr>
          <a:xfrm>
            <a:off x="609600" y="516512"/>
            <a:ext cx="4953000" cy="860083"/>
            <a:chOff x="3466236" y="587580"/>
            <a:chExt cx="3503945" cy="860083"/>
          </a:xfrm>
        </p:grpSpPr>
        <p:sp>
          <p:nvSpPr>
            <p:cNvPr id="7" name="Rectangle: Rounded Corners 12">
              <a:extLst>
                <a:ext uri="{FF2B5EF4-FFF2-40B4-BE49-F238E27FC236}">
                  <a16:creationId xmlns:a16="http://schemas.microsoft.com/office/drawing/2014/main" xmlns="" id="{0B0B804C-6A8E-4E29-BAC3-CD2172431B41}"/>
                </a:ext>
              </a:extLst>
            </p:cNvPr>
            <p:cNvSpPr/>
            <p:nvPr/>
          </p:nvSpPr>
          <p:spPr>
            <a:xfrm>
              <a:off x="3466237" y="587580"/>
              <a:ext cx="3503944" cy="860083"/>
            </a:xfrm>
            <a:prstGeom prst="roundRect">
              <a:avLst/>
            </a:prstGeom>
            <a:pattFill prst="pct30">
              <a:fgClr>
                <a:srgbClr val="7030A0"/>
              </a:fgClr>
              <a:bgClr>
                <a:schemeClr val="bg1"/>
              </a:bgClr>
            </a:pattFill>
            <a:ln w="63500">
              <a:solidFill>
                <a:srgbClr val="7030A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401AB31-1526-4D4D-9A86-FBAE4FC706C0}"/>
                </a:ext>
              </a:extLst>
            </p:cNvPr>
            <p:cNvSpPr txBox="1"/>
            <p:nvPr/>
          </p:nvSpPr>
          <p:spPr>
            <a:xfrm>
              <a:off x="3466236" y="632900"/>
              <a:ext cx="33442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Individual Work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7EA546A-0106-4B7C-B693-0B9307F41301}"/>
              </a:ext>
            </a:extLst>
          </p:cNvPr>
          <p:cNvSpPr/>
          <p:nvPr/>
        </p:nvSpPr>
        <p:spPr>
          <a:xfrm>
            <a:off x="533400" y="3003038"/>
            <a:ext cx="4434635" cy="1981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03B9722-E767-47A2-BA05-172D1BCC0053}"/>
              </a:ext>
            </a:extLst>
          </p:cNvPr>
          <p:cNvSpPr txBox="1"/>
          <p:nvPr/>
        </p:nvSpPr>
        <p:spPr>
          <a:xfrm>
            <a:off x="533400" y="3749536"/>
            <a:ext cx="4292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What is Photosynthesis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6999" y="457200"/>
            <a:ext cx="1828801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rame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80"/>
            </a:avLst>
          </a:prstGeom>
          <a:noFill/>
          <a:ln w="76200">
            <a:solidFill>
              <a:schemeClr val="accent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xmlns="" id="{83E2CCDD-7137-4039-89B6-1A61839F0725}"/>
              </a:ext>
            </a:extLst>
          </p:cNvPr>
          <p:cNvSpPr/>
          <p:nvPr/>
        </p:nvSpPr>
        <p:spPr>
          <a:xfrm>
            <a:off x="6858000" y="685800"/>
            <a:ext cx="1219201" cy="914400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79400">
              <a:schemeClr val="accent3">
                <a:alpha val="6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NikoshBAN" panose="02000000000000000000" pitchFamily="2" charset="0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NikoshBAN" panose="02000000000000000000" pitchFamily="2" charset="0"/>
              </a:rPr>
              <a:t>Duration 5Minutes</a:t>
            </a:r>
          </a:p>
          <a:p>
            <a:pPr algn="ctr"/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78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80"/>
            </a:avLst>
          </a:prstGeom>
          <a:noFill/>
          <a:ln w="76200">
            <a:solidFill>
              <a:schemeClr val="accent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543FF43-46E0-4D8D-B31F-56029B1C2C4E}"/>
              </a:ext>
            </a:extLst>
          </p:cNvPr>
          <p:cNvGrpSpPr/>
          <p:nvPr/>
        </p:nvGrpSpPr>
        <p:grpSpPr>
          <a:xfrm>
            <a:off x="2057400" y="685800"/>
            <a:ext cx="4808482" cy="4648200"/>
            <a:chOff x="1981200" y="381001"/>
            <a:chExt cx="4808482" cy="4648200"/>
          </a:xfrm>
        </p:grpSpPr>
        <p:pic>
          <p:nvPicPr>
            <p:cNvPr id="9" name="Picture 8" descr="PH9.gif">
              <a:extLst>
                <a:ext uri="{FF2B5EF4-FFF2-40B4-BE49-F238E27FC236}">
                  <a16:creationId xmlns:a16="http://schemas.microsoft.com/office/drawing/2014/main" xmlns="" id="{834D6E1E-F3BC-4BD3-AB93-6F123AE41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1200" y="381001"/>
              <a:ext cx="4808482" cy="46482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8EC7836-977F-493E-8D08-57B29A748C5E}"/>
                </a:ext>
              </a:extLst>
            </p:cNvPr>
            <p:cNvSpPr/>
            <p:nvPr/>
          </p:nvSpPr>
          <p:spPr>
            <a:xfrm>
              <a:off x="4648200" y="1143000"/>
              <a:ext cx="14478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8F6973F-CC0C-4F42-90F0-07D496BA3D62}"/>
                </a:ext>
              </a:extLst>
            </p:cNvPr>
            <p:cNvSpPr/>
            <p:nvPr/>
          </p:nvSpPr>
          <p:spPr>
            <a:xfrm>
              <a:off x="2667000" y="3810000"/>
              <a:ext cx="1447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A892AA2B-B940-483B-A9B1-8018D90592D2}"/>
                </a:ext>
              </a:extLst>
            </p:cNvPr>
            <p:cNvSpPr/>
            <p:nvPr/>
          </p:nvSpPr>
          <p:spPr>
            <a:xfrm>
              <a:off x="5791200" y="2590800"/>
              <a:ext cx="83820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33F6B4D-70E0-4524-85BF-9FE700D53CF4}"/>
              </a:ext>
            </a:extLst>
          </p:cNvPr>
          <p:cNvSpPr/>
          <p:nvPr/>
        </p:nvSpPr>
        <p:spPr>
          <a:xfrm>
            <a:off x="1981200" y="5562600"/>
            <a:ext cx="49530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Receives Sunlight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28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353</Words>
  <Application>Microsoft Office PowerPoint</Application>
  <PresentationFormat>On-screen Show (4:3)</PresentationFormat>
  <Paragraphs>76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Savon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</dc:creator>
  <cp:lastModifiedBy>Parvin Akter</cp:lastModifiedBy>
  <cp:revision>169</cp:revision>
  <dcterms:created xsi:type="dcterms:W3CDTF">2018-04-27T11:23:34Z</dcterms:created>
  <dcterms:modified xsi:type="dcterms:W3CDTF">2020-04-22T18:38:21Z</dcterms:modified>
</cp:coreProperties>
</file>