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71" r:id="rId4"/>
    <p:sldId id="274" r:id="rId5"/>
    <p:sldId id="266" r:id="rId6"/>
    <p:sldId id="267" r:id="rId7"/>
    <p:sldId id="275" r:id="rId8"/>
    <p:sldId id="273" r:id="rId9"/>
    <p:sldId id="263" r:id="rId10"/>
    <p:sldId id="279" r:id="rId11"/>
    <p:sldId id="268" r:id="rId12"/>
    <p:sldId id="264" r:id="rId13"/>
    <p:sldId id="272" r:id="rId14"/>
    <p:sldId id="276" r:id="rId15"/>
    <p:sldId id="277" r:id="rId16"/>
    <p:sldId id="269" r:id="rId17"/>
    <p:sldId id="265" r:id="rId18"/>
    <p:sldId id="282" r:id="rId19"/>
    <p:sldId id="260" r:id="rId20"/>
    <p:sldId id="280" r:id="rId21"/>
    <p:sldId id="261" r:id="rId22"/>
  </p:sldIdLst>
  <p:sldSz cx="96012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>
        <p:scale>
          <a:sx n="73" d="100"/>
          <a:sy n="73" d="100"/>
        </p:scale>
        <p:origin x="-1110" y="-78"/>
      </p:cViewPr>
      <p:guideLst>
        <p:guide orient="horz" pos="18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F6D5-D1C2-4D12-B0B7-5BA9F3DA75E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8CA5-FD02-40E1-83A8-D0115929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পাঠদানের</a:t>
            </a:r>
            <a:r>
              <a:rPr lang="bn-IN" baseline="0" dirty="0" smtClean="0"/>
              <a:t> সময় 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অর্জিত হলো কি-না তা যাচাই করার উদ্দেশ্যে এই স্লাইডটিতে একক কাজের ব্যবস্থা করা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থেকে </a:t>
            </a:r>
            <a:r>
              <a:rPr lang="bn-IN" dirty="0" smtClean="0"/>
              <a:t>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</a:t>
            </a:r>
            <a:r>
              <a:rPr lang="bn-IN" baseline="0" smtClean="0"/>
              <a:t>লক্ষ্যে ধারাবাহিকভাবে পাঠ </a:t>
            </a:r>
            <a:r>
              <a:rPr lang="bn-IN" baseline="0" dirty="0" smtClean="0"/>
              <a:t>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1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লক্ষ্যে পাঠ 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</a:t>
            </a:r>
            <a:r>
              <a:rPr lang="bn-IN" baseline="0" dirty="0" smtClean="0"/>
              <a:t>, </a:t>
            </a:r>
            <a:r>
              <a:rPr lang="bn-BD" baseline="0" dirty="0" smtClean="0"/>
              <a:t>তৃতীয়</a:t>
            </a:r>
            <a:r>
              <a:rPr lang="bn-IN" baseline="0" dirty="0" smtClean="0"/>
              <a:t> ও চতুর্থ</a:t>
            </a:r>
            <a:r>
              <a:rPr lang="bn-BD" baseline="0" dirty="0" smtClean="0"/>
              <a:t> শিখনফল অর্জ</a:t>
            </a:r>
            <a:r>
              <a:rPr lang="bn-IN" baseline="0" dirty="0" smtClean="0"/>
              <a:t>নের লক্ষ্যে ধারাবাহিকভাবে পাঠ উপস্থাপনের চেষ্টা </a:t>
            </a:r>
            <a:r>
              <a:rPr lang="bn-BD" baseline="0" dirty="0" smtClean="0"/>
              <a:t> করা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bn-IN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প্রতীক উল্লেখপূর্বক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নিউক্লিয়ন সংখ্যা সম্পর্কে আলোচনা করে তাদের কোথাও অস্বচ্ছতা আছে কী না তা প্রশ্ন করা যেতে পারে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</a:t>
            </a:r>
            <a:r>
              <a:rPr lang="bn-IN" baseline="0" dirty="0" smtClean="0"/>
              <a:t> কতটুকু</a:t>
            </a:r>
            <a:r>
              <a:rPr lang="bn-BD" baseline="0" dirty="0" smtClean="0"/>
              <a:t> অ</a:t>
            </a:r>
            <a:r>
              <a:rPr lang="bn-IN" baseline="0" dirty="0" smtClean="0"/>
              <a:t>র্জিত হয়েছে তা যাচাইয়ের জন্য জোড়ায়া কাজ হিসাবে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রাখা হয়েছে। প্রয়োজনে  </a:t>
            </a:r>
            <a:r>
              <a:rPr lang="bn-IN" dirty="0" smtClean="0"/>
              <a:t>উত্তর</a:t>
            </a:r>
            <a:r>
              <a:rPr lang="bn-IN" baseline="0" dirty="0" smtClean="0"/>
              <a:t> প্রদানে শিক্ষার্থীদের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জানার জন্য মূল্যায়নের ব্যবস্থা করা যেতে পারে।</a:t>
            </a:r>
            <a:r>
              <a:rPr lang="bn-IN" baseline="0" dirty="0" smtClean="0"/>
              <a:t> শিক্ষক ভিন্ন আঙ্গিকে শিক্ষার্থীদের মূল্যায়ন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প্রয়োজনে স্লাইডে লিখিত</a:t>
            </a:r>
            <a:r>
              <a:rPr lang="bn-IN" baseline="0" dirty="0" smtClean="0"/>
              <a:t> শব্দগুলোর কোন অস্পষ্টতা থাকলে পুনরায় আলোকপাতকর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 পাঠের</a:t>
            </a:r>
            <a:r>
              <a:rPr lang="bn-BD" baseline="0" dirty="0" smtClean="0"/>
              <a:t> অর্জিত শিখন শিক্ষার্থীরা </a:t>
            </a:r>
            <a:r>
              <a:rPr lang="bn-IN" baseline="0" dirty="0" smtClean="0"/>
              <a:t>তাদের</a:t>
            </a:r>
            <a:r>
              <a:rPr lang="bn-BD" baseline="0" dirty="0" smtClean="0"/>
              <a:t> নিজ নিজ সৃজনশীল প্রতিভার বিকাশ ঘটাতে পারে সে উদ্দেশ্যে এধরনের কাজ দেয়া যেতে পারে। বিষয় শিক্ষক ইচ্ছে করলে অন্য যে কোনো য</a:t>
            </a:r>
            <a:r>
              <a:rPr lang="bn-IN" baseline="0" dirty="0" smtClean="0"/>
              <a:t>ৌ</a:t>
            </a:r>
            <a:r>
              <a:rPr lang="bn-BD" baseline="0" dirty="0" smtClean="0"/>
              <a:t>ক্ত</a:t>
            </a:r>
            <a:r>
              <a:rPr lang="bn-IN" baseline="0" dirty="0" smtClean="0"/>
              <a:t>ক</a:t>
            </a:r>
            <a:r>
              <a:rPr lang="bn-BD" baseline="0" dirty="0" smtClean="0"/>
              <a:t> উপায় অবলম্বন করতে পারেন।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কার্যক্রম শেষ করার পূর্বে শিক্ষার্থীদের আজকের পাঠের সামগ্রিক চিত্র তাদের সামনে তুলে ধরার উদ্দেশ্যে এই স্লাইডটি সংযোজন করা হয়েছে।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মনোযোগ আকর্ষণ এবং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স্লাইডের মৌলের</a:t>
            </a:r>
            <a:r>
              <a:rPr lang="bn-IN" baseline="0" dirty="0" smtClean="0"/>
              <a:t> নাম প্রদর্শনের মাধ্যমে জানতে চাওয়া যেতে পারে এবং এ জন্য প্রশ্ন করা যেতে পারে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এগুলো কিসের নাম?</a:t>
            </a:r>
            <a:endParaRPr lang="en-US" sz="1200" b="1" dirty="0" smtClean="0"/>
          </a:p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উত্তর পাওয়ার পর পাঠ শিরোনামের জন্য পরবর্তী স্লাইডে যাওয়া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হয়েছে। তবে বিষয় শিক্ষক অন্য কোন যুক্তিযুক্ত উপায়েও এ কাজটি করতে পারেন।</a:t>
            </a:r>
            <a:r>
              <a:rPr lang="bn-IN" baseline="0" dirty="0" smtClean="0"/>
              <a:t> </a:t>
            </a:r>
            <a:endParaRPr lang="en-US" dirty="0" smtClean="0"/>
          </a:p>
          <a:p>
            <a:r>
              <a:rPr lang="bn-IN" dirty="0" smtClean="0"/>
              <a:t>ছকটি</a:t>
            </a:r>
            <a:r>
              <a:rPr lang="bn-IN" baseline="0" dirty="0" smtClean="0"/>
              <a:t> প্রদর্শণের মাধ্যমে শিক্ষার্থীদের মৌলগুলোর প্রতীক লিখতে বা বলতে বলা যেতে পারে।  প্রয়োজনে তাদের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দ্বিতীয় শিখনফল অর্জনের লক্ষ্যে এই স্লাইড থেকে আলোচনা করার চেষ্টা করা হয়েছে।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বলতে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 smtClean="0"/>
              <a:t>শিক্ষার্থীদের</a:t>
            </a:r>
            <a:r>
              <a:rPr lang="bn-IN" sz="1600" baseline="0" dirty="0" smtClean="0"/>
              <a:t> প্রশ্ন করা যেতে পারে পরমাণুর কণিকাসমূহ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কোনটি কোন আধানযুক্ত ? এক্ষেত্রে</a:t>
            </a:r>
            <a:r>
              <a:rPr lang="bn-IN" sz="1600" baseline="0" dirty="0" smtClean="0">
                <a:latin typeface="NikoshBAN" pitchFamily="2" charset="0"/>
                <a:cs typeface="NikoshBAN" pitchFamily="2" charset="0"/>
              </a:rPr>
              <a:t> তাদের সহযোগীতা করা যেতে পারে। অথবা শিক্ষক অন্য কোন উপায়ে কাজটি করতে পারেন।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তাদের উত্তর এই স্লাইডের দ্বারা উত্তরগুলি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846369"/>
            <a:ext cx="816102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368040"/>
            <a:ext cx="672084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38020"/>
            <a:ext cx="216027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38020"/>
            <a:ext cx="632079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19314"/>
            <a:ext cx="816102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519152"/>
            <a:ext cx="816102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30431"/>
            <a:ext cx="424219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884891"/>
            <a:ext cx="424219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330431"/>
            <a:ext cx="4243864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1884891"/>
            <a:ext cx="4243864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86"/>
            <a:ext cx="9601200" cy="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18930" y="2832275"/>
            <a:ext cx="5963655" cy="2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6643"/>
            <a:ext cx="315872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36644"/>
            <a:ext cx="536733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243754"/>
            <a:ext cx="3158729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160520"/>
            <a:ext cx="576072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31072"/>
            <a:ext cx="576072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651693"/>
            <a:ext cx="576072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38020"/>
            <a:ext cx="86410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86841"/>
            <a:ext cx="864108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53E-A78A-4C8F-8853-6ED76D1BB64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5508837"/>
            <a:ext cx="30403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338" y="1688997"/>
            <a:ext cx="3863662" cy="4104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14799" y="762000"/>
            <a:ext cx="17748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480" y="845981"/>
            <a:ext cx="56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পরমাণুতে অবস্থিত বিভিন্ন কণিকাসমূহ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9" y="1673693"/>
            <a:ext cx="533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282084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3810000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759857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679149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52800" y="3877746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/>
          </a:p>
        </p:txBody>
      </p:sp>
      <p:pic>
        <p:nvPicPr>
          <p:cNvPr id="10" name="Picture 9" descr="pro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25" y="5317638"/>
            <a:ext cx="365760" cy="365760"/>
          </a:xfrm>
          <a:prstGeom prst="rect">
            <a:avLst/>
          </a:prstGeom>
        </p:spPr>
      </p:pic>
      <p:pic>
        <p:nvPicPr>
          <p:cNvPr id="11" name="Picture 10" descr="nutr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71" y="5350556"/>
            <a:ext cx="365760" cy="365760"/>
          </a:xfrm>
          <a:prstGeom prst="rect">
            <a:avLst/>
          </a:prstGeom>
        </p:spPr>
      </p:pic>
      <p:pic>
        <p:nvPicPr>
          <p:cNvPr id="12" name="Picture 11" descr="electr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5334000"/>
            <a:ext cx="365760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419" y="5247308"/>
            <a:ext cx="107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প্রোট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5374" y="5267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9084" y="5219342"/>
            <a:ext cx="102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নিউট্রন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50579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পরমাণুতে অবস্থিত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কণিকাসমূহ কোনটি কোন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আধানযুক্ত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py of Helium_atom_Q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13" name="Picture 12" descr="Prot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Neutr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19864" y="3729789"/>
            <a:ext cx="2833441" cy="1884186"/>
            <a:chOff x="4519864" y="3729789"/>
            <a:chExt cx="2833441" cy="1884186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0800" y="5029200"/>
              <a:ext cx="9525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1" y="2895600"/>
            <a:ext cx="3505198" cy="584775"/>
            <a:chOff x="4724401" y="2895600"/>
            <a:chExt cx="3456626" cy="584775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89560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7034" y="1625025"/>
            <a:ext cx="3031166" cy="1727775"/>
            <a:chOff x="5427034" y="1625025"/>
            <a:chExt cx="3031166" cy="172777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8245" y="1625025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3936" y="3705669"/>
            <a:ext cx="2819400" cy="1956375"/>
            <a:chOff x="990600" y="3886200"/>
            <a:chExt cx="2819400" cy="1956375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5257800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425261" y="802105"/>
            <a:ext cx="6598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53 -0.00641 C 0.11954 -0.00641 0.2037 0.12714 0.2037 0.29167 C 0.2037 0.45566 0.11954 0.58948 0.01653 0.58948 C -0.08697 0.58948 -0.17064 0.45566 -0.17064 0.29167 C -0.17064 0.12714 -0.08697 -0.00641 0.01653 -0.00641 Z " pathEditMode="fixed" rAng="0" ptsTypes="fffff">
                                      <p:cBhvr>
                                        <p:cTn id="1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32"/>
            <a:ext cx="1467609" cy="1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945072"/>
            <a:ext cx="5575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কী কী পার্থক্য দেখা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6340" y="4494257"/>
            <a:ext cx="1885660" cy="584775"/>
            <a:chOff x="6400800" y="695980"/>
            <a:chExt cx="189177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ধর্মে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90230" y="3806847"/>
            <a:ext cx="1891770" cy="584775"/>
            <a:chOff x="6400800" y="695980"/>
            <a:chExt cx="189177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ভরে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490230" y="2971800"/>
            <a:ext cx="1891770" cy="584775"/>
            <a:chOff x="6400800" y="695980"/>
            <a:chExt cx="18917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10000" y="91440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Rajib\atom_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0"/>
            <a:ext cx="3163204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4234408"/>
            <a:ext cx="863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1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8" y="164832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4114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সকল মৌলেরই নিজস্ব প্রটোন সংখ্যা ও নিউক্লিয়ন 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 সংখ্যা বা পারমাণবিক সংখ্যাকে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12695" y="727701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 পরিচিতি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05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85897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2835442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29305" y="3553326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5" name="Bent-Up Arrow 4"/>
          <p:cNvSpPr/>
          <p:nvPr/>
        </p:nvSpPr>
        <p:spPr>
          <a:xfrm flipV="1">
            <a:off x="5289884" y="3752619"/>
            <a:ext cx="1600200" cy="343054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5350042" y="4931405"/>
            <a:ext cx="1600200" cy="2616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9400" y="4221360"/>
            <a:ext cx="801823" cy="646984"/>
            <a:chOff x="7275095" y="4267200"/>
            <a:chExt cx="801823" cy="646984"/>
          </a:xfrm>
        </p:grpSpPr>
        <p:sp>
          <p:nvSpPr>
            <p:cNvPr id="7" name="Rectangle 6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29305" y="4954235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7479067" y="4402849"/>
            <a:ext cx="609600" cy="1395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2802" y="426817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4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1"/>
            <a:ext cx="344103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2266" y="1142999"/>
            <a:ext cx="140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0690" y="2509299"/>
            <a:ext cx="719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নিম্নলিখিত সংকেত থেকে পারমাণবিক সংখ্যা, প্রোটন, ইলেকট্রন ও নিউট্রন সংখ্যা নির্ণয় কর।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4221360"/>
            <a:ext cx="787395" cy="646984"/>
            <a:chOff x="7275095" y="4267200"/>
            <a:chExt cx="787395" cy="646984"/>
          </a:xfrm>
        </p:grpSpPr>
        <p:sp>
          <p:nvSpPr>
            <p:cNvPr id="6" name="Rectangle 5"/>
            <p:cNvSpPr/>
            <p:nvPr/>
          </p:nvSpPr>
          <p:spPr>
            <a:xfrm>
              <a:off x="7275095" y="4267200"/>
              <a:ext cx="787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Si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1667" y="4267200"/>
            <a:ext cx="667170" cy="646984"/>
            <a:chOff x="7275095" y="4267200"/>
            <a:chExt cx="667170" cy="646984"/>
          </a:xfrm>
        </p:grpSpPr>
        <p:sp>
          <p:nvSpPr>
            <p:cNvPr id="9" name="Rectangle 8"/>
            <p:cNvSpPr/>
            <p:nvPr/>
          </p:nvSpPr>
          <p:spPr>
            <a:xfrm>
              <a:off x="7275095" y="4267200"/>
              <a:ext cx="667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6203" y="4267200"/>
            <a:ext cx="713657" cy="646984"/>
            <a:chOff x="7275095" y="4267200"/>
            <a:chExt cx="713657" cy="646984"/>
          </a:xfrm>
        </p:grpSpPr>
        <p:sp>
          <p:nvSpPr>
            <p:cNvPr id="12" name="Rectangle 11"/>
            <p:cNvSpPr/>
            <p:nvPr/>
          </p:nvSpPr>
          <p:spPr>
            <a:xfrm>
              <a:off x="7275095" y="4267200"/>
              <a:ext cx="7136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7346" y="4245423"/>
            <a:ext cx="712054" cy="646984"/>
            <a:chOff x="7275095" y="4267200"/>
            <a:chExt cx="712054" cy="646984"/>
          </a:xfrm>
        </p:grpSpPr>
        <p:sp>
          <p:nvSpPr>
            <p:cNvPr id="15" name="Rectangle 14"/>
            <p:cNvSpPr/>
            <p:nvPr/>
          </p:nvSpPr>
          <p:spPr>
            <a:xfrm>
              <a:off x="7275095" y="4267200"/>
              <a:ext cx="712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K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27777" y="4306016"/>
            <a:ext cx="801823" cy="646984"/>
            <a:chOff x="7275095" y="4267200"/>
            <a:chExt cx="801823" cy="646984"/>
          </a:xfrm>
        </p:grpSpPr>
        <p:sp>
          <p:nvSpPr>
            <p:cNvPr id="18" name="Rectangle 17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56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142" y="832855"/>
            <a:ext cx="1307458" cy="12883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08658" y="802105"/>
            <a:ext cx="36576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8435" y="2285999"/>
            <a:ext cx="3604263" cy="3404937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910657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400137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4200" y="2819400"/>
            <a:ext cx="952505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2179109"/>
            <a:ext cx="1713517" cy="15546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9987" y="1828800"/>
            <a:ext cx="14830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3224463" y="37859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5358063" y="38621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439202" y="5500436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0211" y="3352800"/>
            <a:ext cx="1267326" cy="1267326"/>
            <a:chOff x="3810000" y="1371600"/>
            <a:chExt cx="762000" cy="762000"/>
          </a:xfrm>
        </p:grpSpPr>
        <p:pic>
          <p:nvPicPr>
            <p:cNvPr id="20" name="Picture 19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21" name="Picture 20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22" name="Picture 21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23" name="Picture 22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0800000" flipV="1">
            <a:off x="4953000" y="3047999"/>
            <a:ext cx="2057400" cy="6371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2819400"/>
            <a:ext cx="11272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638800" y="3962400"/>
            <a:ext cx="1447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62200" y="2743200"/>
            <a:ext cx="17526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96373" y="2486526"/>
            <a:ext cx="1018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733800"/>
            <a:ext cx="13035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6" grpId="0" animBg="1"/>
      <p:bldP spid="26" grpId="1" animBg="1"/>
      <p:bldP spid="29" grpId="0" animBg="1"/>
      <p:bldP spid="29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905000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নিউক্লিয়ন সংখ্যা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33800" y="2787134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স্থায়ী কণিকা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886200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09999" y="4594086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আপেক্ষিক পারমাণবিক ভর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034031" y="990600"/>
            <a:ext cx="2339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85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mages\Science\Bo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18725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mond 4"/>
          <p:cNvSpPr/>
          <p:nvPr/>
        </p:nvSpPr>
        <p:spPr>
          <a:xfrm>
            <a:off x="2895600" y="990600"/>
            <a:ext cx="4724400" cy="1280160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124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5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399"/>
            <a:ext cx="181331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872980" y="2270891"/>
            <a:ext cx="56802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জমির আলী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রাজাবাড়ী উচ্চ বিদ্যালয়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মোঃ০১৭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২০২৯৭৩১০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E-mail:jamirali44@gamil.com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2590800"/>
            <a:ext cx="2819400" cy="28007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তৃতীয়।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399"/>
            <a:ext cx="1676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953" y="1069075"/>
            <a:ext cx="2855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নিজেকে যাচাই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87" y="4363134"/>
            <a:ext cx="4320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পরমাণুর স্থায়ী কণিকা কয়টি?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328768"/>
            <a:ext cx="5851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নিউক্লিয়ন সংখ্যা ও ভর সংখ্যা  কী এক?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54933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নিউক্লিয়ন সংখ্যা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12973"/>
            <a:ext cx="36576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115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15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15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15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7" y="2667000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3566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1" y="983565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Images\Gif\tumblr_lvps5qnEwV1r05n56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30" y="1384661"/>
            <a:ext cx="3273671" cy="19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7119"/>
            <a:ext cx="3200400" cy="21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653579" y="702235"/>
            <a:ext cx="3927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ছবি গুলো লক্ষ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025" y="3918008"/>
            <a:ext cx="1428711" cy="12643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8223" y="4187600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37" y="1524000"/>
            <a:ext cx="24157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6324600" y="54483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39624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41910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52578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3429000"/>
            <a:ext cx="1752600" cy="2362200"/>
            <a:chOff x="4191000" y="2133600"/>
            <a:chExt cx="1752600" cy="2362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4343400"/>
              <a:ext cx="14478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Magnetic Disk 13"/>
            <p:cNvSpPr/>
            <p:nvPr/>
          </p:nvSpPr>
          <p:spPr>
            <a:xfrm>
              <a:off x="4191000" y="2133600"/>
              <a:ext cx="1752600" cy="2362200"/>
            </a:xfrm>
            <a:prstGeom prst="flowChartMagneticDisk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91000" y="3378868"/>
              <a:ext cx="1752600" cy="1905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3467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0" y="36195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43400" y="37719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9243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40767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4229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191000" y="3048000"/>
              <a:ext cx="1752600" cy="3048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3114675"/>
              <a:ext cx="838200" cy="17145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3E-6 2.5641E-7 L -1.5873E-6 0.198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95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নাইট্রোজেন		ফসফরাস		কার্বন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অক্সিজেন		হিলিয়াম		ক্যালসিয়াম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আর্গন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ম্যাগনেসিয়াম	সালফার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64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768" y="3581400"/>
            <a:ext cx="816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মৌল,মৌলের প্রতীক,পরমাণুর কণিকাসমূহ ও পরমাণুর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hydrogen-atom-mod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75C7"/>
              </a:clrFrom>
              <a:clrTo>
                <a:srgbClr val="067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9071" y="685800"/>
            <a:ext cx="19094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মৌলের ইংরেজী নাম থেকে তার প্রতীক চিহ্নিত করতে পারবে;</a:t>
            </a:r>
          </a:p>
          <a:p>
            <a:endParaRPr lang="bn-IN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মৌলিক ওস্থায়ী কণিকাগুলোর বৈশিষ্ট্য বর্ণনা করতে পারবে;</a:t>
            </a:r>
          </a:p>
          <a:p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পারমাণবিক সংখ্যা,ভরসংখ্যা, আপেক্ষিক পারমাণবিক ভর ব্যাখ্যা করতে পারবে;</a:t>
            </a:r>
          </a:p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পরমাণুর ইলেকট্রন, প্রোটন ও নিউট্রন হিসাব করতে পারবে।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283" y="1334869"/>
            <a:ext cx="41585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605" y="650789"/>
            <a:ext cx="533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 প্রতীক যেভাবে লেখা হয়......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25593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ইংরেজী নামের প্রথম অক্ষর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Nitrogen= 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2434947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Capital 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 লিখে 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Calcium=Ca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K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7688"/>
              </p:ext>
            </p:extLst>
          </p:nvPr>
        </p:nvGraphicFramePr>
        <p:xfrm>
          <a:off x="1066800" y="2438400"/>
          <a:ext cx="5562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295400"/>
                <a:gridCol w="1295400"/>
                <a:gridCol w="14478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আর্গন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75210"/>
              </p:ext>
            </p:extLst>
          </p:nvPr>
        </p:nvGraphicFramePr>
        <p:xfrm>
          <a:off x="6858000" y="2479040"/>
          <a:ext cx="2514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9144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ল্যাটিন নাম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219199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3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790074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পরমাণুর কণিকাসমূহ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1441"/>
            <a:ext cx="3019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98209" y="4870203"/>
            <a:ext cx="4777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877</Words>
  <Application>Microsoft Office PowerPoint</Application>
  <PresentationFormat>Custom</PresentationFormat>
  <Paragraphs>154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user</cp:lastModifiedBy>
  <cp:revision>85</cp:revision>
  <dcterms:created xsi:type="dcterms:W3CDTF">2015-04-06T16:07:17Z</dcterms:created>
  <dcterms:modified xsi:type="dcterms:W3CDTF">2020-04-23T12:56:50Z</dcterms:modified>
</cp:coreProperties>
</file>