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9" r:id="rId3"/>
    <p:sldId id="280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8"/>
            </a:avLst>
          </a:prstGeom>
          <a:effectLst>
            <a:glow rad="419100">
              <a:srgbClr val="00B0F0">
                <a:alpha val="71000"/>
              </a:srgb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8" y="682157"/>
            <a:ext cx="10744200" cy="542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01931" y="763896"/>
            <a:ext cx="9588138" cy="1015663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৮। ৬৫০০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মুনাফ-আসলে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৮৮৪০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ঐ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১০২০০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  <a:p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503" y="1471783"/>
            <a:ext cx="11978640" cy="5268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3508" y="1799542"/>
                <a:ext cx="5614852" cy="4152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মুনাফা-আসল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৮৮৪০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৬৫০০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	                                       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= ২৩৪০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৬৫০০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৪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২৩৪০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 ১      ,,     ৪    ,,        ,,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২৩৪০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৬৫০০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⸫   ১০০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৪    ,,        ,,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২৩৪০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৬৫০০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	= ৩৬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৪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মুনাফা-আসল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=(১০০+৩৬)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		     = ১৩৬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8" y="1799542"/>
                <a:ext cx="5614852" cy="4152547"/>
              </a:xfrm>
              <a:prstGeom prst="rect">
                <a:avLst/>
              </a:prstGeom>
              <a:blipFill>
                <a:blip r:embed="rId2"/>
                <a:stretch>
                  <a:fillRect l="-1627" t="-1175" r="-651" b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63641" y="1794781"/>
                <a:ext cx="5608321" cy="2308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মুনাফা-আসল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১৩৬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	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১   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,,      ,,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৩৬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১০২০০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,,      ,,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১০২০০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১৩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				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= ৭৫০০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(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৭৫০০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641" y="1794781"/>
                <a:ext cx="5608321" cy="2308196"/>
              </a:xfrm>
              <a:prstGeom prst="rect">
                <a:avLst/>
              </a:prstGeom>
              <a:blipFill>
                <a:blip r:embed="rId3"/>
                <a:stretch>
                  <a:fillRect l="-1739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096000" y="1589347"/>
            <a:ext cx="0" cy="49812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04949" y="2965269"/>
            <a:ext cx="339634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74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01931" y="763896"/>
            <a:ext cx="9588138" cy="1015663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রিয়াজ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৪৭৬০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৮.৫০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রেখেছিলেন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503" y="1471783"/>
            <a:ext cx="11978640" cy="5268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21131" y="1936957"/>
                <a:ext cx="5614852" cy="4338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রিয়াজ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৪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৪৭৬০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,, 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৪৭৬০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= ১১৯০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৮.৫০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 ১      ,,        ,,     ,,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৮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৫০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⸫ ১১৯০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১১৯০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৮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= ১৪০০০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১৪০০০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31" y="1936957"/>
                <a:ext cx="5614852" cy="4338304"/>
              </a:xfrm>
              <a:prstGeom prst="rect">
                <a:avLst/>
              </a:prstGeom>
              <a:blipFill>
                <a:blip r:embed="rId2"/>
                <a:stretch>
                  <a:fillRect l="-1737" t="-1125" b="-2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83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01931" y="763896"/>
            <a:ext cx="9588138" cy="1015663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মুনাফা-মুলধনে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দ্বিগুণ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মুনাফা-মূলধনে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২০৫০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</a:p>
          <a:p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503" y="1471783"/>
            <a:ext cx="11978640" cy="5268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7608" y="1845169"/>
                <a:ext cx="5614852" cy="4521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১০০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৬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মুনাফা-আসল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দ্বিগুন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(১০০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২)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=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৬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(২০০-১০০)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    = ১০০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১০০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৬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১০০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⸫ ১০০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    ,,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    ,,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    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২০০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08" y="1845169"/>
                <a:ext cx="5614852" cy="4521879"/>
              </a:xfrm>
              <a:prstGeom prst="rect">
                <a:avLst/>
              </a:prstGeom>
              <a:blipFill>
                <a:blip r:embed="rId2"/>
                <a:stretch>
                  <a:fillRect l="-1737" t="-1080" b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63641" y="1794781"/>
                <a:ext cx="5608321" cy="431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মুনাফা-মূলধন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(১০০+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২০০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) </m:t>
                    </m:r>
                  </m:oMath>
                </a14:m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=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৫০০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মুনাফা-মূলধনে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৫০০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	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১   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,,      ,,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৫০০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১০৫০  ,,    ,,      ,,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১০৫০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৫০০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				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= ১২৩০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১২৩০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641" y="1794781"/>
                <a:ext cx="5608321" cy="4319324"/>
              </a:xfrm>
              <a:prstGeom prst="rect">
                <a:avLst/>
              </a:prstGeom>
              <a:blipFill>
                <a:blip r:embed="rId3"/>
                <a:stretch>
                  <a:fillRect l="-1739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096000" y="1589347"/>
            <a:ext cx="0" cy="49812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6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01931" y="763896"/>
            <a:ext cx="9588138" cy="1015663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২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</a:p>
          <a:p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503" y="1471783"/>
            <a:ext cx="11978640" cy="5268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3508" y="1799542"/>
                <a:ext cx="5614852" cy="4750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১০০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৬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⸫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    ,,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⸫ ৫০০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 ৪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    ,,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৫০০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      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=১২০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৬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মাস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বছর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b="0" dirty="0" smtClean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  <a:p>
                <a:endParaRPr lang="en-US" sz="2400" b="0" dirty="0" smtClean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১০০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,,   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২৫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8" y="1799542"/>
                <a:ext cx="5614852" cy="4750211"/>
              </a:xfrm>
              <a:prstGeom prst="rect">
                <a:avLst/>
              </a:prstGeom>
              <a:blipFill>
                <a:blip r:embed="rId2"/>
                <a:stretch>
                  <a:fillRect l="-1627" t="-1027" b="-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63641" y="1794781"/>
                <a:ext cx="5608321" cy="2526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২৫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	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   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,,      ,,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২৫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১২০   ,,    ,,      ,,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২৫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				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= ৯৬০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৯৬০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641" y="1794781"/>
                <a:ext cx="5608321" cy="2526204"/>
              </a:xfrm>
              <a:prstGeom prst="rect">
                <a:avLst/>
              </a:prstGeom>
              <a:blipFill>
                <a:blip r:embed="rId3"/>
                <a:stretch>
                  <a:fillRect l="-1739" b="-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096000" y="1589347"/>
            <a:ext cx="0" cy="49812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468" y="763896"/>
            <a:ext cx="9901645" cy="70788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৮%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১০%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তিশা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১২৮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</a:p>
          <a:p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503" y="1471783"/>
            <a:ext cx="11978640" cy="5268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34491" y="1732734"/>
                <a:ext cx="5614852" cy="4746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৪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বাড়ে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১২৮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 ,, 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১২৮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= ৩২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হার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বাড়ে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(১০-৮)%=২% </a:t>
                </a:r>
              </a:p>
              <a:p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বাড়লে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মূলধন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।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⸫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,,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৩২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    ,,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,,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৩২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      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=১৬০০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491" y="1732734"/>
                <a:ext cx="5614852" cy="4746749"/>
              </a:xfrm>
              <a:prstGeom prst="rect">
                <a:avLst/>
              </a:prstGeom>
              <a:blipFill>
                <a:blip r:embed="rId2"/>
                <a:stretch>
                  <a:fillRect l="-1737" t="-1027" b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70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28799" y="763896"/>
            <a:ext cx="8569235" cy="1015663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১৩।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মুনাফা-আসলে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১৫৭৮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মুনাফা-আসলে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১৮৩০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ও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  </a:t>
            </a:r>
          </a:p>
          <a:p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503" y="1471783"/>
            <a:ext cx="11978640" cy="5268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3508" y="1799542"/>
                <a:ext cx="5614852" cy="3815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১৮৩০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৩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১৫৭৮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বিয়োগ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২৫২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২৫২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২৫২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৩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    ,,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২৫২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= ৩৭৮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8" y="1799542"/>
                <a:ext cx="5614852" cy="3815532"/>
              </a:xfrm>
              <a:prstGeom prst="rect">
                <a:avLst/>
              </a:prstGeom>
              <a:blipFill>
                <a:blip r:embed="rId2"/>
                <a:stretch>
                  <a:fillRect l="-1627" t="-1278" b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63641" y="1794781"/>
                <a:ext cx="5608321" cy="345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(১৫৭৮-৩৭৮)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     =  ১২০০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১২০০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৩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৩৭৮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	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    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১     ,,      ,,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৩৭৮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১২০০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১০০   ,,      ১     ,,      ,,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৩৭৮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১২০০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				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= ১০.৫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১২০০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১০.৫%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641" y="1794781"/>
                <a:ext cx="5608321" cy="3457613"/>
              </a:xfrm>
              <a:prstGeom prst="rect">
                <a:avLst/>
              </a:prstGeom>
              <a:blipFill>
                <a:blip r:embed="rId3"/>
                <a:stretch>
                  <a:fillRect l="-1739" t="-1937" r="-652" b="-2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096000" y="1589347"/>
            <a:ext cx="0" cy="49812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40080" y="2899954"/>
            <a:ext cx="427155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3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28799" y="763896"/>
            <a:ext cx="8569235" cy="1015663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১4।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১০%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৩০০০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৮%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</a:p>
          <a:p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503" y="1471783"/>
            <a:ext cx="11978640" cy="5268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3508" y="1799542"/>
                <a:ext cx="5614852" cy="4888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১০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১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,,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৩০০০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১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৩০০০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= ৩০০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,,     ১    ,,       ,,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২০০০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১    ,,       ,,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৮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০০০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=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১৬০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8" y="1799542"/>
                <a:ext cx="5614852" cy="4888774"/>
              </a:xfrm>
              <a:prstGeom prst="rect">
                <a:avLst/>
              </a:prstGeom>
              <a:blipFill>
                <a:blip r:embed="rId2"/>
                <a:stretch>
                  <a:fillRect l="-1627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63641" y="2009934"/>
                <a:ext cx="5608321" cy="345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(৩০০০+২০০০)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৫০০০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১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বছরের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(৩০০+১৬০)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৪৬০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 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৫০০০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৪৬০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	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    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১     ,,      ,,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৪৬০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৫০০০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১০০   ,,      ১     ,,      ,,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৪৬০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৫০০০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				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= ৯.২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৯.২%)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641" y="2009934"/>
                <a:ext cx="5608321" cy="3457613"/>
              </a:xfrm>
              <a:prstGeom prst="rect">
                <a:avLst/>
              </a:prstGeom>
              <a:blipFill>
                <a:blip r:embed="rId3"/>
                <a:stretch>
                  <a:fillRect l="-1739" t="-1940" b="-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096000" y="1589347"/>
            <a:ext cx="0" cy="49812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9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28799" y="763896"/>
            <a:ext cx="8569235" cy="70788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রড্রিক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গোমেজ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১০০০০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১৫০০০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৯৯০০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503" y="1471783"/>
            <a:ext cx="11978640" cy="5268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9967" y="1589347"/>
                <a:ext cx="5614852" cy="5258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‘ক’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ক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১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,,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ক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১০০০০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,,  ৩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ক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১০০০০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,,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= ৩০০ক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১০০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,,     ১    ,,       ,,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ক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১৫০০০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,,   ৪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  ,,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ক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১৫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০০০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=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৬০০ক 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67" y="1589347"/>
                <a:ext cx="5614852" cy="5258106"/>
              </a:xfrm>
              <a:prstGeom prst="rect">
                <a:avLst/>
              </a:prstGeom>
              <a:blipFill>
                <a:blip r:embed="rId2"/>
                <a:stretch>
                  <a:fillRect l="-1629" t="-928" b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63641" y="2009934"/>
                <a:ext cx="5608321" cy="2862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প্রশ্নমতে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৩০০ক + ৬০০ক =৯৯০০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 ৯০০ক =৯৯০০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 ক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৯৯০০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৯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০০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ক = ১১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 =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উভয়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ক্ষেত্রে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হার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হার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১১% 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)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641" y="2009934"/>
                <a:ext cx="5608321" cy="2862258"/>
              </a:xfrm>
              <a:prstGeom prst="rect">
                <a:avLst/>
              </a:prstGeom>
              <a:blipFill>
                <a:blip r:embed="rId3"/>
                <a:stretch>
                  <a:fillRect l="-1739" t="-1706" b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096000" y="1589347"/>
            <a:ext cx="0" cy="49812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73306" y="763896"/>
            <a:ext cx="9278469" cy="70788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মুনাফা-আসলে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দ্বিগুণ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মুনাফা-আসলে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তিনগুন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503" y="1471783"/>
            <a:ext cx="11978640" cy="5268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9967" y="1589347"/>
                <a:ext cx="5614852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৬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মুনাফা-আসল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দ্বিগুন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(১০০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	= ২০০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৬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(২০০-১০০)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মুনাফা-আসলে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তিনগুন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(১০০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= ৩০০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(৩০০-১০০)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২০০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67" y="1589347"/>
                <a:ext cx="5614852" cy="4154984"/>
              </a:xfrm>
              <a:prstGeom prst="rect">
                <a:avLst/>
              </a:prstGeom>
              <a:blipFill>
                <a:blip r:embed="rId2"/>
                <a:stretch>
                  <a:fillRect l="-1629" t="-1175" b="-2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74822" y="2281474"/>
                <a:ext cx="5608321" cy="2295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৬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  ,,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২০০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 ,,   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২০০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=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সময়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১২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বছর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।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)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822" y="2281474"/>
                <a:ext cx="5608321" cy="2295052"/>
              </a:xfrm>
              <a:prstGeom prst="rect">
                <a:avLst/>
              </a:prstGeom>
              <a:blipFill>
                <a:blip r:embed="rId3"/>
                <a:stretch>
                  <a:fillRect l="-1630" t="-2122" b="-5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096000" y="1589347"/>
            <a:ext cx="0" cy="49812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02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46285" y="646330"/>
                <a:ext cx="9278469" cy="856517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১৭।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নির্দিষ্ট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সময়ের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মুনাফা-আসল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৫৬০০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আসলের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বার্ষিক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৮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</a:t>
                </a:r>
                <a:r>
                  <a:rPr lang="en-US" sz="20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285" y="646330"/>
                <a:ext cx="9278469" cy="856517"/>
              </a:xfrm>
              <a:prstGeom prst="rect">
                <a:avLst/>
              </a:prstGeom>
              <a:blipFill>
                <a:blip r:embed="rId2"/>
                <a:stretch>
                  <a:fillRect b="-8904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04503" y="1471783"/>
            <a:ext cx="11978640" cy="5268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9967" y="1589347"/>
                <a:ext cx="5614852" cy="5057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আসলের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ৎ,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অংশ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অংশ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+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(৫+২)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অংশ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৭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অংশ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৫৬০০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টাকা = ৪০০০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৫৬০০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টাকা =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১৬০০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৪০০০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১৬০০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⸫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,,         ,,      ,,      ,,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১৬০০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৪০০০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 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⸫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১০০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     ,,      ,,     ,,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১৬০০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৪০০০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= ৪০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67" y="1589347"/>
                <a:ext cx="5614852" cy="5057410"/>
              </a:xfrm>
              <a:prstGeom prst="rect">
                <a:avLst/>
              </a:prstGeom>
              <a:blipFill>
                <a:blip r:embed="rId3"/>
                <a:stretch>
                  <a:fillRect l="-1629" t="-965" b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07182" y="2143426"/>
                <a:ext cx="5608321" cy="230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৮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১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 ,,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৪০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,,       ,,      ,,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= 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সময়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বছর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)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82" y="2143426"/>
                <a:ext cx="5608321" cy="2305888"/>
              </a:xfrm>
              <a:prstGeom prst="rect">
                <a:avLst/>
              </a:prstGeom>
              <a:blipFill>
                <a:blip r:embed="rId4"/>
                <a:stretch>
                  <a:fillRect l="-435" t="-2116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096000" y="1589347"/>
            <a:ext cx="0" cy="49812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2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8"/>
            </a:avLst>
          </a:prstGeom>
          <a:effectLst>
            <a:glow rad="419100">
              <a:srgbClr val="00B0F0">
                <a:alpha val="71000"/>
              </a:srgb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435" y="997856"/>
            <a:ext cx="10381130" cy="22159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 fov="7200000">
              <a:rot lat="54000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3800" b="1" dirty="0" err="1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8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0741" y="3673820"/>
            <a:ext cx="3303494" cy="22467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৮ম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বিষয়-গণিত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অধ্যায়-দ্বিতীয়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0894" y="3673820"/>
            <a:ext cx="3303494" cy="22467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ছামদানী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চাপাইন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সাভার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মোবাইল-০১৭১৮৫৫৬৬৪১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35" y="1257662"/>
            <a:ext cx="1350946" cy="1696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91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76" r="9654"/>
          <a:stretch/>
        </p:blipFill>
        <p:spPr>
          <a:xfrm>
            <a:off x="1423851" y="1257662"/>
            <a:ext cx="1378651" cy="1696378"/>
          </a:xfrm>
          <a:prstGeom prst="rect">
            <a:avLst/>
          </a:prstGeom>
          <a:solidFill>
            <a:srgbClr val="027F47"/>
          </a:solidFill>
        </p:spPr>
      </p:pic>
    </p:spTree>
    <p:extLst>
      <p:ext uri="{BB962C8B-B14F-4D97-AF65-F5344CB8AC3E}">
        <p14:creationId xmlns:p14="http://schemas.microsoft.com/office/powerpoint/2010/main" val="22403970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46285" y="646330"/>
            <a:ext cx="9278469" cy="70788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জামিল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পেনশনের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মেয়াদি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পেনশনের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সঞ্চয়পত্র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কিনলেন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১২%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কিস্তিতে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পাবেন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503" y="1471783"/>
            <a:ext cx="11978640" cy="5268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73579" y="2000547"/>
                <a:ext cx="5614852" cy="3597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১০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লাখ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১০০০০০০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৩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মাস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বছর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বছর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১২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⸫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 ,,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 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⸫১০০০০০০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,,      ,,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১০০০০০০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৩০০০০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579" y="2000547"/>
                <a:ext cx="5614852" cy="3597331"/>
              </a:xfrm>
              <a:prstGeom prst="rect">
                <a:avLst/>
              </a:prstGeom>
              <a:blipFill>
                <a:blip r:embed="rId2"/>
                <a:stretch>
                  <a:fillRect l="-1737" t="-1356" b="-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0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46285" y="646330"/>
            <a:ext cx="9278469" cy="163121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খরিদ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ক)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খ)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গ)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২৫%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680" y="2277546"/>
            <a:ext cx="11978640" cy="442719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2994" y="2436511"/>
                <a:ext cx="5614852" cy="4017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(ক)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১২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৩৬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 ,,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৩৬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 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⸫১০০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,,  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৩৬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৩০০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  <a:p>
                <a:r>
                  <a:rPr lang="en-US" sz="2400" dirty="0" smtClean="0">
                    <a:solidFill>
                      <a:srgbClr val="0070C0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>
                    <a:solidFill>
                      <a:srgbClr val="0070C0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খ)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যশোরের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১২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৩৬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   ,,       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,,      ,,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৩৬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= ৩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94" y="2436511"/>
                <a:ext cx="5614852" cy="4017382"/>
              </a:xfrm>
              <a:prstGeom prst="rect">
                <a:avLst/>
              </a:prstGeom>
              <a:blipFill>
                <a:blip r:embed="rId2"/>
                <a:stretch>
                  <a:fillRect l="-1629" t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74160" y="2583431"/>
                <a:ext cx="5608321" cy="4127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কুষ্টিয়ার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১৮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৩৬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   ,,       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,,      ,,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৩৬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=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(৩+২)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১৫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৩৬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,,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৩৬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  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,,       ,,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৩৬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২৪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160" y="2583431"/>
                <a:ext cx="5608321" cy="4127861"/>
              </a:xfrm>
              <a:prstGeom prst="rect">
                <a:avLst/>
              </a:prstGeom>
              <a:blipFill>
                <a:blip r:embed="rId3"/>
                <a:stretch>
                  <a:fillRect l="-1739" t="-1182" b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096000" y="2436511"/>
            <a:ext cx="0" cy="41341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23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46285" y="646330"/>
            <a:ext cx="9278469" cy="163121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খরিদ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ক)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খ)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গ)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২৫%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680" y="2277546"/>
            <a:ext cx="11978640" cy="442719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80006" y="2544087"/>
                <a:ext cx="4945829" cy="3964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এখানে, ৫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২৪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ৎ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ক্র্যমূল্য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&gt;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–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ক্ষতি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(৫-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২৪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ক্ষতি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টাকা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১০০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,,  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,,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                   = ৪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৪%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ক্ষতি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।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ea typeface="Segoe UI Symbol" panose="020B0502040204020203" pitchFamily="34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06" y="2544087"/>
                <a:ext cx="4945829" cy="3964227"/>
              </a:xfrm>
              <a:prstGeom prst="rect">
                <a:avLst/>
              </a:prstGeom>
              <a:blipFill>
                <a:blip r:embed="rId2"/>
                <a:stretch>
                  <a:fillRect l="-1847" b="-2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501076" y="2786997"/>
            <a:ext cx="560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ea typeface="Segoe UI Symbol" panose="020B0502040204020203" pitchFamily="34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0" y="2436511"/>
            <a:ext cx="0" cy="41341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8214" y="2544087"/>
                <a:ext cx="5608321" cy="4127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কুষ্টিয়ার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১৮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৩৬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   ,,       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,,      ,,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৩৬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=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(৩+২)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১৫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৩৬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,,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৩৬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 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  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,,       ,,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৩৬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২৪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14" y="2544087"/>
                <a:ext cx="5608321" cy="4127861"/>
              </a:xfrm>
              <a:prstGeom prst="rect">
                <a:avLst/>
              </a:prstGeom>
              <a:blipFill>
                <a:blip r:embed="rId3"/>
                <a:stretch>
                  <a:fillRect l="-1630" t="-1182" b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22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46285" y="646330"/>
            <a:ext cx="9278469" cy="163121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খরিদ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ক)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খ)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গ)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২৫%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680" y="2277546"/>
            <a:ext cx="11978640" cy="442719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1148" y="2917634"/>
                <a:ext cx="5614852" cy="3081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(গ)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খ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হতে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পাই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২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= ৫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  ১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হালি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= ৪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  ২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৫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 ১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,,      ,,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⸫ ৪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,,      ,,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= ১০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8" y="2917634"/>
                <a:ext cx="5614852" cy="3081421"/>
              </a:xfrm>
              <a:prstGeom prst="rect">
                <a:avLst/>
              </a:prstGeom>
              <a:blipFill>
                <a:blip r:embed="rId2"/>
                <a:stretch>
                  <a:fillRect l="-1737" t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86499" y="2917634"/>
                <a:ext cx="5608321" cy="3044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২৫%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লাভে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১০০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(১০০+২৫)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= ১২৫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১২৫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     ১    ,,      ,,       ,,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১২৫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    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 ,,       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১২৫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= ১২.৫০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হালি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কলা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১২.৫০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   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9" y="2917634"/>
                <a:ext cx="5608321" cy="3044551"/>
              </a:xfrm>
              <a:prstGeom prst="rect">
                <a:avLst/>
              </a:prstGeom>
              <a:blipFill>
                <a:blip r:embed="rId3"/>
                <a:stretch>
                  <a:fillRect l="-1630" t="-1603" b="-3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096000" y="2436511"/>
            <a:ext cx="0" cy="41341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10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46285" y="646330"/>
            <a:ext cx="9278469" cy="1323439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মুনাফাসহ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২৮০০০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মুনাফাসহ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৩০০০০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ক)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প্রতীকগুলোর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বর্ণনাসহ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খ)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গ)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মুনাফা-আসলে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৪৮০০০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680" y="1969770"/>
            <a:ext cx="11978640" cy="473496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5899" y="2146926"/>
            <a:ext cx="561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ea typeface="Segoe UI Symbol" panose="020B0502040204020203" pitchFamily="34" charset="0"/>
                <a:cs typeface="NikoshBAN" panose="02000000000000000000" pitchFamily="2" charset="0"/>
              </a:rPr>
              <a:t>(ক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ea typeface="Segoe UI Symbol" panose="020B0502040204020203" pitchFamily="34" charset="0"/>
                <a:cs typeface="NikoshBAN" panose="02000000000000000000" pitchFamily="2" charset="0"/>
              </a:rPr>
              <a:t>)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6499" y="2917634"/>
            <a:ext cx="560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0" y="2436511"/>
            <a:ext cx="0" cy="41341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9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53000">
              <a:srgbClr val="00B0F0"/>
            </a:gs>
            <a:gs pos="100000">
              <a:srgbClr val="7030A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5300" y="381000"/>
            <a:ext cx="10991850" cy="6229350"/>
            <a:chOff x="0" y="0"/>
            <a:chExt cx="12192000" cy="6858000"/>
          </a:xfrm>
          <a:scene3d>
            <a:camera prst="isometricBottomDown"/>
            <a:lightRig rig="threePt" dir="t"/>
          </a:scene3d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405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slope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58981" y="1332412"/>
              <a:ext cx="8778240" cy="4150748"/>
            </a:xfrm>
            <a:prstGeom prst="rect">
              <a:avLst/>
            </a:prstGeom>
            <a:noFill/>
            <a:sp3d>
              <a:bevelT prst="slop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en-US" sz="16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  <a:endPara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3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8"/>
            </a:avLst>
          </a:prstGeom>
          <a:effectLst>
            <a:glow rad="419100">
              <a:srgbClr val="00B0F0">
                <a:alpha val="71000"/>
              </a:srgb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25400" stA="56000" endPos="65000" dist="698500" dir="5400000" sy="-100000" algn="bl" rotWithShape="0"/>
            <a:softEdge rad="190500"/>
          </a:effectLst>
          <a:scene3d>
            <a:camera prst="orthographicFront"/>
            <a:lightRig rig="threePt" dir="t"/>
          </a:scene3d>
          <a:sp3d z="76200" extrusionH="171450">
            <a:bevelT w="768350" h="203200" prst="softRound"/>
            <a:bevelB w="266700" h="222250" prst="slope"/>
            <a:extrusionClr>
              <a:srgbClr val="00B05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2390" y="1659285"/>
            <a:ext cx="9487220" cy="36625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 । </a:t>
            </a:r>
          </a:p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মুনাফা কী তা বলতে পারবে।</a:t>
            </a: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সরল মুনাফার হার ব্যাখ্যা করতে পারবে।</a:t>
            </a: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সরল মুনাফা সংক্রান্ত সমস্যা সমাধান করতে পারবে।</a:t>
            </a: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চক্রবৃদ্ধি মুনাফার হার ব্যাখ্যা করতে পারবে।</a:t>
            </a: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চক্রবৃদ্ধি মুনাফা সংক্রান্ত সমস্যার সমাধান করতে পারবে।</a:t>
            </a: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৬। ব্যাংকের হিসাব বিবরণী বুঝতে ও ব্যাখ্যা করতে পারবে। </a:t>
            </a: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67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অনুশীলনী-২১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01931" y="763896"/>
            <a:ext cx="9588138" cy="70788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পন্যদ্রব্য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পাইকারি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২০%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২০%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দ্রব্যটির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বিক্রয়মুল্য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৫৭৬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পাইকারী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503" y="1471783"/>
            <a:ext cx="11978640" cy="5268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8748" y="2008547"/>
                <a:ext cx="5614852" cy="419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খুচরা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বিক্রেতার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২০%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লাভে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=(১০০+২০)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         =১২০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১২০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,,       ১    ,,     ,,     ,,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১২০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,,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৫৭৬  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,,     ,,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৫৭৬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১২০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= ৪৮০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=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খুচরা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বিক্রেতার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=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পাইকারী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বিক্রেতার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48" y="2008547"/>
                <a:ext cx="5614852" cy="4195123"/>
              </a:xfrm>
              <a:prstGeom prst="rect">
                <a:avLst/>
              </a:prstGeom>
              <a:blipFill>
                <a:blip r:embed="rId2"/>
                <a:stretch>
                  <a:fillRect l="-1737" t="-1161" r="-869" b="-2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09211" y="2008547"/>
                <a:ext cx="5608321" cy="3824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পাইকারী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বিক্রেতার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২০%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লাভে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(১০০+২০)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	  =১২০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১২০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১০০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,,       ১    ,,     ,,     ,,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১২০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৪৮০  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,,     ,,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৪৮০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১২০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৪০০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=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পাইকারী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বিক্রেতার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৪০০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211" y="2008547"/>
                <a:ext cx="5608321" cy="3824637"/>
              </a:xfrm>
              <a:prstGeom prst="rect">
                <a:avLst/>
              </a:prstGeom>
              <a:blipFill>
                <a:blip r:embed="rId3"/>
                <a:stretch>
                  <a:fillRect l="-1739" t="-1274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096000" y="1589347"/>
            <a:ext cx="0" cy="49812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834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অনুশীলনী-২১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01931" y="763896"/>
            <a:ext cx="9588138" cy="70788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দোকানদার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২৩৭৫.০০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৫%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ঐ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৬%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503" y="1471783"/>
            <a:ext cx="11978640" cy="5268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8748" y="2008547"/>
                <a:ext cx="5614852" cy="341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৫%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ক্ষতিতে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=(১০০-৫)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         =৯৫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ডালের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৯৫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  ,,       ১    ,,     ,,     ,,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৯৫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 ,,  ২৩৭৫.০০ ,,  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,,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২৩৭৫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০০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৯৫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            = ২৫০০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48" y="2008547"/>
                <a:ext cx="5614852" cy="3415037"/>
              </a:xfrm>
              <a:prstGeom prst="rect">
                <a:avLst/>
              </a:prstGeom>
              <a:blipFill>
                <a:blip r:embed="rId2"/>
                <a:stretch>
                  <a:fillRect l="-1737" t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09211" y="2008547"/>
                <a:ext cx="5608321" cy="3824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লাভে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(১০০+৬)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	  =১০৬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১০৬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   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,,     ,,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,,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২৫০০ 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,,     ,,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২৫০০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২৬৫০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=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ডালের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২৬৫০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211" y="2008547"/>
                <a:ext cx="5608321" cy="3824637"/>
              </a:xfrm>
              <a:prstGeom prst="rect">
                <a:avLst/>
              </a:prstGeom>
              <a:blipFill>
                <a:blip r:embed="rId3"/>
                <a:stretch>
                  <a:fillRect l="-1739" t="-1274" b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096000" y="1589347"/>
            <a:ext cx="0" cy="49812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25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অনুশীলনী-২১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01931" y="763896"/>
            <a:ext cx="9588138" cy="70788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৩০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১৫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503" y="1471783"/>
            <a:ext cx="11978640" cy="5268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9588" y="1931410"/>
                <a:ext cx="5168090" cy="3364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৩০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১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,,      ,,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     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     = ৩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১৫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৩০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১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,,      ,,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    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১৫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     =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88" y="1931410"/>
                <a:ext cx="5168090" cy="3364511"/>
              </a:xfrm>
              <a:prstGeom prst="rect">
                <a:avLst/>
              </a:prstGeom>
              <a:blipFill>
                <a:blip r:embed="rId2"/>
                <a:stretch>
                  <a:fillRect l="-1769" t="-1449" b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33010" y="1799542"/>
                <a:ext cx="5608321" cy="3794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প্রকারের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(৩+২)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		= 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১২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৩০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১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৩০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৫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যেহুতু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কলার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বিক্রয়মূল্য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সুতারাং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লাভ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ক্ষতি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010" y="1799542"/>
                <a:ext cx="5608321" cy="3794821"/>
              </a:xfrm>
              <a:prstGeom prst="rect">
                <a:avLst/>
              </a:prstGeom>
              <a:blipFill>
                <a:blip r:embed="rId3"/>
                <a:stretch>
                  <a:fillRect l="-1630" t="-1766" b="-2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096000" y="1589347"/>
            <a:ext cx="0" cy="49812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অনুশীলনী-২১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503" y="763896"/>
            <a:ext cx="5803175" cy="70788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১০.৫০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২০০০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503" y="1471783"/>
            <a:ext cx="11978640" cy="5268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2826" y="1931410"/>
                <a:ext cx="5614852" cy="3044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  <a:p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১০.৫০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		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১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,,     ১    ,,      ,,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⸫২০০০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,,     ৫   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 ,,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২০০০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						   = ১০৫০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১০৫০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26" y="1931410"/>
                <a:ext cx="5614852" cy="3044551"/>
              </a:xfrm>
              <a:prstGeom prst="rect">
                <a:avLst/>
              </a:prstGeom>
              <a:blipFill>
                <a:blip r:embed="rId2"/>
                <a:stretch>
                  <a:fillRect l="-1629" t="-1603" b="-3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33010" y="1799542"/>
                <a:ext cx="5608321" cy="4141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(১০-৮)% = ২%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৩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কমে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(৩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৬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৩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৬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১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৩   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 ,,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,,    ,,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৩০০০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৩  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,,      ,,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,,   ,,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০০০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						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১৮০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		        (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১৮০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010" y="1799542"/>
                <a:ext cx="5608321" cy="4141134"/>
              </a:xfrm>
              <a:prstGeom prst="rect">
                <a:avLst/>
              </a:prstGeom>
              <a:blipFill>
                <a:blip r:embed="rId3"/>
                <a:stretch>
                  <a:fillRect l="-1630" t="-1176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096000" y="1589347"/>
            <a:ext cx="0" cy="49812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84321" y="763896"/>
            <a:ext cx="5798821" cy="70788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৩০০০ </a:t>
            </a:r>
            <a:endPara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4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01931" y="763896"/>
            <a:ext cx="9588138" cy="70788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১৩০০০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মুনাফা-আসলে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১৮৮৫০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503" y="1471783"/>
            <a:ext cx="11978640" cy="5268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3508" y="1799542"/>
                <a:ext cx="5614852" cy="3595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মুনাফা-আসল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=১৮৮৫০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=১৩০০০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=  ৫৮৫০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৫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৫৮৫০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১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  ,,       ,,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৫৮৫০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    = ১১৭০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8" y="1799542"/>
                <a:ext cx="5614852" cy="3595215"/>
              </a:xfrm>
              <a:prstGeom prst="rect">
                <a:avLst/>
              </a:prstGeom>
              <a:blipFill>
                <a:blip r:embed="rId2"/>
                <a:stretch>
                  <a:fillRect l="-1627" t="-1356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63641" y="1794781"/>
                <a:ext cx="5608321" cy="2308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১৩০০০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১১৭০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		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  ১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,,       ,,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১১৭০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১৩০০০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  ১০০   </a:t>
                </a:r>
                <a:r>
                  <a:rPr lang="en-US" sz="2400" dirty="0">
                    <a:solidFill>
                      <a:schemeClr val="bg1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,,      ,,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১১৭০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১৩০০০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,,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				 = ৯ 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(</a:t>
                </a:r>
                <a:r>
                  <a:rPr lang="en-US" sz="2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৯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%) </a:t>
                </a:r>
                <a:endPara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641" y="1794781"/>
                <a:ext cx="5608321" cy="2308196"/>
              </a:xfrm>
              <a:prstGeom prst="rect">
                <a:avLst/>
              </a:prstGeom>
              <a:blipFill>
                <a:blip r:embed="rId3"/>
                <a:stretch>
                  <a:fillRect l="-1739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096000" y="1589347"/>
            <a:ext cx="0" cy="49812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313508" y="3288381"/>
            <a:ext cx="306977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11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1"/>
            <a:ext cx="12192000" cy="646332"/>
            <a:chOff x="0" y="-1"/>
            <a:chExt cx="12192000" cy="646332"/>
          </a:xfrm>
        </p:grpSpPr>
        <p:sp>
          <p:nvSpPr>
            <p:cNvPr id="7" name="TextBox 6"/>
            <p:cNvSpPr txBox="1"/>
            <p:nvPr/>
          </p:nvSpPr>
          <p:spPr>
            <a:xfrm>
              <a:off x="9457509" y="-1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শ্রেণি-৮ম</a:t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বিষয়-গণিত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0"/>
              <a:ext cx="2734491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ছামদানী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4491" y="0"/>
              <a:ext cx="6723018" cy="64633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অনুশীলনী-২.১</a:t>
              </a:r>
              <a:endPara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01931" y="763896"/>
            <a:ext cx="9588138" cy="70788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৭।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মুনাফায়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মুনাফ-আসলে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দ্বিগুণ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503" y="1471783"/>
            <a:ext cx="11978640" cy="526865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01931" y="1589347"/>
                <a:ext cx="5614852" cy="4911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৮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মুনাফা-আসল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দ্বিগুণ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(১০০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Segoe UI Symbol" panose="020B0502040204020203" pitchFamily="34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= ২০০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⸫ ৮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(২০০-১০০)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	    =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  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৮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বছরে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১০০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ea typeface="Segoe UI Symbol" panose="020B0502040204020203" pitchFamily="34" charset="0"/>
                    <a:cs typeface="NikoshBAN" panose="02000000000000000000" pitchFamily="2" charset="0"/>
                  </a:rPr>
                  <a:t>   ⸫ ১০০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    ,,   ১  ,,         ,,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,,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             = ১২.৫০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(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১২.৫০%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Segoe UI Symbol" panose="020B0502040204020203" pitchFamily="34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%)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31" y="1589347"/>
                <a:ext cx="5614852" cy="4911922"/>
              </a:xfrm>
              <a:prstGeom prst="rect">
                <a:avLst/>
              </a:prstGeom>
              <a:blipFill>
                <a:blip r:embed="rId2"/>
                <a:stretch>
                  <a:fillRect l="-1737" t="-994" b="-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72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693</TotalTime>
  <Words>1753</Words>
  <Application>Microsoft Office PowerPoint</Application>
  <PresentationFormat>Widescreen</PresentationFormat>
  <Paragraphs>473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Cambria Math</vt:lpstr>
      <vt:lpstr>Gill Sans MT</vt:lpstr>
      <vt:lpstr>NikoshBAN</vt:lpstr>
      <vt:lpstr>Segoe UI Symbol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শ্রেণি-৮ম বিষয়-গণিত</dc:title>
  <dc:creator>CNMHS</dc:creator>
  <cp:lastModifiedBy>CNMHS</cp:lastModifiedBy>
  <cp:revision>76</cp:revision>
  <dcterms:created xsi:type="dcterms:W3CDTF">2020-04-07T13:16:52Z</dcterms:created>
  <dcterms:modified xsi:type="dcterms:W3CDTF">2020-04-23T11:59:57Z</dcterms:modified>
</cp:coreProperties>
</file>