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3" r:id="rId2"/>
    <p:sldId id="270" r:id="rId3"/>
    <p:sldId id="281" r:id="rId4"/>
    <p:sldId id="314" r:id="rId5"/>
    <p:sldId id="256" r:id="rId6"/>
    <p:sldId id="274" r:id="rId7"/>
    <p:sldId id="285" r:id="rId8"/>
    <p:sldId id="292" r:id="rId9"/>
    <p:sldId id="286" r:id="rId10"/>
    <p:sldId id="287" r:id="rId11"/>
    <p:sldId id="299" r:id="rId12"/>
    <p:sldId id="300" r:id="rId13"/>
    <p:sldId id="290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7" pos="4152" userDrawn="1">
          <p15:clr>
            <a:srgbClr val="A4A3A4"/>
          </p15:clr>
        </p15:guide>
        <p15:guide id="8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F7D"/>
    <a:srgbClr val="FFDC6D"/>
    <a:srgbClr val="FA8AE5"/>
    <a:srgbClr val="CCFFCC"/>
    <a:srgbClr val="11ED4B"/>
    <a:srgbClr val="CCFF99"/>
    <a:srgbClr val="F977E0"/>
    <a:srgbClr val="75EA00"/>
    <a:srgbClr val="FFFF97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96" y="60"/>
      </p:cViewPr>
      <p:guideLst>
        <p:guide pos="3840"/>
        <p:guide orient="horz" pos="2160"/>
        <p:guide pos="325"/>
        <p:guide pos="7378"/>
        <p:guide orient="horz" pos="4088"/>
        <p:guide orient="horz" pos="232"/>
        <p:guide pos="415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3-28T09:23:43.2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22870 13345 0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3-28T09:23:44.4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17760 14064 0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1C70-15C9-4089-BE99-CDBA5F9693B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E64F8-0D9D-45D6-ADA1-A32E6364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এটা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E64F8-0D9D-45D6-ADA1-A32E63644D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02239-4270-47B3-8C95-F23B8A14578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B235-3D03-4D3D-BC38-8CCF6779C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" y="0"/>
            <a:ext cx="12192000" cy="6857999"/>
          </a:xfrm>
          <a:prstGeom prst="roundRect">
            <a:avLst>
              <a:gd name="adj" fmla="val 625"/>
            </a:avLst>
          </a:prstGeom>
          <a:pattFill prst="shingle">
            <a:fgClr>
              <a:srgbClr val="FFFF99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3923" y="610757"/>
            <a:ext cx="9084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পদার্থবিজ্ঞানের</a:t>
            </a:r>
            <a:r>
              <a:rPr lang="bn-IN" sz="6000" dirty="0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ভূবনে </a:t>
            </a:r>
            <a:r>
              <a:rPr lang="en-US" sz="6000" dirty="0" err="1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18559" y="1626420"/>
            <a:ext cx="4754880" cy="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13" y="2150015"/>
            <a:ext cx="4962574" cy="43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368300"/>
            <a:ext cx="67960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তাপমাত্রিক ধর্ম </a:t>
            </a:r>
          </a:p>
          <a:p>
            <a:r>
              <a:rPr lang="en-US" sz="4400" dirty="0" smtClean="0">
                <a:latin typeface="Agency FB" panose="020B0503020202020204" pitchFamily="34" charset="0"/>
              </a:rPr>
              <a:t>(Thermometric Properties of matter)</a:t>
            </a:r>
            <a:endParaRPr lang="bn-IN" sz="4400" dirty="0" smtClean="0">
              <a:latin typeface="Agency FB" panose="020B0503020202020204" pitchFamily="34" charset="0"/>
            </a:endParaRPr>
          </a:p>
          <a:p>
            <a:endParaRPr lang="en-US" sz="44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তাপমাত্রিক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মাপার জন্য পদার্থের যে ধর্ম ব্যবহার করা হয় সেটাকে তাপমাত্রিক ধর্ম বলে।</a:t>
            </a:r>
            <a:endParaRPr lang="bn-IN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তাপমাত্রিক পদার্থঃ</a:t>
            </a:r>
            <a:endParaRPr lang="bn-IN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যে পদার্থের  তাপমাত্রিক ধর্ম  ব্যবহার করে  থার্মোমিটার তৈরি করা হয়  তাকে তাপমাত্রিক পদার্থ বলে।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b="2398"/>
          <a:stretch/>
        </p:blipFill>
        <p:spPr>
          <a:xfrm>
            <a:off x="8110792" y="399268"/>
            <a:ext cx="2914141" cy="60904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4801" t="37124" r="34801" b="13191"/>
          <a:stretch/>
        </p:blipFill>
        <p:spPr>
          <a:xfrm>
            <a:off x="9196387" y="2759887"/>
            <a:ext cx="742950" cy="3100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Rounded Rectangle 47"/>
          <p:cNvSpPr/>
          <p:nvPr/>
        </p:nvSpPr>
        <p:spPr>
          <a:xfrm>
            <a:off x="9479691" y="1300163"/>
            <a:ext cx="157163" cy="3348000"/>
          </a:xfrm>
          <a:prstGeom prst="roundRect">
            <a:avLst>
              <a:gd name="adj" fmla="val 4803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0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870621" y="4367323"/>
            <a:ext cx="2858288" cy="16338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975" y="368300"/>
            <a:ext cx="67677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তাপমাত্রিক ধর্ম </a:t>
            </a:r>
          </a:p>
          <a:p>
            <a:r>
              <a:rPr lang="en-US" sz="3200" dirty="0" smtClean="0">
                <a:latin typeface="Agency FB" panose="020B0503020202020204" pitchFamily="34" charset="0"/>
              </a:rPr>
              <a:t>(Thermometric Properties of matter)</a:t>
            </a:r>
            <a:endParaRPr lang="bn-IN" sz="3200" dirty="0" smtClean="0">
              <a:latin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112" y="2000196"/>
            <a:ext cx="5478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পারদ থার্মোমিটার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তাপমাত্রিক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পদার্থঃ পারদ</a:t>
            </a:r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ধর্মঃ পারদের আয়তন প্রসারণ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304486"/>
            <a:ext cx="48570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তাপমাত্রিক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পদার্থঃ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প্লাটিনাম,তামা ও কনস্টান্টেন,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তাপমাত্রিক ধর্মঃ নির্দিষ্ট পদার্থের রোধ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4825">
            <a:off x="9420096" y="78865"/>
            <a:ext cx="1440078" cy="3293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939" y="1905506"/>
            <a:ext cx="5616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তাপমাত্রিক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পদার্থঃ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তাপমাত্রিক ধর্মঃ নির্দিষ্ট আয়তনে রক্ষিত গ্যাসের চাপ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939" y="4304486"/>
            <a:ext cx="48561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</a:p>
          <a:p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তাপমাত্রিক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পদার্থঃ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</a:t>
            </a:r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ধর্মঃ অ্যালকোহলের (তরল) আয়তন প্রসারণ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368300"/>
            <a:ext cx="6767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তাপমাত্রিক ধর্ম </a:t>
            </a:r>
          </a:p>
          <a:p>
            <a:r>
              <a:rPr lang="en-US" sz="3600" dirty="0" smtClean="0">
                <a:latin typeface="Agency FB" panose="020B0503020202020204" pitchFamily="34" charset="0"/>
              </a:rPr>
              <a:t>(Thermometric Properties of matter)</a:t>
            </a:r>
            <a:endParaRPr lang="bn-IN" sz="3600" dirty="0" smtClean="0">
              <a:latin typeface="Agency FB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938" y="1898650"/>
            <a:ext cx="55800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u="sng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পরম শূণ্য তাপমাত্রা </a:t>
            </a:r>
            <a:r>
              <a:rPr lang="en-US" sz="3200" u="sng" dirty="0" smtClean="0">
                <a:latin typeface="Agency FB" panose="020B0503020202020204" pitchFamily="34" charset="0"/>
                <a:cs typeface="NikoshBAN" panose="02000000000000000000" pitchFamily="2" charset="0"/>
              </a:rPr>
              <a:t>(Absolute Zero Point)</a:t>
            </a:r>
            <a:endParaRPr lang="bn-IN" sz="3200" u="sng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স্থির চাপে যে তাপমাত্রায় কোন বস্তুর আয়তন তত্ত্বগত ভাবে শূণ্য হয় সে তাপমাত্রাকে পরম শূন্য তাপমাত্রা বলে।</a:t>
            </a:r>
          </a:p>
          <a:p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u="sng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ত্রৈধ বিন্দু</a:t>
            </a:r>
            <a:r>
              <a:rPr lang="en-US" sz="3200" u="sng" dirty="0" smtClean="0">
                <a:latin typeface="Agency FB" panose="020B0503020202020204" pitchFamily="34" charset="0"/>
                <a:cs typeface="NikoshBAN" panose="02000000000000000000" pitchFamily="2" charset="0"/>
              </a:rPr>
              <a:t> (Triple Point)</a:t>
            </a:r>
            <a:endParaRPr lang="bn-IN" sz="3200" u="sng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নির্দিষ্ট চাপে যে তাপমাত্রায় বরফ, পানি ও জলীয় বাষ্প এক সাথে থাকতে পারে তাকে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ত্রৈধ বিন্দু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বলে।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9"/>
            <a:ext cx="5616575" cy="33426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8587" y="1120675"/>
            <a:ext cx="4851400" cy="23083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Absolute </a:t>
            </a: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Zero 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Point</a:t>
            </a:r>
            <a:endParaRPr lang="bn-IN" sz="36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(-273.15</a:t>
            </a:r>
            <a:r>
              <a:rPr lang="en-US" sz="3600" baseline="300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C/ 0</a:t>
            </a:r>
            <a:r>
              <a:rPr lang="en-US" sz="3600" baseline="300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K / 0 K)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Triple Point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(0.01</a:t>
            </a:r>
            <a:r>
              <a:rPr lang="en-US" sz="3600" baseline="300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/ 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273.16</a:t>
            </a:r>
            <a:r>
              <a:rPr lang="en-US" sz="3600" baseline="300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K </a:t>
            </a: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/ 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273 </a:t>
            </a: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K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7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368300"/>
            <a:ext cx="4445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বিভিন্ন স্কেল</a:t>
            </a:r>
          </a:p>
        </p:txBody>
      </p:sp>
      <p:sp>
        <p:nvSpPr>
          <p:cNvPr id="5" name="Rectangle 4"/>
          <p:cNvSpPr/>
          <p:nvPr/>
        </p:nvSpPr>
        <p:spPr>
          <a:xfrm>
            <a:off x="8771844" y="4099563"/>
            <a:ext cx="32895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ফারেনহাইট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স্কেলঃ</a:t>
            </a:r>
          </a:p>
          <a:p>
            <a:endParaRPr lang="bn-IN" sz="28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নিম্ন স্থিরাংকঃ </a:t>
            </a:r>
            <a:r>
              <a:rPr lang="en-US" sz="2800" dirty="0">
                <a:latin typeface="Agency FB" panose="020B0503020202020204" pitchFamily="34" charset="0"/>
              </a:rPr>
              <a:t>32</a:t>
            </a:r>
            <a:r>
              <a:rPr lang="en-US" sz="2800" baseline="30000" dirty="0">
                <a:latin typeface="Agency FB" panose="020B0503020202020204" pitchFamily="34" charset="0"/>
              </a:rPr>
              <a:t>0</a:t>
            </a:r>
            <a:endParaRPr lang="bn-IN" sz="28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Agency FB" panose="020B0503020202020204" pitchFamily="34" charset="0"/>
                <a:cs typeface="NikoshBAN" panose="02000000000000000000" pitchFamily="2" charset="0"/>
              </a:rPr>
              <a:t>উর্ধ্ব </a:t>
            </a:r>
            <a:r>
              <a:rPr lang="bn-IN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স্থিরাংকঃ </a:t>
            </a:r>
            <a:r>
              <a:rPr lang="en-US" sz="2800" dirty="0">
                <a:latin typeface="Agency FB" panose="020B0503020202020204" pitchFamily="34" charset="0"/>
              </a:rPr>
              <a:t>212</a:t>
            </a:r>
            <a:r>
              <a:rPr lang="en-US" sz="2800" baseline="30000" dirty="0">
                <a:latin typeface="Agency FB" panose="020B0503020202020204" pitchFamily="34" charset="0"/>
              </a:rPr>
              <a:t>0</a:t>
            </a:r>
            <a:endParaRPr lang="bn-IN" sz="28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স্কেলের ভাগ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 </a:t>
            </a:r>
            <a:r>
              <a:rPr lang="en-US" sz="2800" dirty="0" smtClean="0">
                <a:latin typeface="Agency FB" panose="020B0503020202020204" pitchFamily="34" charset="0"/>
              </a:rPr>
              <a:t>180</a:t>
            </a:r>
            <a:endParaRPr lang="bn-IN" sz="28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6493" y="4099563"/>
            <a:ext cx="37846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সেলসিয়াস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স্কেলঃ</a:t>
            </a:r>
          </a:p>
          <a:p>
            <a:endParaRPr lang="bn-IN" sz="28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নিম্ন স্থিরাংকঃ</a:t>
            </a:r>
            <a:r>
              <a:rPr lang="en-US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Agency FB" panose="020B0503020202020204" pitchFamily="34" charset="0"/>
              </a:rPr>
              <a:t>0</a:t>
            </a:r>
            <a:r>
              <a:rPr lang="en-US" sz="2800" baseline="30000" dirty="0">
                <a:latin typeface="Agency FB" panose="020B0503020202020204" pitchFamily="34" charset="0"/>
              </a:rPr>
              <a:t>0</a:t>
            </a:r>
            <a:endParaRPr lang="bn-IN" sz="28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Agency FB" panose="020B0503020202020204" pitchFamily="34" charset="0"/>
                <a:cs typeface="NikoshBAN" panose="02000000000000000000" pitchFamily="2" charset="0"/>
              </a:rPr>
              <a:t>উর্ধ্ব </a:t>
            </a:r>
            <a:r>
              <a:rPr lang="bn-IN" sz="2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স্থিরাংকঃ </a:t>
            </a:r>
            <a:r>
              <a:rPr lang="en-US" sz="2800" dirty="0">
                <a:latin typeface="Agency FB" panose="020B0503020202020204" pitchFamily="34" charset="0"/>
              </a:rPr>
              <a:t>100</a:t>
            </a:r>
            <a:r>
              <a:rPr lang="en-US" sz="2800" baseline="30000" dirty="0">
                <a:latin typeface="Agency FB" panose="020B0503020202020204" pitchFamily="34" charset="0"/>
              </a:rPr>
              <a:t>0</a:t>
            </a:r>
            <a:endParaRPr lang="bn-IN" sz="28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gency FB" panose="020B0503020202020204" pitchFamily="34" charset="0"/>
              </a:rPr>
              <a:t>100</a:t>
            </a:r>
            <a:endParaRPr lang="bn-IN" sz="28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776"/>
          <a:stretch/>
        </p:blipFill>
        <p:spPr>
          <a:xfrm>
            <a:off x="6096001" y="422417"/>
            <a:ext cx="5616574" cy="3677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5938" y="4099563"/>
            <a:ext cx="329521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কেলভিন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 স্কেলঃ</a:t>
            </a:r>
          </a:p>
          <a:p>
            <a:endParaRPr lang="bn-IN" sz="28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 স্থিরাংকঃ </a:t>
            </a:r>
            <a:r>
              <a:rPr lang="en-US" sz="2800" dirty="0">
                <a:latin typeface="Agency FB" panose="020B0503020202020204" pitchFamily="34" charset="0"/>
              </a:rPr>
              <a:t>273</a:t>
            </a:r>
            <a:r>
              <a:rPr lang="en-US" sz="2800" baseline="30000" dirty="0">
                <a:latin typeface="Agency FB" panose="020B0503020202020204" pitchFamily="34" charset="0"/>
              </a:rPr>
              <a:t>0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উর্ধ্ব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স্থিরাংকঃ </a:t>
            </a:r>
            <a:r>
              <a:rPr lang="en-US" sz="2800" dirty="0" smtClean="0">
                <a:latin typeface="Agency FB" panose="020B0503020202020204" pitchFamily="34" charset="0"/>
              </a:rPr>
              <a:t>373</a:t>
            </a:r>
            <a:r>
              <a:rPr lang="en-US" sz="2800" baseline="30000" dirty="0" smtClean="0">
                <a:latin typeface="Agency FB" panose="020B0503020202020204" pitchFamily="34" charset="0"/>
              </a:rPr>
              <a:t>0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 ভাগ সংখ্যাঃ </a:t>
            </a:r>
            <a:r>
              <a:rPr lang="en-US" sz="2800" dirty="0" smtClean="0">
                <a:latin typeface="Agency FB" panose="020B0503020202020204" pitchFamily="34" charset="0"/>
              </a:rPr>
              <a:t>100</a:t>
            </a:r>
            <a:endParaRPr lang="bn-IN" sz="28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713" y="3672114"/>
            <a:ext cx="3344862" cy="2817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254" y="487928"/>
            <a:ext cx="2904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6099" y="2341157"/>
            <a:ext cx="9896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কেলভিন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স্থিরাংক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627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1220" r="1953" b="2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233200" y="48042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7360" y="474084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393600" y="506304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7760" y="4999680"/>
                <a:ext cx="3204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1328183" y="1945001"/>
            <a:ext cx="665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268" y="3867758"/>
            <a:ext cx="5525792" cy="2193293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এস-সি, বি এড</a:t>
            </a:r>
            <a:b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ও কলেজ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15492"/>
          <a:stretch/>
        </p:blipFill>
        <p:spPr>
          <a:xfrm>
            <a:off x="981021" y="711098"/>
            <a:ext cx="2458202" cy="2909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" name="Freeform 20"/>
          <p:cNvSpPr/>
          <p:nvPr/>
        </p:nvSpPr>
        <p:spPr>
          <a:xfrm rot="5400000" flipH="1">
            <a:off x="5337818" y="-883089"/>
            <a:ext cx="1532485" cy="3211372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4" name="TextBox 3"/>
          <p:cNvSpPr txBox="1"/>
          <p:nvPr/>
        </p:nvSpPr>
        <p:spPr>
          <a:xfrm>
            <a:off x="5075679" y="81328"/>
            <a:ext cx="238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69985" y="3319601"/>
            <a:ext cx="54613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bn-IN" sz="320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</a:t>
            </a:r>
          </a:p>
          <a:p>
            <a:pPr algn="ctr"/>
            <a:r>
              <a:rPr lang="bn-IN" sz="320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বিজ্ঞান</a:t>
            </a:r>
          </a:p>
          <a:p>
            <a:pPr algn="ctr"/>
            <a:r>
              <a:rPr lang="bn-IN" sz="320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অধ্যায়-</a:t>
            </a:r>
            <a:r>
              <a:rPr lang="en-US" sz="320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ও তাপমাত্রা</a:t>
            </a:r>
          </a:p>
          <a:p>
            <a:pPr algn="ctr"/>
            <a:r>
              <a:rPr lang="bn-IN" sz="320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ও তাপমাত্রা (৬.১-৬.২)</a:t>
            </a:r>
          </a:p>
          <a:p>
            <a:pPr algn="ctr"/>
            <a:r>
              <a:rPr lang="bn-IN" sz="320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IN" sz="320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2536" y="2432342"/>
            <a:ext cx="10311718" cy="3416320"/>
          </a:xfrm>
          <a:prstGeom prst="rect">
            <a:avLst/>
          </a:prstGeom>
          <a:solidFill>
            <a:srgbClr val="002060">
              <a:alpha val="52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ব্যাখ্যা করতে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ব্যাখ্যা করতে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তাপমাত্রিক ধর্ম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বৃদ্ধির সাপেক্ষে তাপমাত্রা বৃদ্ধি ব্যাখ্যা করতে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সেলসিয়াস, ফারেনহাইট এবং কেলভিন স্কেল সম্পর্কে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2211403" y="-1139961"/>
            <a:ext cx="923330" cy="400106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938" y="306573"/>
            <a:ext cx="481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0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938" y="1120676"/>
            <a:ext cx="10006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t="16037" r="58034" b="12309"/>
          <a:stretch/>
        </p:blipFill>
        <p:spPr>
          <a:xfrm>
            <a:off x="515938" y="3429000"/>
            <a:ext cx="5122862" cy="30607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985" r="80791" b="16451"/>
          <a:stretch/>
        </p:blipFill>
        <p:spPr>
          <a:xfrm>
            <a:off x="6591300" y="3429000"/>
            <a:ext cx="5121729" cy="3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1220" r="1953" b="2600"/>
          <a:stretch/>
        </p:blipFill>
        <p:spPr>
          <a:xfrm>
            <a:off x="5962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925" y="1272658"/>
            <a:ext cx="824777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endParaRPr lang="bn-IN" sz="8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বিভিন্ন স্কেল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2074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985" r="80791" b="16451"/>
          <a:stretch/>
        </p:blipFill>
        <p:spPr>
          <a:xfrm>
            <a:off x="6096000" y="3429000"/>
            <a:ext cx="5617029" cy="3060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975" y="368300"/>
            <a:ext cx="55340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en-US" sz="4400" dirty="0" smtClean="0">
                <a:latin typeface="Agency FB" panose="020B0503020202020204" pitchFamily="34" charset="0"/>
              </a:rPr>
              <a:t>(Heat)</a:t>
            </a:r>
            <a:endParaRPr lang="bn-IN" sz="4400" dirty="0" smtClean="0">
              <a:latin typeface="Agency FB" panose="020B0503020202020204" pitchFamily="34" charset="0"/>
            </a:endParaRPr>
          </a:p>
          <a:p>
            <a:endParaRPr lang="bn-IN" sz="32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পদার্থের অণুগুলোর কম্পন বা গতির কারণে যে শক্তি পাওয়া যায় তাকে তাপ বলে।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 এক প্রকার শক্তি যা আমাদের ঠাণ্ডা বা গরমের অনুভূতি জন্মায়।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তাপের এস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আই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একক জুল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(J)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তাপের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একক 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ক্যালরি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cal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এক ক্যালরি 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Agency FB" panose="020B0503020202020204" pitchFamily="34" charset="0"/>
                <a:cs typeface="NikoshBAN" panose="02000000000000000000" pitchFamily="2" charset="0"/>
              </a:rPr>
              <a:t>cal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=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4.2 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জুল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(J)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6743" y="1870274"/>
            <a:ext cx="4615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 শক্তি = পদার্থের অণুগুলোর সম্মিলিত গতি শক্তি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82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368300"/>
            <a:ext cx="682466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</a:t>
            </a:r>
            <a:r>
              <a:rPr lang="en-US" sz="4400" dirty="0" smtClean="0">
                <a:latin typeface="Agency FB" panose="020B0503020202020204" pitchFamily="34" charset="0"/>
              </a:rPr>
              <a:t>(Temperature)</a:t>
            </a:r>
            <a:endParaRPr lang="bn-IN" sz="4400" dirty="0" smtClean="0">
              <a:latin typeface="Agency FB" panose="020B0503020202020204" pitchFamily="34" charset="0"/>
            </a:endParaRPr>
          </a:p>
          <a:p>
            <a:endParaRPr lang="en-US" sz="40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তাপমাত্রা হলো পদার্থের ভেতরকার অণুগুলোর গড় গতি শক্তির একটা পরিমাপ।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তাপমাত্রা হলো বস্তুর তাপীয় অবস্থা যা অন্য বস্তুর সংস্পর্শে আনলে তাপ গ্রহণ বা বর্জন করবে তা নির্ধারণ করে।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তাপমাত্রার এস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আই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একক- কেলভিন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(K),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তাপমাত্রার একক- ডিগ্রী ফারেনহাইট,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ডিগ্রী সেলসিয়াস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ডিগ্রী রোমার ইত্যাদি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8985" r="80791" b="16451"/>
          <a:stretch/>
        </p:blipFill>
        <p:spPr>
          <a:xfrm>
            <a:off x="7386638" y="3429000"/>
            <a:ext cx="4326391" cy="3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368300"/>
            <a:ext cx="55340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শক্তি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Agency FB" panose="020B0503020202020204" pitchFamily="34" charset="0"/>
              </a:rPr>
              <a:t>(Internal Energy)</a:t>
            </a:r>
            <a:endParaRPr lang="bn-IN" sz="4400" dirty="0" smtClean="0">
              <a:latin typeface="Agency FB" panose="020B0503020202020204" pitchFamily="34" charset="0"/>
            </a:endParaRPr>
          </a:p>
          <a:p>
            <a:endParaRPr lang="bn-IN" sz="36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পদার্থের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অণুগুলোর গতিশক্তি ও বিভব শক্তির সমষ্টিকে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শক্তি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 বলে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74" y="3429000"/>
            <a:ext cx="6895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০১) কোন পাত্রে পানি প্রবেশ করবে?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পাত্রে/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B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পাত্রে)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০২) এ ক্ষেত্রে কোন বিষয়টি প্রাধান্য পাবে?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(তরলের পরিমাণ / তরলের পৃষ্ঠদেশের উচ্চতা)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০৩) এ প্রবাহ কতক্ষণ চলতে থাকবে?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 যতক্ষন তরল পৃষ্ঠের উচ্চতা সমান না হয়)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69125" y="233916"/>
            <a:ext cx="4743450" cy="3329468"/>
            <a:chOff x="7196234" y="149779"/>
            <a:chExt cx="4743450" cy="3329468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03" t="33489" r="4835" b="15098"/>
            <a:stretch/>
          </p:blipFill>
          <p:spPr>
            <a:xfrm>
              <a:off x="7196234" y="149779"/>
              <a:ext cx="4743450" cy="3329468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7872123" y="368300"/>
              <a:ext cx="3898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gency FB" panose="020B0503020202020204" pitchFamily="34" charset="0"/>
                  <a:cs typeface="NikoshBAN" panose="02000000000000000000" pitchFamily="2" charset="0"/>
                </a:rPr>
                <a:t>A</a:t>
              </a:r>
              <a:endParaRPr lang="en-US" sz="4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21079" y="1814513"/>
              <a:ext cx="4372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smtClean="0">
                  <a:latin typeface="Agency FB" panose="020B0503020202020204" pitchFamily="34" charset="0"/>
                  <a:cs typeface="NikoshBAN" panose="02000000000000000000" pitchFamily="2" charset="0"/>
                </a:rPr>
                <a:t>B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91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769891" y="387152"/>
            <a:ext cx="4954587" cy="6121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975" y="234173"/>
            <a:ext cx="55340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শক্তি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Agency FB" panose="020B0503020202020204" pitchFamily="34" charset="0"/>
              </a:rPr>
              <a:t>(Internal Energy)</a:t>
            </a:r>
            <a:endParaRPr lang="bn-IN" sz="4400" dirty="0" smtClean="0">
              <a:latin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6229" y="4811587"/>
            <a:ext cx="1985962" cy="9715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02191" y="4811587"/>
            <a:ext cx="1985962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</a:p>
          <a:p>
            <a:pPr algn="ctr"/>
            <a:r>
              <a:rPr lang="bn-IN" sz="3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480496" y="602920"/>
            <a:ext cx="1638301" cy="1858175"/>
            <a:chOff x="9458337" y="761195"/>
            <a:chExt cx="1638301" cy="1858175"/>
          </a:xfrm>
        </p:grpSpPr>
        <p:sp>
          <p:nvSpPr>
            <p:cNvPr id="14" name="Freeform 13"/>
            <p:cNvSpPr/>
            <p:nvPr/>
          </p:nvSpPr>
          <p:spPr>
            <a:xfrm>
              <a:off x="9458338" y="1562095"/>
              <a:ext cx="1638300" cy="1057275"/>
            </a:xfrm>
            <a:custGeom>
              <a:avLst/>
              <a:gdLst>
                <a:gd name="connsiteX0" fmla="*/ 0 w 1638300"/>
                <a:gd name="connsiteY0" fmla="*/ 85725 h 1066800"/>
                <a:gd name="connsiteX1" fmla="*/ 4762 w 1638300"/>
                <a:gd name="connsiteY1" fmla="*/ 857250 h 1066800"/>
                <a:gd name="connsiteX2" fmla="*/ 71437 w 1638300"/>
                <a:gd name="connsiteY2" fmla="*/ 938213 h 1066800"/>
                <a:gd name="connsiteX3" fmla="*/ 242887 w 1638300"/>
                <a:gd name="connsiteY3" fmla="*/ 995363 h 1066800"/>
                <a:gd name="connsiteX4" fmla="*/ 500062 w 1638300"/>
                <a:gd name="connsiteY4" fmla="*/ 1042988 h 1066800"/>
                <a:gd name="connsiteX5" fmla="*/ 657225 w 1638300"/>
                <a:gd name="connsiteY5" fmla="*/ 1052513 h 1066800"/>
                <a:gd name="connsiteX6" fmla="*/ 852487 w 1638300"/>
                <a:gd name="connsiteY6" fmla="*/ 1066800 h 1066800"/>
                <a:gd name="connsiteX7" fmla="*/ 1109662 w 1638300"/>
                <a:gd name="connsiteY7" fmla="*/ 1042988 h 1066800"/>
                <a:gd name="connsiteX8" fmla="*/ 1281112 w 1638300"/>
                <a:gd name="connsiteY8" fmla="*/ 1028700 h 1066800"/>
                <a:gd name="connsiteX9" fmla="*/ 1443037 w 1638300"/>
                <a:gd name="connsiteY9" fmla="*/ 981075 h 1066800"/>
                <a:gd name="connsiteX10" fmla="*/ 1571625 w 1638300"/>
                <a:gd name="connsiteY10" fmla="*/ 933450 h 1066800"/>
                <a:gd name="connsiteX11" fmla="*/ 1628775 w 1638300"/>
                <a:gd name="connsiteY11" fmla="*/ 900113 h 1066800"/>
                <a:gd name="connsiteX12" fmla="*/ 1638300 w 1638300"/>
                <a:gd name="connsiteY12" fmla="*/ 857250 h 1066800"/>
                <a:gd name="connsiteX13" fmla="*/ 1628775 w 1638300"/>
                <a:gd name="connsiteY13" fmla="*/ 0 h 1066800"/>
                <a:gd name="connsiteX14" fmla="*/ 1571625 w 1638300"/>
                <a:gd name="connsiteY14" fmla="*/ 109538 h 1066800"/>
                <a:gd name="connsiteX15" fmla="*/ 1538287 w 1638300"/>
                <a:gd name="connsiteY15" fmla="*/ 161925 h 1066800"/>
                <a:gd name="connsiteX16" fmla="*/ 1400175 w 1638300"/>
                <a:gd name="connsiteY16" fmla="*/ 209550 h 1066800"/>
                <a:gd name="connsiteX17" fmla="*/ 1295400 w 1638300"/>
                <a:gd name="connsiteY17" fmla="*/ 219075 h 1066800"/>
                <a:gd name="connsiteX18" fmla="*/ 1123950 w 1638300"/>
                <a:gd name="connsiteY18" fmla="*/ 233363 h 1066800"/>
                <a:gd name="connsiteX19" fmla="*/ 1014412 w 1638300"/>
                <a:gd name="connsiteY19" fmla="*/ 233363 h 1066800"/>
                <a:gd name="connsiteX20" fmla="*/ 871537 w 1638300"/>
                <a:gd name="connsiteY20" fmla="*/ 257175 h 1066800"/>
                <a:gd name="connsiteX21" fmla="*/ 785812 w 1638300"/>
                <a:gd name="connsiteY21" fmla="*/ 261938 h 1066800"/>
                <a:gd name="connsiteX22" fmla="*/ 652462 w 1638300"/>
                <a:gd name="connsiteY22" fmla="*/ 261938 h 1066800"/>
                <a:gd name="connsiteX23" fmla="*/ 490537 w 1638300"/>
                <a:gd name="connsiteY23" fmla="*/ 261938 h 1066800"/>
                <a:gd name="connsiteX24" fmla="*/ 371475 w 1638300"/>
                <a:gd name="connsiteY24" fmla="*/ 238125 h 1066800"/>
                <a:gd name="connsiteX25" fmla="*/ 238125 w 1638300"/>
                <a:gd name="connsiteY25" fmla="*/ 190500 h 1066800"/>
                <a:gd name="connsiteX26" fmla="*/ 95250 w 1638300"/>
                <a:gd name="connsiteY26" fmla="*/ 152400 h 1066800"/>
                <a:gd name="connsiteX27" fmla="*/ 52387 w 1638300"/>
                <a:gd name="connsiteY27" fmla="*/ 123825 h 1066800"/>
                <a:gd name="connsiteX28" fmla="*/ 0 w 1638300"/>
                <a:gd name="connsiteY28" fmla="*/ 85725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38300" h="1066800">
                  <a:moveTo>
                    <a:pt x="0" y="85725"/>
                  </a:moveTo>
                  <a:cubicBezTo>
                    <a:pt x="1587" y="342900"/>
                    <a:pt x="3175" y="600075"/>
                    <a:pt x="4762" y="857250"/>
                  </a:cubicBezTo>
                  <a:lnTo>
                    <a:pt x="71437" y="938213"/>
                  </a:lnTo>
                  <a:lnTo>
                    <a:pt x="242887" y="995363"/>
                  </a:lnTo>
                  <a:lnTo>
                    <a:pt x="500062" y="1042988"/>
                  </a:lnTo>
                  <a:lnTo>
                    <a:pt x="657225" y="1052513"/>
                  </a:lnTo>
                  <a:lnTo>
                    <a:pt x="852487" y="1066800"/>
                  </a:lnTo>
                  <a:lnTo>
                    <a:pt x="1109662" y="1042988"/>
                  </a:lnTo>
                  <a:lnTo>
                    <a:pt x="1281112" y="1028700"/>
                  </a:lnTo>
                  <a:lnTo>
                    <a:pt x="1443037" y="981075"/>
                  </a:lnTo>
                  <a:lnTo>
                    <a:pt x="1571625" y="933450"/>
                  </a:lnTo>
                  <a:lnTo>
                    <a:pt x="1628775" y="900113"/>
                  </a:lnTo>
                  <a:lnTo>
                    <a:pt x="1638300" y="857250"/>
                  </a:lnTo>
                  <a:lnTo>
                    <a:pt x="1628775" y="0"/>
                  </a:lnTo>
                  <a:lnTo>
                    <a:pt x="1571625" y="109538"/>
                  </a:lnTo>
                  <a:lnTo>
                    <a:pt x="1538287" y="161925"/>
                  </a:lnTo>
                  <a:lnTo>
                    <a:pt x="1400175" y="209550"/>
                  </a:lnTo>
                  <a:lnTo>
                    <a:pt x="1295400" y="219075"/>
                  </a:lnTo>
                  <a:lnTo>
                    <a:pt x="1123950" y="233363"/>
                  </a:lnTo>
                  <a:lnTo>
                    <a:pt x="1014412" y="233363"/>
                  </a:lnTo>
                  <a:lnTo>
                    <a:pt x="871537" y="257175"/>
                  </a:lnTo>
                  <a:lnTo>
                    <a:pt x="785812" y="261938"/>
                  </a:lnTo>
                  <a:lnTo>
                    <a:pt x="652462" y="261938"/>
                  </a:lnTo>
                  <a:lnTo>
                    <a:pt x="490537" y="261938"/>
                  </a:lnTo>
                  <a:lnTo>
                    <a:pt x="371475" y="238125"/>
                  </a:lnTo>
                  <a:lnTo>
                    <a:pt x="238125" y="190500"/>
                  </a:lnTo>
                  <a:lnTo>
                    <a:pt x="95250" y="152400"/>
                  </a:lnTo>
                  <a:lnTo>
                    <a:pt x="52387" y="123825"/>
                  </a:lnTo>
                  <a:lnTo>
                    <a:pt x="0" y="85725"/>
                  </a:lnTo>
                  <a:close/>
                </a:path>
              </a:pathLst>
            </a:custGeom>
            <a:pattFill prst="dashHorz">
              <a:fgClr>
                <a:schemeClr val="tx1">
                  <a:lumMod val="95000"/>
                  <a:lumOff val="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10"/>
            <p:cNvSpPr/>
            <p:nvPr/>
          </p:nvSpPr>
          <p:spPr>
            <a:xfrm>
              <a:off x="9458337" y="761195"/>
              <a:ext cx="1625600" cy="1858175"/>
            </a:xfrm>
            <a:prstGeom prst="can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458337" y="1350561"/>
              <a:ext cx="1620000" cy="475142"/>
            </a:xfrm>
            <a:custGeom>
              <a:avLst/>
              <a:gdLst>
                <a:gd name="connsiteX0" fmla="*/ 0 w 1770743"/>
                <a:gd name="connsiteY0" fmla="*/ 601178 h 1202356"/>
                <a:gd name="connsiteX1" fmla="*/ 885372 w 1770743"/>
                <a:gd name="connsiteY1" fmla="*/ 0 h 1202356"/>
                <a:gd name="connsiteX2" fmla="*/ 1770744 w 1770743"/>
                <a:gd name="connsiteY2" fmla="*/ 601178 h 1202356"/>
                <a:gd name="connsiteX3" fmla="*/ 885372 w 1770743"/>
                <a:gd name="connsiteY3" fmla="*/ 1202356 h 1202356"/>
                <a:gd name="connsiteX4" fmla="*/ 0 w 1770743"/>
                <a:gd name="connsiteY4" fmla="*/ 601178 h 1202356"/>
                <a:gd name="connsiteX0" fmla="*/ 0 w 1770744"/>
                <a:gd name="connsiteY0" fmla="*/ 604116 h 1212915"/>
                <a:gd name="connsiteX1" fmla="*/ 885372 w 1770744"/>
                <a:gd name="connsiteY1" fmla="*/ 2938 h 1212915"/>
                <a:gd name="connsiteX2" fmla="*/ 1770744 w 1770744"/>
                <a:gd name="connsiteY2" fmla="*/ 821830 h 1212915"/>
                <a:gd name="connsiteX3" fmla="*/ 885372 w 1770744"/>
                <a:gd name="connsiteY3" fmla="*/ 1205294 h 1212915"/>
                <a:gd name="connsiteX4" fmla="*/ 0 w 1770744"/>
                <a:gd name="connsiteY4" fmla="*/ 604116 h 1212915"/>
                <a:gd name="connsiteX0" fmla="*/ 0 w 1770744"/>
                <a:gd name="connsiteY0" fmla="*/ 833415 h 1202464"/>
                <a:gd name="connsiteX1" fmla="*/ 885372 w 1770744"/>
                <a:gd name="connsiteY1" fmla="*/ 9 h 1202464"/>
                <a:gd name="connsiteX2" fmla="*/ 1770744 w 1770744"/>
                <a:gd name="connsiteY2" fmla="*/ 818901 h 1202464"/>
                <a:gd name="connsiteX3" fmla="*/ 885372 w 1770744"/>
                <a:gd name="connsiteY3" fmla="*/ 1202365 h 1202464"/>
                <a:gd name="connsiteX4" fmla="*/ 0 w 1770744"/>
                <a:gd name="connsiteY4" fmla="*/ 833415 h 1202464"/>
                <a:gd name="connsiteX0" fmla="*/ 0 w 1770744"/>
                <a:gd name="connsiteY0" fmla="*/ 383563 h 752530"/>
                <a:gd name="connsiteX1" fmla="*/ 885372 w 1770744"/>
                <a:gd name="connsiteY1" fmla="*/ 100 h 752530"/>
                <a:gd name="connsiteX2" fmla="*/ 1770744 w 1770744"/>
                <a:gd name="connsiteY2" fmla="*/ 369049 h 752530"/>
                <a:gd name="connsiteX3" fmla="*/ 885372 w 1770744"/>
                <a:gd name="connsiteY3" fmla="*/ 752513 h 752530"/>
                <a:gd name="connsiteX4" fmla="*/ 0 w 1770744"/>
                <a:gd name="connsiteY4" fmla="*/ 383563 h 752530"/>
                <a:gd name="connsiteX0" fmla="*/ 0 w 1669144"/>
                <a:gd name="connsiteY0" fmla="*/ 579801 h 767327"/>
                <a:gd name="connsiteX1" fmla="*/ 783772 w 1669144"/>
                <a:gd name="connsiteY1" fmla="*/ 7653 h 767327"/>
                <a:gd name="connsiteX2" fmla="*/ 1669144 w 1669144"/>
                <a:gd name="connsiteY2" fmla="*/ 376602 h 767327"/>
                <a:gd name="connsiteX3" fmla="*/ 783772 w 1669144"/>
                <a:gd name="connsiteY3" fmla="*/ 760066 h 767327"/>
                <a:gd name="connsiteX4" fmla="*/ 0 w 1669144"/>
                <a:gd name="connsiteY4" fmla="*/ 579801 h 767327"/>
                <a:gd name="connsiteX0" fmla="*/ 0 w 1712007"/>
                <a:gd name="connsiteY0" fmla="*/ 569774 h 765836"/>
                <a:gd name="connsiteX1" fmla="*/ 826635 w 1712007"/>
                <a:gd name="connsiteY1" fmla="*/ 7151 h 765836"/>
                <a:gd name="connsiteX2" fmla="*/ 1712007 w 1712007"/>
                <a:gd name="connsiteY2" fmla="*/ 376100 h 765836"/>
                <a:gd name="connsiteX3" fmla="*/ 826635 w 1712007"/>
                <a:gd name="connsiteY3" fmla="*/ 759564 h 765836"/>
                <a:gd name="connsiteX4" fmla="*/ 0 w 1712007"/>
                <a:gd name="connsiteY4" fmla="*/ 569774 h 765836"/>
                <a:gd name="connsiteX0" fmla="*/ 0 w 1631045"/>
                <a:gd name="connsiteY0" fmla="*/ 564148 h 756399"/>
                <a:gd name="connsiteX1" fmla="*/ 826635 w 1631045"/>
                <a:gd name="connsiteY1" fmla="*/ 1525 h 756399"/>
                <a:gd name="connsiteX2" fmla="*/ 1631045 w 1631045"/>
                <a:gd name="connsiteY2" fmla="*/ 456199 h 756399"/>
                <a:gd name="connsiteX3" fmla="*/ 826635 w 1631045"/>
                <a:gd name="connsiteY3" fmla="*/ 753938 h 756399"/>
                <a:gd name="connsiteX4" fmla="*/ 0 w 1631045"/>
                <a:gd name="connsiteY4" fmla="*/ 564148 h 756399"/>
                <a:gd name="connsiteX0" fmla="*/ 0 w 1621520"/>
                <a:gd name="connsiteY0" fmla="*/ 563991 h 756064"/>
                <a:gd name="connsiteX1" fmla="*/ 826635 w 1621520"/>
                <a:gd name="connsiteY1" fmla="*/ 1368 h 756064"/>
                <a:gd name="connsiteX2" fmla="*/ 1621520 w 1621520"/>
                <a:gd name="connsiteY2" fmla="*/ 460805 h 756064"/>
                <a:gd name="connsiteX3" fmla="*/ 826635 w 1621520"/>
                <a:gd name="connsiteY3" fmla="*/ 753781 h 756064"/>
                <a:gd name="connsiteX4" fmla="*/ 0 w 1621520"/>
                <a:gd name="connsiteY4" fmla="*/ 563991 h 756064"/>
                <a:gd name="connsiteX0" fmla="*/ 7 w 1621527"/>
                <a:gd name="connsiteY0" fmla="*/ 563991 h 760740"/>
                <a:gd name="connsiteX1" fmla="*/ 826642 w 1621527"/>
                <a:gd name="connsiteY1" fmla="*/ 1368 h 760740"/>
                <a:gd name="connsiteX2" fmla="*/ 1621527 w 1621527"/>
                <a:gd name="connsiteY2" fmla="*/ 460805 h 760740"/>
                <a:gd name="connsiteX3" fmla="*/ 840929 w 1621527"/>
                <a:gd name="connsiteY3" fmla="*/ 758544 h 760740"/>
                <a:gd name="connsiteX4" fmla="*/ 7 w 1621527"/>
                <a:gd name="connsiteY4" fmla="*/ 563991 h 760740"/>
                <a:gd name="connsiteX0" fmla="*/ 7 w 1621527"/>
                <a:gd name="connsiteY0" fmla="*/ 563991 h 760212"/>
                <a:gd name="connsiteX1" fmla="*/ 826642 w 1621527"/>
                <a:gd name="connsiteY1" fmla="*/ 1368 h 760212"/>
                <a:gd name="connsiteX2" fmla="*/ 1621527 w 1621527"/>
                <a:gd name="connsiteY2" fmla="*/ 460805 h 760212"/>
                <a:gd name="connsiteX3" fmla="*/ 840929 w 1621527"/>
                <a:gd name="connsiteY3" fmla="*/ 758544 h 760212"/>
                <a:gd name="connsiteX4" fmla="*/ 7 w 1621527"/>
                <a:gd name="connsiteY4" fmla="*/ 563991 h 760212"/>
                <a:gd name="connsiteX0" fmla="*/ 21 w 1621541"/>
                <a:gd name="connsiteY0" fmla="*/ 337605 h 533826"/>
                <a:gd name="connsiteX1" fmla="*/ 817131 w 1621541"/>
                <a:gd name="connsiteY1" fmla="*/ 32157 h 533826"/>
                <a:gd name="connsiteX2" fmla="*/ 1621541 w 1621541"/>
                <a:gd name="connsiteY2" fmla="*/ 234419 h 533826"/>
                <a:gd name="connsiteX3" fmla="*/ 840943 w 1621541"/>
                <a:gd name="connsiteY3" fmla="*/ 532158 h 533826"/>
                <a:gd name="connsiteX4" fmla="*/ 21 w 1621541"/>
                <a:gd name="connsiteY4" fmla="*/ 337605 h 533826"/>
                <a:gd name="connsiteX0" fmla="*/ 55 w 1621575"/>
                <a:gd name="connsiteY0" fmla="*/ 306859 h 503080"/>
                <a:gd name="connsiteX1" fmla="*/ 802877 w 1621575"/>
                <a:gd name="connsiteY1" fmla="*/ 58561 h 503080"/>
                <a:gd name="connsiteX2" fmla="*/ 1621575 w 1621575"/>
                <a:gd name="connsiteY2" fmla="*/ 203673 h 503080"/>
                <a:gd name="connsiteX3" fmla="*/ 840977 w 1621575"/>
                <a:gd name="connsiteY3" fmla="*/ 501412 h 503080"/>
                <a:gd name="connsiteX4" fmla="*/ 55 w 1621575"/>
                <a:gd name="connsiteY4" fmla="*/ 306859 h 503080"/>
                <a:gd name="connsiteX0" fmla="*/ 60 w 1621580"/>
                <a:gd name="connsiteY0" fmla="*/ 310881 h 507102"/>
                <a:gd name="connsiteX1" fmla="*/ 802882 w 1621580"/>
                <a:gd name="connsiteY1" fmla="*/ 62583 h 507102"/>
                <a:gd name="connsiteX2" fmla="*/ 1621580 w 1621580"/>
                <a:gd name="connsiteY2" fmla="*/ 207695 h 507102"/>
                <a:gd name="connsiteX3" fmla="*/ 840982 w 1621580"/>
                <a:gd name="connsiteY3" fmla="*/ 505434 h 507102"/>
                <a:gd name="connsiteX4" fmla="*/ 60 w 1621580"/>
                <a:gd name="connsiteY4" fmla="*/ 310881 h 507102"/>
                <a:gd name="connsiteX0" fmla="*/ 34 w 1621554"/>
                <a:gd name="connsiteY0" fmla="*/ 328136 h 524357"/>
                <a:gd name="connsiteX1" fmla="*/ 812381 w 1621554"/>
                <a:gd name="connsiteY1" fmla="*/ 60788 h 524357"/>
                <a:gd name="connsiteX2" fmla="*/ 1621554 w 1621554"/>
                <a:gd name="connsiteY2" fmla="*/ 224950 h 524357"/>
                <a:gd name="connsiteX3" fmla="*/ 840956 w 1621554"/>
                <a:gd name="connsiteY3" fmla="*/ 522689 h 524357"/>
                <a:gd name="connsiteX4" fmla="*/ 34 w 1621554"/>
                <a:gd name="connsiteY4" fmla="*/ 328136 h 524357"/>
                <a:gd name="connsiteX0" fmla="*/ 32 w 1635839"/>
                <a:gd name="connsiteY0" fmla="*/ 318910 h 515089"/>
                <a:gd name="connsiteX1" fmla="*/ 812379 w 1635839"/>
                <a:gd name="connsiteY1" fmla="*/ 51562 h 515089"/>
                <a:gd name="connsiteX2" fmla="*/ 1635839 w 1635839"/>
                <a:gd name="connsiteY2" fmla="*/ 210961 h 515089"/>
                <a:gd name="connsiteX3" fmla="*/ 840954 w 1635839"/>
                <a:gd name="connsiteY3" fmla="*/ 513463 h 515089"/>
                <a:gd name="connsiteX4" fmla="*/ 32 w 1635839"/>
                <a:gd name="connsiteY4" fmla="*/ 318910 h 515089"/>
                <a:gd name="connsiteX0" fmla="*/ 47 w 1635854"/>
                <a:gd name="connsiteY0" fmla="*/ 318910 h 515089"/>
                <a:gd name="connsiteX1" fmla="*/ 812394 w 1635854"/>
                <a:gd name="connsiteY1" fmla="*/ 51562 h 515089"/>
                <a:gd name="connsiteX2" fmla="*/ 1635854 w 1635854"/>
                <a:gd name="connsiteY2" fmla="*/ 210961 h 515089"/>
                <a:gd name="connsiteX3" fmla="*/ 840969 w 1635854"/>
                <a:gd name="connsiteY3" fmla="*/ 513463 h 515089"/>
                <a:gd name="connsiteX4" fmla="*/ 47 w 1635854"/>
                <a:gd name="connsiteY4" fmla="*/ 318910 h 515089"/>
                <a:gd name="connsiteX0" fmla="*/ 3407 w 1639214"/>
                <a:gd name="connsiteY0" fmla="*/ 309668 h 505814"/>
                <a:gd name="connsiteX1" fmla="*/ 644304 w 1639214"/>
                <a:gd name="connsiteY1" fmla="*/ 61370 h 505814"/>
                <a:gd name="connsiteX2" fmla="*/ 1639214 w 1639214"/>
                <a:gd name="connsiteY2" fmla="*/ 201719 h 505814"/>
                <a:gd name="connsiteX3" fmla="*/ 844329 w 1639214"/>
                <a:gd name="connsiteY3" fmla="*/ 504221 h 505814"/>
                <a:gd name="connsiteX4" fmla="*/ 3407 w 1639214"/>
                <a:gd name="connsiteY4" fmla="*/ 309668 h 505814"/>
                <a:gd name="connsiteX0" fmla="*/ 3177 w 1638984"/>
                <a:gd name="connsiteY0" fmla="*/ 318330 h 514476"/>
                <a:gd name="connsiteX1" fmla="*/ 644074 w 1638984"/>
                <a:gd name="connsiteY1" fmla="*/ 70032 h 514476"/>
                <a:gd name="connsiteX2" fmla="*/ 1638984 w 1638984"/>
                <a:gd name="connsiteY2" fmla="*/ 210381 h 514476"/>
                <a:gd name="connsiteX3" fmla="*/ 844099 w 1638984"/>
                <a:gd name="connsiteY3" fmla="*/ 512883 h 514476"/>
                <a:gd name="connsiteX4" fmla="*/ 3177 w 1638984"/>
                <a:gd name="connsiteY4" fmla="*/ 318330 h 514476"/>
                <a:gd name="connsiteX0" fmla="*/ 7988 w 1643795"/>
                <a:gd name="connsiteY0" fmla="*/ 318330 h 531430"/>
                <a:gd name="connsiteX1" fmla="*/ 648885 w 1643795"/>
                <a:gd name="connsiteY1" fmla="*/ 70032 h 531430"/>
                <a:gd name="connsiteX2" fmla="*/ 1643795 w 1643795"/>
                <a:gd name="connsiteY2" fmla="*/ 210381 h 531430"/>
                <a:gd name="connsiteX3" fmla="*/ 848910 w 1643795"/>
                <a:gd name="connsiteY3" fmla="*/ 512883 h 531430"/>
                <a:gd name="connsiteX4" fmla="*/ 325551 w 1643795"/>
                <a:gd name="connsiteY4" fmla="*/ 478972 h 531430"/>
                <a:gd name="connsiteX5" fmla="*/ 7988 w 1643795"/>
                <a:gd name="connsiteY5" fmla="*/ 318330 h 531430"/>
                <a:gd name="connsiteX0" fmla="*/ 7988 w 1643795"/>
                <a:gd name="connsiteY0" fmla="*/ 318330 h 531430"/>
                <a:gd name="connsiteX1" fmla="*/ 648885 w 1643795"/>
                <a:gd name="connsiteY1" fmla="*/ 70032 h 531430"/>
                <a:gd name="connsiteX2" fmla="*/ 1643795 w 1643795"/>
                <a:gd name="connsiteY2" fmla="*/ 210381 h 531430"/>
                <a:gd name="connsiteX3" fmla="*/ 848910 w 1643795"/>
                <a:gd name="connsiteY3" fmla="*/ 512883 h 531430"/>
                <a:gd name="connsiteX4" fmla="*/ 325551 w 1643795"/>
                <a:gd name="connsiteY4" fmla="*/ 478972 h 531430"/>
                <a:gd name="connsiteX5" fmla="*/ 7988 w 1643795"/>
                <a:gd name="connsiteY5" fmla="*/ 318330 h 531430"/>
                <a:gd name="connsiteX0" fmla="*/ 7988 w 1643795"/>
                <a:gd name="connsiteY0" fmla="*/ 318330 h 516971"/>
                <a:gd name="connsiteX1" fmla="*/ 648885 w 1643795"/>
                <a:gd name="connsiteY1" fmla="*/ 70032 h 516971"/>
                <a:gd name="connsiteX2" fmla="*/ 1643795 w 1643795"/>
                <a:gd name="connsiteY2" fmla="*/ 210381 h 516971"/>
                <a:gd name="connsiteX3" fmla="*/ 848910 w 1643795"/>
                <a:gd name="connsiteY3" fmla="*/ 512883 h 516971"/>
                <a:gd name="connsiteX4" fmla="*/ 325551 w 1643795"/>
                <a:gd name="connsiteY4" fmla="*/ 478972 h 516971"/>
                <a:gd name="connsiteX5" fmla="*/ 7988 w 1643795"/>
                <a:gd name="connsiteY5" fmla="*/ 318330 h 516971"/>
                <a:gd name="connsiteX0" fmla="*/ 7476 w 1662333"/>
                <a:gd name="connsiteY0" fmla="*/ 284442 h 506896"/>
                <a:gd name="connsiteX1" fmla="*/ 667423 w 1662333"/>
                <a:gd name="connsiteY1" fmla="*/ 59957 h 506896"/>
                <a:gd name="connsiteX2" fmla="*/ 1662333 w 1662333"/>
                <a:gd name="connsiteY2" fmla="*/ 200306 h 506896"/>
                <a:gd name="connsiteX3" fmla="*/ 867448 w 1662333"/>
                <a:gd name="connsiteY3" fmla="*/ 502808 h 506896"/>
                <a:gd name="connsiteX4" fmla="*/ 344089 w 1662333"/>
                <a:gd name="connsiteY4" fmla="*/ 468897 h 506896"/>
                <a:gd name="connsiteX5" fmla="*/ 7476 w 1662333"/>
                <a:gd name="connsiteY5" fmla="*/ 284442 h 506896"/>
                <a:gd name="connsiteX0" fmla="*/ 9634 w 1664491"/>
                <a:gd name="connsiteY0" fmla="*/ 284442 h 506896"/>
                <a:gd name="connsiteX1" fmla="*/ 669581 w 1664491"/>
                <a:gd name="connsiteY1" fmla="*/ 59957 h 506896"/>
                <a:gd name="connsiteX2" fmla="*/ 1664491 w 1664491"/>
                <a:gd name="connsiteY2" fmla="*/ 200306 h 506896"/>
                <a:gd name="connsiteX3" fmla="*/ 869606 w 1664491"/>
                <a:gd name="connsiteY3" fmla="*/ 502808 h 506896"/>
                <a:gd name="connsiteX4" fmla="*/ 346247 w 1664491"/>
                <a:gd name="connsiteY4" fmla="*/ 468897 h 506896"/>
                <a:gd name="connsiteX5" fmla="*/ 9634 w 1664491"/>
                <a:gd name="connsiteY5" fmla="*/ 284442 h 506896"/>
                <a:gd name="connsiteX0" fmla="*/ 10258 w 1646065"/>
                <a:gd name="connsiteY0" fmla="*/ 274354 h 506333"/>
                <a:gd name="connsiteX1" fmla="*/ 651155 w 1646065"/>
                <a:gd name="connsiteY1" fmla="*/ 59394 h 506333"/>
                <a:gd name="connsiteX2" fmla="*/ 1646065 w 1646065"/>
                <a:gd name="connsiteY2" fmla="*/ 199743 h 506333"/>
                <a:gd name="connsiteX3" fmla="*/ 851180 w 1646065"/>
                <a:gd name="connsiteY3" fmla="*/ 502245 h 506333"/>
                <a:gd name="connsiteX4" fmla="*/ 327821 w 1646065"/>
                <a:gd name="connsiteY4" fmla="*/ 468334 h 506333"/>
                <a:gd name="connsiteX5" fmla="*/ 10258 w 1646065"/>
                <a:gd name="connsiteY5" fmla="*/ 274354 h 506333"/>
                <a:gd name="connsiteX0" fmla="*/ 10258 w 1641303"/>
                <a:gd name="connsiteY0" fmla="*/ 260569 h 505261"/>
                <a:gd name="connsiteX1" fmla="*/ 651155 w 1641303"/>
                <a:gd name="connsiteY1" fmla="*/ 45609 h 505261"/>
                <a:gd name="connsiteX2" fmla="*/ 1641303 w 1641303"/>
                <a:gd name="connsiteY2" fmla="*/ 209770 h 505261"/>
                <a:gd name="connsiteX3" fmla="*/ 851180 w 1641303"/>
                <a:gd name="connsiteY3" fmla="*/ 488460 h 505261"/>
                <a:gd name="connsiteX4" fmla="*/ 327821 w 1641303"/>
                <a:gd name="connsiteY4" fmla="*/ 454549 h 505261"/>
                <a:gd name="connsiteX5" fmla="*/ 10258 w 1641303"/>
                <a:gd name="connsiteY5" fmla="*/ 260569 h 505261"/>
                <a:gd name="connsiteX0" fmla="*/ 10258 w 1641303"/>
                <a:gd name="connsiteY0" fmla="*/ 230450 h 475142"/>
                <a:gd name="connsiteX1" fmla="*/ 651155 w 1641303"/>
                <a:gd name="connsiteY1" fmla="*/ 15490 h 475142"/>
                <a:gd name="connsiteX2" fmla="*/ 1641303 w 1641303"/>
                <a:gd name="connsiteY2" fmla="*/ 179651 h 475142"/>
                <a:gd name="connsiteX3" fmla="*/ 851180 w 1641303"/>
                <a:gd name="connsiteY3" fmla="*/ 458341 h 475142"/>
                <a:gd name="connsiteX4" fmla="*/ 327821 w 1641303"/>
                <a:gd name="connsiteY4" fmla="*/ 424430 h 475142"/>
                <a:gd name="connsiteX5" fmla="*/ 10258 w 1641303"/>
                <a:gd name="connsiteY5" fmla="*/ 230450 h 4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1303" h="475142">
                  <a:moveTo>
                    <a:pt x="10258" y="230450"/>
                  </a:moveTo>
                  <a:cubicBezTo>
                    <a:pt x="121297" y="124193"/>
                    <a:pt x="379314" y="23956"/>
                    <a:pt x="651155" y="15490"/>
                  </a:cubicBezTo>
                  <a:cubicBezTo>
                    <a:pt x="922996" y="7024"/>
                    <a:pt x="1393653" y="-61882"/>
                    <a:pt x="1641303" y="179651"/>
                  </a:cubicBezTo>
                  <a:cubicBezTo>
                    <a:pt x="1641303" y="511672"/>
                    <a:pt x="1070094" y="417545"/>
                    <a:pt x="851180" y="458341"/>
                  </a:cubicBezTo>
                  <a:cubicBezTo>
                    <a:pt x="632266" y="499137"/>
                    <a:pt x="467975" y="456856"/>
                    <a:pt x="327821" y="424430"/>
                  </a:cubicBezTo>
                  <a:cubicBezTo>
                    <a:pt x="187667" y="372955"/>
                    <a:pt x="-52517" y="290522"/>
                    <a:pt x="10258" y="230450"/>
                  </a:cubicBezTo>
                  <a:close/>
                </a:path>
              </a:pathLst>
            </a:custGeom>
            <a:pattFill prst="dashHorz">
              <a:fgClr>
                <a:schemeClr val="bg2">
                  <a:lumMod val="10000"/>
                </a:schemeClr>
              </a:fgClr>
              <a:bgClr>
                <a:schemeClr val="bg1"/>
              </a:bgClr>
            </a:pattFill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76717" y="2370634"/>
            <a:ext cx="2332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উপাদান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60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7787" y="2459717"/>
            <a:ext cx="2332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বেশী উপাদান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7739712" y="4078913"/>
            <a:ext cx="2823543" cy="678513"/>
          </a:xfrm>
          <a:prstGeom prst="curvedDownArrow">
            <a:avLst>
              <a:gd name="adj1" fmla="val 43828"/>
              <a:gd name="adj2" fmla="val 85149"/>
              <a:gd name="adj3" fmla="val 554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048" y="2025735"/>
            <a:ext cx="61033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০১) তাপ শক্তি কোথায় বেশী?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আলপিন 	খ) এক গ্লাস পানি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তাপ শক্তির প্রবাহ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দিকে হবে?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ক) বেশী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কম তাপমাত্রা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০৩) তাপের প্রবাহ কতক্ষণ চলবে?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-যতক্ষণ তাপমাত্রার পার্থক্য থাকবে।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8361735">
            <a:off x="7757953" y="192114"/>
            <a:ext cx="114579" cy="2423411"/>
            <a:chOff x="5068121" y="714375"/>
            <a:chExt cx="328613" cy="3929063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5182421" y="914400"/>
              <a:ext cx="100013" cy="3729038"/>
            </a:xfrm>
            <a:prstGeom prst="triangl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68121" y="714375"/>
              <a:ext cx="328613" cy="2000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76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8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535</Words>
  <Application>Microsoft Office PowerPoint</Application>
  <PresentationFormat>Widescreen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ওয়ালীউল্লাহ  বি এস-সি, বি এড সহকারি শিক্ষক বিজ্ঞান দিঘলীয়া এ জেড উচ্চ বিদ্যালয় ও কলেজ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waliullah</dc:creator>
  <cp:lastModifiedBy>Waliullah</cp:lastModifiedBy>
  <cp:revision>140</cp:revision>
  <dcterms:created xsi:type="dcterms:W3CDTF">2019-04-06T14:09:51Z</dcterms:created>
  <dcterms:modified xsi:type="dcterms:W3CDTF">2020-04-23T18:35:08Z</dcterms:modified>
</cp:coreProperties>
</file>