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2" r:id="rId5"/>
    <p:sldId id="273" r:id="rId6"/>
    <p:sldId id="264" r:id="rId7"/>
    <p:sldId id="267" r:id="rId8"/>
    <p:sldId id="265" r:id="rId9"/>
    <p:sldId id="262" r:id="rId10"/>
    <p:sldId id="263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8201"/>
            <a:ext cx="7696200" cy="5257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371601" y="685800"/>
            <a:ext cx="6781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3800" dirty="0" err="1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3800" dirty="0" smtClean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76400"/>
            <a:ext cx="39624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3" name="Picture 2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38100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457200"/>
            <a:ext cx="7315200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534400" cy="771346"/>
          </a:xfrm>
          <a:prstGeom prst="ribbon">
            <a:avLst/>
          </a:prstGeom>
          <a:solidFill>
            <a:srgbClr val="7030A0"/>
          </a:solidFill>
          <a:ln w="38100"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209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743200"/>
            <a:ext cx="8763000" cy="1758613"/>
          </a:xfrm>
          <a:prstGeom prst="bevel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মধ্যপন্থা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বুদ্ধিমত্তার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।” 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হাদীসটি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1322308"/>
          </a:xfrm>
          <a:prstGeom prst="ribbon2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	</a:t>
            </a:r>
            <a:r>
              <a:rPr lang="en-US" sz="48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543800" cy="1569660"/>
          </a:xfrm>
          <a:prstGeom prst="rect">
            <a:avLst/>
          </a:prstGeom>
          <a:solidFill>
            <a:srgbClr val="00B050"/>
          </a:solid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মিতব্যয়িতা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অনটনের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প্রয়োজনমাফিক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ব্যবহারকে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304800"/>
            <a:ext cx="5486400" cy="1834158"/>
          </a:xfrm>
          <a:prstGeom prst="leftArrow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8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effectLst>
                <a:glow rad="101600">
                  <a:srgbClr val="00B050">
                    <a:alpha val="60000"/>
                  </a:srgb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581400"/>
            <a:ext cx="7467600" cy="1595021"/>
          </a:xfrm>
          <a:prstGeom prst="bevel">
            <a:avLst/>
          </a:prstGeom>
          <a:solidFill>
            <a:srgbClr val="92D05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ধন-সম্পদ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নিয়ামত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কর্তব্য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–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695575" cy="2362200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8153400" cy="44195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381000" y="304800"/>
            <a:ext cx="8381999" cy="1323439"/>
          </a:xfrm>
          <a:prstGeom prst="rect">
            <a:avLst/>
          </a:prstGeom>
          <a:solidFill>
            <a:srgbClr val="FFFF00"/>
          </a:solidFill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7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000" dirty="0" err="1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000" dirty="0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ln w="18415" cmpd="sng">
                  <a:solidFill>
                    <a:srgbClr val="FFC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52400"/>
            <a:ext cx="3657600" cy="1834158"/>
          </a:xfrm>
          <a:prstGeom prst="leftArrow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G_20200321_211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81000"/>
            <a:ext cx="19050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81000" y="2362200"/>
            <a:ext cx="3733800" cy="38862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বামুনিয়া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সোনাতুনকাটি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০১৭৩০৯২১১৬২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3581400" cy="3886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৫০মিনিট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38100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3"/>
          <a:srcRect l="30612"/>
          <a:stretch>
            <a:fillRect/>
          </a:stretch>
        </p:blipFill>
        <p:spPr>
          <a:xfrm>
            <a:off x="4876800" y="1524000"/>
            <a:ext cx="3886200" cy="4191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219200" y="381000"/>
            <a:ext cx="68580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prstTxWarp prst="textPlain">
              <a:avLst>
                <a:gd name="adj" fmla="val 50821"/>
              </a:avLst>
            </a:prstTxWarp>
            <a:spAutoFit/>
          </a:bodyPr>
          <a:lstStyle/>
          <a:p>
            <a:r>
              <a:rPr lang="en-US" sz="1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943600"/>
            <a:ext cx="67818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সঞ্চয়ী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80772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685800"/>
            <a:ext cx="66294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715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5400" dirty="0" err="1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5de303950e41d173820c0b6cebae73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0"/>
            <a:ext cx="1676400" cy="15881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2133600"/>
            <a:ext cx="8077200" cy="3124200"/>
          </a:xfrm>
          <a:prstGeom prst="rect">
            <a:avLst/>
          </a:prstGeom>
          <a:solidFill>
            <a:srgbClr val="002060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Ekushey Azad" pitchFamily="66"/>
              </a:rPr>
              <a:t>মিতব্যয়িতা</a:t>
            </a:r>
            <a:r>
              <a:rPr lang="en-US" sz="138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Ekushey Azad" pitchFamily="66"/>
              </a:rPr>
              <a:t> </a:t>
            </a:r>
            <a:endParaRPr lang="en-US" sz="13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Ekushey Azad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4343400" cy="1084421"/>
          </a:xfrm>
          <a:prstGeom prst="downArrowCallout">
            <a:avLst/>
          </a:prstGeom>
          <a:solidFill>
            <a:srgbClr val="FF000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7772400" cy="403187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মিতব্যয়িতা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মিতব্যয়িতার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মিতব্যয়িতার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609600"/>
            <a:ext cx="5943600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মিতব্যয়িতা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করা,পরিমিতিবোধ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কথা-বার্তা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কাজ-কর্মে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মাল-সম্পদের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সুষ্ঠ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ব্যয়ের ক্ষেত্রে মধ্যম পন্থা অবলম্বন করাই হলো মিতব্যয়িতা। ক্ষণস্থায়ী এ জীবনে সম্পদ উপার্জন ও খরচের ব্যাপারে মিতব্যয়িতার নির্দেশ দিয়েছে ইসলাম। কেননা ইসলাম হচ্ছে ভারসাম্যপূর্ণ ও মধ্যম পন্থার জীবন-দর্শন। ইরশাদ হচ্ছে, ‘এমনিভাবে আমি তোমাদের মধ্যমপন্থি সম্প্রদায়ে পরিণত করেছি।’ (সুরা বাকারা, আয়াত : ১৪৩)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ইসলামে অপচয় ও কৃপণতা উভয়ই নিষিদ্ধ। সম্পদকে ব্যক্তিমালিকানায় কুক্ষিগত করে রাখা যেমন অন্যায়, তেমনি তা বেহুদা খরচ করাও পাপ। আল্লাহপাক ইরশাদ করেছেন, ‘আর তোমরা আহার করো ও পান করো কিন্তু অপচয় করো না। নিশ্চয়ই আল্লাহপাক অপচয়কারীকে পছন্দ করেন না।’ (সুরা আরাফ, আয়াত : ৩১)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33400" y="914400"/>
            <a:ext cx="2362200" cy="5029200"/>
          </a:xfrm>
          <a:prstGeom prst="rightArrowCallou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এসো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মিতব্যয়িতা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4572000" cy="553997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endParaRPr lang="as-IN" dirty="0" smtClean="0"/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পবিত্র কোরআনের বহু জায়গায় আল্লাহপাক অপচয়ের ব্যাপারে কঠোরতা প্রদর্শন করেছেন এবং অপচয়কারীকে শয়তানের ভাই বলে অভিহিত করেছেন। অথচ এখন তা আমাদের সমাজের আভিজাত্যের প্রতীক হয়ে দাঁড়িয়েছে। আমোদ-প্রমোদ, বিভিন্ন অনুষ্ঠান কিংবা জৌলুস প্রদর্শনের নামে অপচয় করা আজ একটা ফ্যাশনে পরিণত হয়েছে। ব্যক্তিগত সম্পদের যথেচ্ছ ব্যবহার (অপব্যয়) করার ক্ষমতা মানুষের আছে বটে; কিন্তু নৈতিক অধিকার নেই। কেননা ধনীদের এই বিশাল অর্থসম্পদে হক রয়েছে সমাজের নিচু শ্রেণির মানুষের। ইরশাদ হচ্ছে, ‘তাদের সম্পদে অধিকার রয়েছে প্রার্থী ও বাঞ্ছিতদের।’ (সুরা জারিয়াত, আয়াত : ১৯)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219200"/>
            <a:ext cx="3657600" cy="541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304800"/>
            <a:ext cx="7315200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লেখাটি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মিতব্যয়িতা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370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MaruF</dc:creator>
  <cp:lastModifiedBy>Unix Network</cp:lastModifiedBy>
  <cp:revision>55</cp:revision>
  <dcterms:created xsi:type="dcterms:W3CDTF">2006-08-16T00:00:00Z</dcterms:created>
  <dcterms:modified xsi:type="dcterms:W3CDTF">2020-04-24T16:41:02Z</dcterms:modified>
</cp:coreProperties>
</file>