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bin" ContentType="application/vnd.openxmlformats-officedocument.oleObjec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drawings/vmlDrawing1.vml" ContentType="application/vnd.openxmlformats-officedocument.vmlDrawing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DC1E9D"/>
    <a:srgbClr val="F70349"/>
    <a:srgbClr val="F30708"/>
    <a:srgbClr val="1AE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drawings/_rels/vmlDrawing1.vml.rels><?xml version="1.0" encoding="UTF-8" standalone="yes"?>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4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CFC2FF5-0016-4456-B3D8-1EEE1505BE2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845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4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4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3B04E62-6655-4FF2-B34C-67DBC5C9286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4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8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B04E62-6655-4FF2-B34C-67DBC5C9286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7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8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8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8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8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8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3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3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83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79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8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0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8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AB19-9130-4F47-A5AA-EF4A21C60CE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67C15-375B-456E-94A4-2B5FDBE06783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6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39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43.jpeg"/><Relationship Id="rId4" Type="http://schemas.openxmlformats.org/officeDocument/2006/relationships/image" Target="../media/image32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3.jpe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46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20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3.jpeg"/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oleObject" Target="../embeddings/oleObject0.bin"/><Relationship Id="rId4" Type="http://schemas.openxmlformats.org/officeDocument/2006/relationships/image" Target="../media/image16.wmf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4.xml"/><Relationship Id="rId7" Type="http://schemas.openxmlformats.org/officeDocument/2006/relationships/vmlDrawing" Target="../drawings/vmlDrawing1.v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0480" y="53340"/>
            <a:ext cx="12192000" cy="6751320"/>
          </a:xfrm>
          <a:prstGeom prst="rect"/>
        </p:spPr>
      </p:pic>
      <p:sp>
        <p:nvSpPr>
          <p:cNvPr id="1048585" name="Rectangle 3"/>
          <p:cNvSpPr/>
          <p:nvPr/>
        </p:nvSpPr>
        <p:spPr>
          <a:xfrm>
            <a:off x="112142" y="421936"/>
            <a:ext cx="12242036" cy="27076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8800" lang="bn-IN" smtClean="0">
                <a:ln w="13462">
                  <a:solidFill>
                    <a:schemeClr val="bg1"/>
                  </a:solidFill>
                  <a:prstDash val="solid"/>
                </a:ln>
                <a:blipFill rotWithShape="1" dpi="0">
                  <a:blip xmlns:r="http://schemas.openxmlformats.org/officeDocument/2006/relationships" r:embed="rId2"/>
                  <a:srcRect/>
                  <a:stretch>
                    <a:fillRect/>
                  </a:stretch>
                </a:blipFill>
                <a:effectLst>
                  <a:outerShdw algn="bl" dir="2700000" dist="38100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b="1" dirty="0" sz="8800" lang="en-US">
              <a:ln w="13462">
                <a:solidFill>
                  <a:schemeClr val="bg1"/>
                </a:solidFill>
                <a:prstDash val="solid"/>
              </a:ln>
              <a:blipFill rotWithShape="1" dpi="0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effectLst>
                <a:outerShdw algn="bl" dir="2700000" dist="38100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3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0" y="18936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54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141270" y="1868486"/>
            <a:ext cx="3050730" cy="2192926"/>
          </a:xfrm>
          <a:prstGeom prst="rect"/>
        </p:spPr>
      </p:pic>
      <p:pic>
        <p:nvPicPr>
          <p:cNvPr id="2097155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079621" y="3994483"/>
            <a:ext cx="6112379" cy="2708026"/>
          </a:xfrm>
          <a:prstGeom prst="rect"/>
        </p:spPr>
      </p:pic>
      <p:pic>
        <p:nvPicPr>
          <p:cNvPr id="2097156" name="Picture 13" descr="images1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6110103" y="1918312"/>
            <a:ext cx="2970208" cy="2093273"/>
          </a:xfrm>
          <a:prstGeom prst="rect"/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7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1" y="1918313"/>
            <a:ext cx="6049144" cy="478419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2" presetSubtype="3">
                                  <p:stCondLst>
                                    <p:cond delay="0"/>
                                  </p:stCondLst>
                                  <p:iterate type="lt">
                                    <p:tmPct val="63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189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74" name="Frame 6"/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675" name="Up Ribbon 7"/>
          <p:cNvSpPr/>
          <p:nvPr/>
        </p:nvSpPr>
        <p:spPr>
          <a:xfrm>
            <a:off x="1879470" y="180732"/>
            <a:ext cx="7706631" cy="735466"/>
          </a:xfrm>
          <a:prstGeom prst="ribbon2"/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/>
            <a:endParaRPr dirty="0" sz="3200" lang="bn-IN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4800" lang="bn-IN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dirty="0" sz="4800" lang="bn-BD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1600" lang="en-US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48676" name="Right Arrow 8"/>
          <p:cNvSpPr/>
          <p:nvPr/>
        </p:nvSpPr>
        <p:spPr>
          <a:xfrm>
            <a:off x="2927026" y="1530525"/>
            <a:ext cx="960120" cy="551675"/>
          </a:xfrm>
          <a:prstGeom prst="rightArrow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48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7" name="Right Arrow 9"/>
          <p:cNvSpPr/>
          <p:nvPr/>
        </p:nvSpPr>
        <p:spPr>
          <a:xfrm>
            <a:off x="7071081" y="1367660"/>
            <a:ext cx="914400" cy="551675"/>
          </a:xfrm>
          <a:prstGeom prst="rightArrow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48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8" name="Right Arrow 10"/>
          <p:cNvSpPr/>
          <p:nvPr/>
        </p:nvSpPr>
        <p:spPr>
          <a:xfrm>
            <a:off x="2938212" y="4199398"/>
            <a:ext cx="960120" cy="551675"/>
          </a:xfrm>
          <a:prstGeom prst="rightArrow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48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9" name="Right Arrow 11"/>
          <p:cNvSpPr/>
          <p:nvPr/>
        </p:nvSpPr>
        <p:spPr>
          <a:xfrm>
            <a:off x="2916878" y="5754211"/>
            <a:ext cx="960120" cy="551675"/>
          </a:xfrm>
          <a:prstGeom prst="rightArrow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48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0" name="Right Arrow 12"/>
          <p:cNvSpPr/>
          <p:nvPr/>
        </p:nvSpPr>
        <p:spPr>
          <a:xfrm>
            <a:off x="7181517" y="2939177"/>
            <a:ext cx="914400" cy="551675"/>
          </a:xfrm>
          <a:prstGeom prst="rightArrow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48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1" name="Right Arrow 13"/>
          <p:cNvSpPr/>
          <p:nvPr/>
        </p:nvSpPr>
        <p:spPr>
          <a:xfrm>
            <a:off x="7057234" y="4304549"/>
            <a:ext cx="989463" cy="447180"/>
          </a:xfrm>
          <a:prstGeom prst="rightArrow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48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2" name="Right Arrow 14"/>
          <p:cNvSpPr/>
          <p:nvPr/>
        </p:nvSpPr>
        <p:spPr>
          <a:xfrm>
            <a:off x="7396887" y="5585130"/>
            <a:ext cx="914400" cy="455346"/>
          </a:xfrm>
          <a:prstGeom prst="rightArrow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48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3" name="Right Arrow 15"/>
          <p:cNvSpPr/>
          <p:nvPr/>
        </p:nvSpPr>
        <p:spPr>
          <a:xfrm>
            <a:off x="2938212" y="3006246"/>
            <a:ext cx="960120" cy="551675"/>
          </a:xfrm>
          <a:prstGeom prst="rightArrow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48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4" name="Rectangle 16"/>
          <p:cNvSpPr/>
          <p:nvPr/>
        </p:nvSpPr>
        <p:spPr>
          <a:xfrm>
            <a:off x="395449" y="1269816"/>
            <a:ext cx="2194560" cy="853440"/>
          </a:xfrm>
          <a:prstGeom prst="rect"/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bIns="41799" lIns="83598" rIns="83598" rtlCol="0" tIns="41799"/>
          <a:p>
            <a:pPr algn="ctr" defTabSz="1227856"/>
            <a:r>
              <a:rPr dirty="0" sz="2800" lang="bn-BD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বিরান</a:t>
            </a:r>
            <a:endParaRPr dirty="0" sz="2800" lang="en-US">
              <a:ln w="0"/>
              <a:solidFill>
                <a:schemeClr val="tx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5" name="Rectangle 18"/>
          <p:cNvSpPr/>
          <p:nvPr/>
        </p:nvSpPr>
        <p:spPr>
          <a:xfrm>
            <a:off x="8884693" y="1288942"/>
            <a:ext cx="2947915" cy="814788"/>
          </a:xfrm>
          <a:prstGeom prst="rect"/>
          <a:solidFill>
            <a:schemeClr val="accent1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bIns="41799" lIns="83598" rIns="83598" rtlCol="0" tIns="41799"/>
          <a:p>
            <a:pPr defTabSz="1227856"/>
            <a:r>
              <a:rPr dirty="0" sz="2800" lang="bn-BD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জনমানবহীন, পরিত্যাক্ত, ফাঁকা।</a:t>
            </a:r>
            <a:endParaRPr dirty="0" sz="2800" lang="en-US">
              <a:ln w="0"/>
              <a:solidFill>
                <a:schemeClr val="tx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6" name="Rectangle 19"/>
          <p:cNvSpPr/>
          <p:nvPr/>
        </p:nvSpPr>
        <p:spPr>
          <a:xfrm>
            <a:off x="471548" y="2887606"/>
            <a:ext cx="2194560" cy="685248"/>
          </a:xfrm>
          <a:prstGeom prst="rect"/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bIns="41799" lIns="83598" rIns="83598" rtlCol="0" tIns="41799"/>
          <a:p>
            <a:pPr algn="ctr"/>
            <a:r>
              <a:rPr dirty="0" sz="2800" lang="bn-BD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কূটকৌশল</a:t>
            </a:r>
            <a:endParaRPr dirty="0" sz="3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7" name="Rectangle 21"/>
          <p:cNvSpPr/>
          <p:nvPr/>
        </p:nvSpPr>
        <p:spPr>
          <a:xfrm>
            <a:off x="8670001" y="2890021"/>
            <a:ext cx="2947915" cy="601030"/>
          </a:xfrm>
          <a:prstGeom prst="rect"/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1799" lIns="83598" rIns="83598" rtlCol="0" tIns="41799"/>
          <a:p>
            <a:pPr defTabSz="1227856"/>
            <a:r>
              <a:rPr dirty="0" sz="3200" lang="bn-IN" smtClean="0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dirty="0" sz="3200" lang="bn-BD" smtClean="0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চতুরতা</a:t>
            </a:r>
            <a:r>
              <a:rPr dirty="0" sz="3200" lang="bn-BD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দুর্বুদ্ধি</a:t>
            </a:r>
            <a:r>
              <a:rPr dirty="0" sz="3200" lang="bn-IN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dirty="0" sz="3200" lang="en-US">
              <a:ln w="0"/>
              <a:solidFill>
                <a:schemeClr val="tx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8" name="Rectangle 22"/>
          <p:cNvSpPr/>
          <p:nvPr/>
        </p:nvSpPr>
        <p:spPr>
          <a:xfrm>
            <a:off x="484402" y="4027764"/>
            <a:ext cx="2194560" cy="853440"/>
          </a:xfrm>
          <a:prstGeom prst="rect"/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bIns="41799" lIns="83598" rIns="83598" rtlCol="0" tIns="41799"/>
          <a:p>
            <a:pPr algn="ctr"/>
            <a:r>
              <a:rPr dirty="0" sz="2800" lang="bn-BD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স্তম্বিত</a:t>
            </a:r>
            <a:endParaRPr dirty="0" sz="30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0" name="Picture 23" descr="man.jpg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r="36921" b="31343"/>
          <a:stretch>
            <a:fillRect/>
          </a:stretch>
        </p:blipFill>
        <p:spPr>
          <a:xfrm>
            <a:off x="4269475" y="3885863"/>
            <a:ext cx="2336274" cy="104092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89" name="Rectangle 24"/>
          <p:cNvSpPr/>
          <p:nvPr/>
        </p:nvSpPr>
        <p:spPr>
          <a:xfrm>
            <a:off x="8821827" y="4101419"/>
            <a:ext cx="2947915" cy="853440"/>
          </a:xfrm>
          <a:prstGeom prst="rect"/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1799" lIns="83598" rIns="83598" rtlCol="0" tIns="41799"/>
          <a:p>
            <a:pPr defTabSz="1227856"/>
            <a:r>
              <a:rPr dirty="0" sz="2800" lang="bn-IN" smtClean="0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dirty="0" sz="3600" lang="bn-BD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হতবাক </a:t>
            </a:r>
            <a:r>
              <a:rPr dirty="0" sz="3600" lang="bn-BD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dirty="0" sz="3600" lang="bn-I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6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0" name="Rectangle 25"/>
          <p:cNvSpPr/>
          <p:nvPr/>
        </p:nvSpPr>
        <p:spPr>
          <a:xfrm>
            <a:off x="535628" y="5470486"/>
            <a:ext cx="2125980" cy="924560"/>
          </a:xfrm>
          <a:prstGeom prst="rect"/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1799" lIns="83598" rIns="83598" rtlCol="0" tIns="41799"/>
          <a:p>
            <a:pPr defTabSz="1227856"/>
            <a:r>
              <a:rPr dirty="0" sz="2800" lang="bn-IN" smtClean="0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বেয়নেট</a:t>
            </a:r>
            <a:endParaRPr dirty="0" sz="2800" lang="bn-IN">
              <a:ln w="0"/>
              <a:solidFill>
                <a:schemeClr val="tx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1" name="Rectangle 27"/>
          <p:cNvSpPr/>
          <p:nvPr/>
        </p:nvSpPr>
        <p:spPr>
          <a:xfrm>
            <a:off x="8821827" y="5386083"/>
            <a:ext cx="2947915" cy="853440"/>
          </a:xfrm>
          <a:prstGeom prst="rect"/>
          <a:solidFill>
            <a:schemeClr val="accent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1799" lIns="83598" rIns="83598" rtlCol="0" tIns="41799"/>
          <a:p>
            <a:pPr defTabSz="1227856"/>
            <a:r>
              <a:rPr dirty="0" sz="2800" lang="bn-IN" smtClean="0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বন্দুকের </a:t>
            </a:r>
            <a:r>
              <a:rPr dirty="0" sz="2800" lang="bn-IN">
                <a:ln w="0"/>
                <a:solidFill>
                  <a:schemeClr val="tx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সঙ্গিন</a:t>
            </a:r>
          </a:p>
        </p:txBody>
      </p:sp>
      <p:pic>
        <p:nvPicPr>
          <p:cNvPr id="2097191" name="Picture 2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t="3476" b="13860"/>
          <a:stretch>
            <a:fillRect/>
          </a:stretch>
        </p:blipFill>
        <p:spPr>
          <a:xfrm>
            <a:off x="4306298" y="1335112"/>
            <a:ext cx="2336274" cy="1033759"/>
          </a:xfrm>
          <a:prstGeom prst="rect"/>
          <a:ln w="28575">
            <a:solidFill>
              <a:srgbClr val="FF0000"/>
            </a:solidFill>
          </a:ln>
        </p:spPr>
      </p:pic>
      <p:pic>
        <p:nvPicPr>
          <p:cNvPr id="2097192" name="Picture 31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4285514" y="2657144"/>
            <a:ext cx="2320235" cy="999072"/>
          </a:xfrm>
          <a:prstGeom prst="rect"/>
          <a:ln w="38100">
            <a:solidFill>
              <a:srgbClr val="F70349"/>
            </a:solidFill>
          </a:ln>
        </p:spPr>
      </p:pic>
      <p:pic>
        <p:nvPicPr>
          <p:cNvPr id="2097193" name="Picture 35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4352557" y="5536340"/>
            <a:ext cx="2186147" cy="85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1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6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1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6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1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4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 animBg="1"/>
      <p:bldP spid="1048676" grpId="0" animBg="1"/>
      <p:bldP spid="1048677" grpId="0" animBg="1"/>
      <p:bldP spid="1048678" grpId="0" animBg="1"/>
      <p:bldP spid="1048679" grpId="0" animBg="1"/>
      <p:bldP spid="1048680" grpId="0" animBg="1"/>
      <p:bldP spid="1048681" grpId="0" animBg="1"/>
      <p:bldP spid="1048682" grpId="0" animBg="1"/>
      <p:bldP spid="1048683" grpId="0" animBg="1"/>
      <p:bldP spid="1048684" grpId="0" animBg="1"/>
      <p:bldP spid="1048685" grpId="0" animBg="1"/>
      <p:bldP spid="1048686" grpId="0" animBg="1"/>
      <p:bldP spid="1048687" grpId="0" animBg="1"/>
      <p:bldP spid="1048688" grpId="0" animBg="1"/>
      <p:bldP spid="1048689" grpId="0" animBg="1"/>
      <p:bldP spid="1048690" grpId="0" animBg="1"/>
      <p:bldP spid="10486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9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195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9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848772" y="984562"/>
            <a:ext cx="2590800" cy="1421828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96" name="Rectangle 5"/>
          <p:cNvSpPr/>
          <p:nvPr/>
        </p:nvSpPr>
        <p:spPr>
          <a:xfrm>
            <a:off x="1704542" y="3055322"/>
            <a:ext cx="2808297" cy="1488503"/>
          </a:xfrm>
          <a:prstGeom prst="rect"/>
          <a:ln w="57150">
            <a:solidFill>
              <a:srgbClr val="DC1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 </a:t>
            </a:r>
            <a:r>
              <a:rPr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dirty="0" sz="3600" lang="bn-BD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97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829022" y="3055322"/>
            <a:ext cx="2590800" cy="1611842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97" name="Rectangle 7"/>
          <p:cNvSpPr/>
          <p:nvPr/>
        </p:nvSpPr>
        <p:spPr>
          <a:xfrm>
            <a:off x="1745992" y="937474"/>
            <a:ext cx="2822151" cy="1394119"/>
          </a:xfrm>
          <a:prstGeom prst="rect"/>
          <a:solidFill>
            <a:schemeClr val="accent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BD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dirty="0" sz="3600" lang="bn-BD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dirty="0" sz="4000"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8" name="Rectangle 8"/>
          <p:cNvSpPr/>
          <p:nvPr/>
        </p:nvSpPr>
        <p:spPr>
          <a:xfrm>
            <a:off x="1759847" y="5008387"/>
            <a:ext cx="2808296" cy="1524000"/>
          </a:xfrm>
          <a:prstGeom prst="rect"/>
          <a:ln w="57150">
            <a:solidFill>
              <a:srgbClr val="DC1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 </a:t>
            </a:r>
            <a:r>
              <a:rPr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98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4848772" y="5021811"/>
            <a:ext cx="2606604" cy="1510576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99" name="Rectangle 10"/>
          <p:cNvSpPr/>
          <p:nvPr/>
        </p:nvSpPr>
        <p:spPr>
          <a:xfrm>
            <a:off x="7812203" y="1022720"/>
            <a:ext cx="2448245" cy="1394119"/>
          </a:xfrm>
          <a:prstGeom prst="rect"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BD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সৈনিক।</a:t>
            </a:r>
            <a:endParaRPr dirty="0" sz="4000"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0" name="Rectangle 11"/>
          <p:cNvSpPr/>
          <p:nvPr/>
        </p:nvSpPr>
        <p:spPr>
          <a:xfrm>
            <a:off x="7736005" y="3055321"/>
            <a:ext cx="2524443" cy="1488503"/>
          </a:xfrm>
          <a:prstGeom prst="rect"/>
          <a:ln w="57150">
            <a:solidFill>
              <a:srgbClr val="DC1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BD">
                <a:latin typeface="NikoshBAN" panose="02000000000000000000" pitchFamily="2" charset="0"/>
                <a:cs typeface="NikoshBAN" panose="02000000000000000000" pitchFamily="2" charset="0"/>
              </a:rPr>
              <a:t>জ্ঞাণী ব্যক্তি।</a:t>
            </a:r>
          </a:p>
        </p:txBody>
      </p:sp>
      <p:sp>
        <p:nvSpPr>
          <p:cNvPr id="1048701" name="Rectangle 12"/>
          <p:cNvSpPr/>
          <p:nvPr/>
        </p:nvSpPr>
        <p:spPr>
          <a:xfrm>
            <a:off x="7736006" y="4990424"/>
            <a:ext cx="2524445" cy="1541963"/>
          </a:xfrm>
          <a:prstGeom prst="rect"/>
          <a:ln w="57150">
            <a:solidFill>
              <a:srgbClr val="DC1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মুক্তি যোদ্ধা।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7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27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32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37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42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47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6" grpId="0" animBg="1"/>
      <p:bldP spid="1048697" grpId="0" animBg="1"/>
      <p:bldP spid="1048698" grpId="0" animBg="1"/>
      <p:bldP spid="1048699" grpId="0" animBg="1"/>
      <p:bldP spid="1048700" grpId="0" animBg="1"/>
      <p:bldP spid="10487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9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200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201" name="Picture 4" descr="images1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903204" y="1608021"/>
            <a:ext cx="2605044" cy="2948900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20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456829" y="1955084"/>
            <a:ext cx="2449413" cy="2947831"/>
          </a:xfrm>
          <a:prstGeom prst="snip2Diag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20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5949831" y="2959641"/>
            <a:ext cx="2698155" cy="2948900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204" name="Content Placeholder 5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8533250" y="4434091"/>
            <a:ext cx="2668361" cy="2088255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48706" name="Rounded Rectangle 8"/>
          <p:cNvSpPr/>
          <p:nvPr/>
        </p:nvSpPr>
        <p:spPr>
          <a:xfrm>
            <a:off x="1679673" y="407038"/>
            <a:ext cx="7755443" cy="571500"/>
          </a:xfrm>
          <a:prstGeom prst="roundRect"/>
          <a:gradFill>
            <a:gsLst>
              <a:gs pos="0">
                <a:srgbClr val="002060"/>
              </a:gs>
              <a:gs pos="46000">
                <a:schemeClr val="tx1">
                  <a:lumMod val="65000"/>
                  <a:lumOff val="35000"/>
                </a:schemeClr>
              </a:gs>
              <a:gs pos="84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indent="-457200" marL="457200">
              <a:buFont typeface="Wingdings" panose="05000000000000000000" pitchFamily="2" charset="2"/>
              <a:buChar char="v"/>
            </a:pPr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ছবিগুলো দেখে কি বুঝলে?</a:t>
            </a:r>
            <a:endParaRPr b="1" dirty="0" sz="4000"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2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0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206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11" name="Title 1"/>
          <p:cNvSpPr txBox="1"/>
          <p:nvPr/>
        </p:nvSpPr>
        <p:spPr>
          <a:xfrm>
            <a:off x="1075671" y="691037"/>
            <a:ext cx="10726392" cy="1297781"/>
          </a:xfrm>
          <a:prstGeom prst="rect"/>
          <a:solidFill>
            <a:schemeClr val="bg2">
              <a:lumMod val="25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 ও শিল্পীদের ধরে ধরে তাদের দিয়ে </a:t>
            </a:r>
            <a:br>
              <a:rPr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 কাগজে বিবৃতি দেওয়ানো হচ্ছিল।</a:t>
            </a:r>
            <a:endParaRPr dirty="0" sz="3600"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07" name="Picture Placeholder 5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26134" y="3500753"/>
            <a:ext cx="3594270" cy="2007511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208" name="Picture Placeholder 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822590" y="3924297"/>
            <a:ext cx="3226805" cy="1982655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209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6833466" y="4470472"/>
            <a:ext cx="3288944" cy="2004940"/>
          </a:xfrm>
          <a:prstGeom prst="rect"/>
          <a:ln w="127000" cap="rnd">
            <a:solidFill>
              <a:srgbClr val="FFFFFF"/>
            </a:solidFill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"/>
                                        <p:tgtEl>
                                          <p:spTgt spid="209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10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211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16" name="Rounded Rectangle 4"/>
          <p:cNvSpPr/>
          <p:nvPr/>
        </p:nvSpPr>
        <p:spPr>
          <a:xfrm>
            <a:off x="1543196" y="5612006"/>
            <a:ext cx="9102058" cy="571500"/>
          </a:xfrm>
          <a:prstGeom prst="roundRect"/>
          <a:gradFill>
            <a:gsLst>
              <a:gs pos="0">
                <a:srgbClr val="002060"/>
              </a:gs>
              <a:gs pos="46000">
                <a:schemeClr val="tx1">
                  <a:lumMod val="65000"/>
                  <a:lumOff val="35000"/>
                </a:schemeClr>
              </a:gs>
              <a:gs pos="84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indent="-457200" marL="457200">
              <a:buFont typeface="Wingdings" panose="05000000000000000000" pitchFamily="2" charset="2"/>
              <a:buChar char="v"/>
            </a:pPr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১৯৭১ সালে মুক্তিযুদ্ধের পটভূমি আলোচনা করো </a:t>
            </a:r>
            <a:endParaRPr b="1" dirty="0" sz="4000"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7" name="Cloud Callout 5"/>
          <p:cNvSpPr/>
          <p:nvPr/>
        </p:nvSpPr>
        <p:spPr>
          <a:xfrm rot="733619">
            <a:off x="8512740" y="374518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IN" smtClean="0">
                <a:ln w="11430">
                  <a:noFill/>
                </a:ln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b="1" dirty="0" sz="3200" lang="bn-BD">
              <a:ln w="11430">
                <a:noFill/>
              </a:ln>
              <a:solidFill>
                <a:srgbClr val="C000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21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2602102" y="1434735"/>
            <a:ext cx="5931877" cy="393519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6" grpId="0" animBg="1"/>
      <p:bldP spid="10487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1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214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215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t="19316" r="5451"/>
          <a:stretch>
            <a:fillRect/>
          </a:stretch>
        </p:blipFill>
        <p:spPr>
          <a:xfrm>
            <a:off x="1716045" y="2330800"/>
            <a:ext cx="4873225" cy="3537582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22" name="Cloud Callout 5"/>
          <p:cNvSpPr/>
          <p:nvPr/>
        </p:nvSpPr>
        <p:spPr>
          <a:xfrm rot="733619">
            <a:off x="6174095" y="163258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BD" smtClean="0">
                <a:ln w="11430">
                  <a:noFill/>
                </a:ln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b="1" dirty="0" sz="3200" lang="bn-BD">
              <a:ln w="11430">
                <a:noFill/>
              </a:ln>
              <a:solidFill>
                <a:srgbClr val="C000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21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792872" y="2191562"/>
            <a:ext cx="3522898" cy="4094510"/>
          </a:xfrm>
          <a:prstGeom prst="rect"/>
          <a:ln w="57150">
            <a:solidFill>
              <a:srgbClr val="F70349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2"/>
                                        <p:tgtEl>
                                          <p:spTgt spid="209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209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1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  <a:ln>
            <a:solidFill>
              <a:srgbClr val="DC1E9D"/>
            </a:solidFill>
          </a:ln>
        </p:spPr>
      </p:pic>
      <p:pic>
        <p:nvPicPr>
          <p:cNvPr id="2097218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27" name="Title 1"/>
          <p:cNvSpPr txBox="1"/>
          <p:nvPr/>
        </p:nvSpPr>
        <p:spPr>
          <a:xfrm>
            <a:off x="2060811" y="546872"/>
            <a:ext cx="9853685" cy="1678781"/>
          </a:xfrm>
          <a:prstGeom prst="rect"/>
          <a:solidFill>
            <a:srgbClr val="7030A0"/>
          </a:solidFill>
          <a:ln w="57150">
            <a:solidFill>
              <a:srgbClr val="FFFF00"/>
            </a:solidFill>
          </a:ln>
        </p:spPr>
        <p:txBody>
          <a:bodyPr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 করে সরকার স্কুল-কলেজ খোলার </a:t>
            </a:r>
            <a:br>
              <a:rPr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 করেছিল। দেশের কোন কিছুই</a:t>
            </a:r>
            <a:br>
              <a:rPr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স্বাভাবিকভাবে চলছিলনা।</a:t>
            </a:r>
            <a:endParaRPr dirty="0" sz="3600"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19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t="24467"/>
          <a:stretch>
            <a:fillRect/>
          </a:stretch>
        </p:blipFill>
        <p:spPr>
          <a:xfrm>
            <a:off x="308738" y="2993852"/>
            <a:ext cx="3504146" cy="2022414"/>
          </a:xfrm>
          <a:prstGeom prst="rect"/>
          <a:solidFill>
            <a:srgbClr val="FFFFFF">
              <a:shade val="85000"/>
            </a:srgbClr>
          </a:solidFill>
          <a:ln w="38100" cap="sq">
            <a:solidFill>
              <a:srgbClr val="DC1E9D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220" name="Picture Placeholder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755034" y="3598783"/>
            <a:ext cx="3400141" cy="1779407"/>
          </a:xfrm>
          <a:prstGeom prst="rect"/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221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 rot="20986990">
            <a:off x="7125183" y="4325958"/>
            <a:ext cx="3787237" cy="1889295"/>
          </a:xfrm>
          <a:prstGeom prst="rect"/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6"/>
                                        <p:tgtEl>
                                          <p:spTgt spid="209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1"/>
                                        <p:tgtEl>
                                          <p:spTgt spid="209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26"/>
                                        <p:tgtEl>
                                          <p:spTgt spid="209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2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223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32" name="Title 1"/>
          <p:cNvSpPr txBox="1"/>
          <p:nvPr/>
        </p:nvSpPr>
        <p:spPr>
          <a:xfrm>
            <a:off x="1760561" y="546872"/>
            <a:ext cx="10153935" cy="1678781"/>
          </a:xfrm>
          <a:prstGeom prst="rect"/>
          <a:solidFill>
            <a:srgbClr val="7030A0"/>
          </a:solidFill>
          <a:ln w="57150">
            <a:solidFill>
              <a:srgbClr val="FFFF00"/>
            </a:solidFill>
          </a:ln>
        </p:spPr>
        <p:txBody>
          <a:bodyPr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dirty="0"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লোকজন কোথায় যাচ্ছে ? বাবা,মা সন্তান। যার যা আছে তাই নিয়ে সবাই ভারতের দিকে পা বাড়িয়েছে। বুড়িগঙ্গায় প্রচুর লাশ ভেসে যাচ্ছে ।</a:t>
            </a:r>
            <a:endParaRPr dirty="0" sz="3600"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24" name="Picture Placeholder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26134" y="2719185"/>
            <a:ext cx="3206229" cy="2133600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225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21254122">
            <a:off x="3830621" y="3952748"/>
            <a:ext cx="3159375" cy="2115572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226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7194934" y="4185269"/>
            <a:ext cx="3310131" cy="2097087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4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30"/>
                                        <p:tgtEl>
                                          <p:spTgt spid="209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2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228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37" name="Title 1"/>
          <p:cNvSpPr txBox="1"/>
          <p:nvPr/>
        </p:nvSpPr>
        <p:spPr>
          <a:xfrm>
            <a:off x="272955" y="888066"/>
            <a:ext cx="11641541" cy="1678781"/>
          </a:xfrm>
          <a:prstGeom prst="rect"/>
          <a:solidFill>
            <a:srgbClr val="7030A0"/>
          </a:solidFill>
          <a:ln w="57150">
            <a:solidFill>
              <a:srgbClr val="FFFF00"/>
            </a:solidFill>
          </a:ln>
        </p:spPr>
        <p:txBody>
          <a:bodyPr>
            <a:normAutofit fontScale="66667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dirty="0" sz="3600" lang="bn-IN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</a:pPr>
            <a:r>
              <a:rPr dirty="0"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পাকিস্তানি সেনাবাহিনী নিরস্ত্র বাঙালির ওপর ঝাঁপিয়ে পড়ে ।তারা নির্বিচারে কোনো কারণ ছাড়াই বেসামরিক মানুষদের নিষ্ঠুরভাবে হত্যা করেছে ।</a:t>
            </a:r>
          </a:p>
          <a:p>
            <a:pPr algn="ctr">
              <a:spcBef>
                <a:spcPts val="0"/>
              </a:spcBef>
            </a:pPr>
            <a:r>
              <a:rPr dirty="0" sz="3600" lang="bn-IN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 পাকিস্তানি সেনাবাহিনীর হাত থেকে তাই আত্মরক্ষার জন্যই প্রাণভয়ে পাড়া ছেড়ে পালিয়ে যাচ্ছিল। </a:t>
            </a:r>
            <a:endParaRPr dirty="0" sz="3600"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29" name="Picture 5" descr="Picture133333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 rot="21084492">
            <a:off x="220952" y="3115907"/>
            <a:ext cx="3616656" cy="2114787"/>
          </a:xfrm>
          <a:prstGeom prst="rect"/>
          <a:solidFill>
            <a:srgbClr val="FFFFFF">
              <a:shade val="85000"/>
            </a:srgbClr>
          </a:solidFill>
          <a:ln w="57150" cap="sq">
            <a:solidFill>
              <a:srgbClr val="DC1E9D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230" name="Picture 4" descr="hik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785262" y="3531874"/>
            <a:ext cx="3216037" cy="2124851"/>
          </a:xfrm>
          <a:prstGeom prst="rect"/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231" name="Picture Placeholder 3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845048" y="4204898"/>
            <a:ext cx="3206229" cy="2133600"/>
          </a:xfrm>
          <a:prstGeom prst="rect"/>
          <a:solidFill>
            <a:srgbClr val="FFFFFF">
              <a:shade val="85000"/>
            </a:srgbClr>
          </a:solidFill>
          <a:ln w="57150" cap="sq">
            <a:solidFill>
              <a:srgbClr val="F30708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6"/>
                                        <p:tgtEl>
                                          <p:spTgt spid="209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09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9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9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9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97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209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3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21920"/>
            <a:ext cx="12192000" cy="6629400"/>
          </a:xfrm>
          <a:prstGeom prst="rect"/>
        </p:spPr>
      </p:pic>
      <p:pic>
        <p:nvPicPr>
          <p:cNvPr id="2097233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42" name="Up Ribbon 4"/>
          <p:cNvSpPr/>
          <p:nvPr/>
        </p:nvSpPr>
        <p:spPr>
          <a:xfrm>
            <a:off x="1856096" y="447050"/>
            <a:ext cx="8073536" cy="1075024"/>
          </a:xfrm>
          <a:prstGeom prst="ribbon2"/>
          <a:solidFill>
            <a:srgbClr val="7030A0"/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/>
            <a:endParaRPr dirty="0" sz="3200" lang="bn-BD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5400" lang="bn-BD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dirty="0" sz="5400" lang="en-US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5400" lang="en-US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dirty="0" sz="4400" lang="bn-BD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1600" lang="en-US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9723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3507362" y="1847204"/>
            <a:ext cx="4293136" cy="2629262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43" name="Rounded Rectangle 7"/>
          <p:cNvSpPr/>
          <p:nvPr/>
        </p:nvSpPr>
        <p:spPr>
          <a:xfrm>
            <a:off x="135568" y="5245223"/>
            <a:ext cx="11859903" cy="1169225"/>
          </a:xfrm>
          <a:prstGeom prst="roundRect"/>
          <a:gradFill>
            <a:gsLst>
              <a:gs pos="0">
                <a:srgbClr val="002060"/>
              </a:gs>
              <a:gs pos="46000">
                <a:schemeClr val="tx1">
                  <a:lumMod val="65000"/>
                  <a:lumOff val="35000"/>
                </a:schemeClr>
              </a:gs>
              <a:gs pos="84000">
                <a:srgbClr val="7030A0"/>
              </a:gs>
            </a:gsLst>
            <a:lin ang="5400000" scaled="1"/>
          </a:gradFill>
          <a:ln w="5715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indent="-457200" marL="457200">
              <a:buFont typeface="Wingdings" panose="05000000000000000000" pitchFamily="2" charset="2"/>
              <a:buChar char="v"/>
            </a:pPr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b="1" dirty="0" sz="3600" lang="bn-BD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১৯৭১ সালে পাকিস্তানি হানাদার </a:t>
            </a:r>
            <a:r>
              <a:rPr b="1" dirty="0" sz="3600" lang="bn-BD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বাঙালির উপর যে </a:t>
            </a:r>
            <a:r>
              <a:rPr b="1" dirty="0" sz="3600" lang="bn-BD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BD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b="1" dirty="0" sz="3600" lang="bn-I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র্মম </a:t>
            </a:r>
            <a:r>
              <a:rPr b="1" dirty="0" sz="3600" lang="bn-BD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bn-BD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করে তা</a:t>
            </a:r>
            <a:r>
              <a:rPr b="1" dirty="0" sz="3600" lang="bn-BD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বর্ণনা </a:t>
            </a:r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করো। </a:t>
            </a:r>
            <a:endParaRPr b="1" dirty="0" sz="4000"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8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2" grpId="0" animBg="1"/>
      <p:bldP spid="10487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0480" y="80010"/>
            <a:ext cx="12192000" cy="6697980"/>
          </a:xfrm>
          <a:prstGeom prst="rect"/>
          <a:ln>
            <a:solidFill>
              <a:srgbClr val="F70349"/>
            </a:solidFill>
          </a:ln>
        </p:spPr>
      </p:pic>
      <p:pic>
        <p:nvPicPr>
          <p:cNvPr id="2097159" name="Picture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4283" t="6707" r="4338" b="4350"/>
          <a:stretch>
            <a:fillRect/>
          </a:stretch>
        </p:blipFill>
        <p:spPr>
          <a:xfrm>
            <a:off x="327976" y="1261317"/>
            <a:ext cx="2743201" cy="2804160"/>
          </a:xfrm>
          <a:prstGeom prst="rect"/>
          <a:ln w="88900" cap="sq" cmpd="thickThin">
            <a:solidFill>
              <a:srgbClr val="F307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0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849912" y="1664970"/>
            <a:ext cx="1630680" cy="173736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590" name="Rectangle 14"/>
          <p:cNvSpPr/>
          <p:nvPr/>
        </p:nvSpPr>
        <p:spPr>
          <a:xfrm>
            <a:off x="146157" y="4266248"/>
            <a:ext cx="5142933" cy="2484120"/>
          </a:xfrm>
          <a:prstGeom prst="rect"/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4800" lang="bn-IN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</a:t>
            </a:r>
            <a:endParaRPr dirty="0" sz="32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800" lang="b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dirty="0" sz="2800" lang="en-US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400" lang="bn-BD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</a:t>
            </a:r>
            <a:r>
              <a:rPr dirty="0" sz="2400" lang="bn-BD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 </a:t>
            </a:r>
            <a:r>
              <a:rPr dirty="0" sz="2400" lang="bn-BD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dirty="0" sz="2400" lang="en-US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dirty="0" sz="2400" lang="bn-BD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dirty="0" sz="2400" lang="bn-BD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000"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000" lang="bn-BD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dirty="0" sz="2000" lang="bn-BD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dirty="0" sz="2000"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dirty="0" sz="1100" lang="bn-BD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1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087744" y="1143001"/>
            <a:ext cx="2600393" cy="2697982"/>
          </a:xfrm>
          <a:prstGeom prst="rect"/>
          <a:ln w="88900" cap="sq" cmpd="thickThin">
            <a:solidFill>
              <a:srgbClr val="F307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2" name="Picture 17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9278120" y="1399950"/>
            <a:ext cx="2219642" cy="2150895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591" name="Down Ribbon 18"/>
          <p:cNvSpPr/>
          <p:nvPr/>
        </p:nvSpPr>
        <p:spPr>
          <a:xfrm>
            <a:off x="3465548" y="213361"/>
            <a:ext cx="6491318" cy="576498"/>
          </a:xfrm>
          <a:prstGeom prst="ribbon">
            <a:avLst>
              <a:gd name="adj1" fmla="val 12709"/>
              <a:gd name="adj2" fmla="val 48441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en-US" err="1" u="sng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b="1" dirty="0" sz="5400" lang="en-US" u="sng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5400" lang="en-US" u="sng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2" name="Rectangle 19"/>
          <p:cNvSpPr/>
          <p:nvPr/>
        </p:nvSpPr>
        <p:spPr>
          <a:xfrm>
            <a:off x="8976360" y="156239"/>
            <a:ext cx="2701240" cy="1412240"/>
          </a:xfrm>
          <a:prstGeom prst="rect"/>
          <a:ln w="38100">
            <a:solidFill>
              <a:srgbClr val="C00000"/>
            </a:solidFill>
          </a:ln>
        </p:spPr>
        <p:txBody>
          <a:bodyPr wrap="square">
            <a:spAutoFit/>
          </a:bodyPr>
          <a:p>
            <a:pPr lvl="0"/>
            <a:r>
              <a:rPr b="1" dirty="0" sz="4400" lang="en-US" err="1" u="sng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4400" lang="bn-BD" u="sng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bn-IN" u="sng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b="1" dirty="0" sz="4400" lang="en-US" u="sng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3" name="Rectangle 20"/>
          <p:cNvSpPr/>
          <p:nvPr/>
        </p:nvSpPr>
        <p:spPr>
          <a:xfrm>
            <a:off x="118194" y="213361"/>
            <a:ext cx="2985358" cy="1412240"/>
          </a:xfrm>
          <a:prstGeom prst="rect"/>
          <a:ln w="38100">
            <a:solidFill>
              <a:srgbClr val="F70349"/>
            </a:solidFill>
          </a:ln>
        </p:spPr>
        <p:txBody>
          <a:bodyPr wrap="square">
            <a:spAutoFit/>
          </a:bodyPr>
          <a:p>
            <a:pPr lvl="0"/>
            <a:r>
              <a:rPr b="1" dirty="0" sz="4400" lang="bn-BD" u="sng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b="1" dirty="0" sz="4400" lang="bn-IN" u="sng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b="1" dirty="0" sz="4400" lang="en-US" u="sng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4" name="6-Point Star 21"/>
          <p:cNvSpPr/>
          <p:nvPr/>
        </p:nvSpPr>
        <p:spPr>
          <a:xfrm>
            <a:off x="5532120" y="1507182"/>
            <a:ext cx="868681" cy="1062990"/>
          </a:xfrm>
          <a:prstGeom prst="star6"/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5" name="6-Point Star 22"/>
          <p:cNvSpPr/>
          <p:nvPr/>
        </p:nvSpPr>
        <p:spPr>
          <a:xfrm>
            <a:off x="5524906" y="2570172"/>
            <a:ext cx="875895" cy="1062990"/>
          </a:xfrm>
          <a:prstGeom prst="star6"/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6" name="6-Point Star 23"/>
          <p:cNvSpPr/>
          <p:nvPr/>
        </p:nvSpPr>
        <p:spPr>
          <a:xfrm>
            <a:off x="5498923" y="3642686"/>
            <a:ext cx="901878" cy="1062990"/>
          </a:xfrm>
          <a:prstGeom prst="star6"/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7" name="6-Point Star 24"/>
          <p:cNvSpPr/>
          <p:nvPr/>
        </p:nvSpPr>
        <p:spPr>
          <a:xfrm>
            <a:off x="5498923" y="4691715"/>
            <a:ext cx="888886" cy="1062990"/>
          </a:xfrm>
          <a:prstGeom prst="star6"/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8" name="6-Point Star 25"/>
          <p:cNvSpPr/>
          <p:nvPr/>
        </p:nvSpPr>
        <p:spPr>
          <a:xfrm>
            <a:off x="5532120" y="5687378"/>
            <a:ext cx="868682" cy="1062990"/>
          </a:xfrm>
          <a:prstGeom prst="star6"/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9" name="TextBox 26"/>
          <p:cNvSpPr txBox="1"/>
          <p:nvPr/>
        </p:nvSpPr>
        <p:spPr>
          <a:xfrm>
            <a:off x="6856712" y="4097932"/>
            <a:ext cx="4861888" cy="3152140"/>
          </a:xfrm>
          <a:prstGeom prst="rect"/>
          <a:solidFill>
            <a:schemeClr val="accent1">
              <a:lumMod val="20000"/>
              <a:lumOff val="80000"/>
            </a:schemeClr>
          </a:solidFill>
          <a:ln w="57150">
            <a:solidFill>
              <a:srgbClr val="F70349"/>
            </a:solidFill>
          </a:ln>
        </p:spPr>
        <p:txBody>
          <a:bodyPr rtlCol="0" wrap="square">
            <a:spAutoFit/>
          </a:bodyPr>
          <a:p>
            <a:r>
              <a:rPr dirty="0" sz="4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dirty="0" sz="4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dirty="0" sz="4800" lang="bn-BD"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</a:p>
          <a:p>
            <a:r>
              <a:rPr dirty="0" sz="3200" lang="bn-BD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dirty="0" sz="3200" lang="b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dirty="0" sz="3200" lang="en-US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dirty="0" sz="3200" lang="b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US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800" lang="bn-BD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dirty="0" sz="2800"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dirty="0" sz="28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 এর দিনগুলি </a:t>
            </a:r>
            <a:endParaRPr dirty="0" sz="2800" lang="en-US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4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dirty="0" sz="2400"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dirty="0" sz="2400" lang="bn-BD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dirty="0" sz="2400" lang="en-US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dirty="0" sz="2400" lang="bn-BD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dirty="0" sz="2400" lang="en-US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dirty="0" sz="2400" lang="bn-BD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24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dirty="0" sz="2400" lang="en-US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dirty="0" sz="24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dirty="0" sz="2400" lang="bn-BD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3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5051826" y="1112764"/>
            <a:ext cx="1783080" cy="168344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3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21920"/>
            <a:ext cx="12192000" cy="6629400"/>
          </a:xfrm>
          <a:prstGeom prst="rect"/>
        </p:spPr>
      </p:pic>
      <p:pic>
        <p:nvPicPr>
          <p:cNvPr id="2097236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48" name="Rounded Rectangle 4"/>
          <p:cNvSpPr/>
          <p:nvPr/>
        </p:nvSpPr>
        <p:spPr>
          <a:xfrm>
            <a:off x="1581017" y="2390969"/>
            <a:ext cx="7010690" cy="605921"/>
          </a:xfrm>
          <a:prstGeom prst="roundRect"/>
          <a:solidFill>
            <a:srgbClr val="7030A0"/>
          </a:solidFill>
          <a:ln w="38100"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মার্সি পিটিশন করতে কে রাজি নন</a:t>
            </a:r>
            <a:r>
              <a:rPr dirty="0" sz="32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49" name="Rounded Rectangle 5"/>
          <p:cNvSpPr/>
          <p:nvPr/>
        </p:nvSpPr>
        <p:spPr>
          <a:xfrm>
            <a:off x="9367340" y="2511618"/>
            <a:ext cx="2049026" cy="579456"/>
          </a:xfrm>
          <a:prstGeom prst="roundRect"/>
          <a:blipFill>
            <a:blip xmlns:r="http://schemas.openxmlformats.org/officeDocument/2006/relationships" r:embed="rId3"/>
            <a:tile algn="tl" flip="none" sx="100000" sy="100000" tx="0" ty="0"/>
          </a:blipFill>
          <a:ln>
            <a:solidFill>
              <a:srgbClr val="FF0000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endParaRPr dirty="0" sz="24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37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610350" y="2450631"/>
            <a:ext cx="567374" cy="631107"/>
          </a:xfrm>
          <a:prstGeom prst="ellipse"/>
          <a:ln w="63500" cap="rnd">
            <a:solidFill>
              <a:srgbClr val="C0000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48750" name="Rounded Rectangle 7"/>
          <p:cNvSpPr/>
          <p:nvPr/>
        </p:nvSpPr>
        <p:spPr>
          <a:xfrm>
            <a:off x="1581018" y="3433558"/>
            <a:ext cx="7010689" cy="605921"/>
          </a:xfrm>
          <a:prstGeom prst="roundRect"/>
          <a:solidFill>
            <a:srgbClr val="00B050"/>
          </a:solidFill>
          <a:ln w="57150"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মিলির স্বামীর নাম কী</a:t>
            </a:r>
            <a:r>
              <a:rPr dirty="0" sz="32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38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572847" y="3429340"/>
            <a:ext cx="567374" cy="631107"/>
          </a:xfrm>
          <a:prstGeom prst="ellipse"/>
          <a:ln w="63500" cap="rnd">
            <a:solidFill>
              <a:srgbClr val="C0000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48751" name="Rounded Rectangle 9"/>
          <p:cNvSpPr/>
          <p:nvPr/>
        </p:nvSpPr>
        <p:spPr>
          <a:xfrm>
            <a:off x="9381607" y="3533362"/>
            <a:ext cx="2573832" cy="579456"/>
          </a:xfrm>
          <a:prstGeom prst="roundRect"/>
          <a:solidFill>
            <a:schemeClr val="accent1">
              <a:lumMod val="60000"/>
              <a:lumOff val="40000"/>
            </a:schemeClr>
          </a:solidFill>
          <a:ln>
            <a:solidFill>
              <a:srgbClr val="F30708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মতিউর রহমান  </a:t>
            </a:r>
            <a:endParaRPr dirty="0" sz="28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39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572847" y="4549616"/>
            <a:ext cx="567374" cy="631107"/>
          </a:xfrm>
          <a:prstGeom prst="ellipse"/>
          <a:ln w="63500" cap="rnd">
            <a:solidFill>
              <a:srgbClr val="FF000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48752" name="Rounded Rectangle 11"/>
          <p:cNvSpPr/>
          <p:nvPr/>
        </p:nvSpPr>
        <p:spPr>
          <a:xfrm>
            <a:off x="1652360" y="4526660"/>
            <a:ext cx="6995264" cy="605921"/>
          </a:xfrm>
          <a:prstGeom prst="roundRect"/>
          <a:blipFill>
            <a:blip xmlns:r="http://schemas.openxmlformats.org/officeDocument/2006/relationships" r:embed="rId5"/>
            <a:tile algn="tl" flip="none" sx="100000" sy="100000" tx="0" ty="0"/>
          </a:blipFill>
          <a:ln w="38100"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১৩ই এপ্রিল কী বার ছিল</a:t>
            </a:r>
            <a:r>
              <a:rPr dirty="0" sz="32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53" name="Rounded Rectangle 12"/>
          <p:cNvSpPr/>
          <p:nvPr/>
        </p:nvSpPr>
        <p:spPr>
          <a:xfrm>
            <a:off x="9435136" y="4427458"/>
            <a:ext cx="2038660" cy="579456"/>
          </a:xfrm>
          <a:prstGeom prst="roundRect"/>
          <a:solidFill>
            <a:schemeClr val="accent1">
              <a:lumMod val="60000"/>
              <a:lumOff val="40000"/>
            </a:schemeClr>
          </a:solidFill>
          <a:ln>
            <a:solidFill>
              <a:srgbClr val="F70349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মঙ্গলবার</a:t>
            </a:r>
            <a:endParaRPr dirty="0" sz="28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40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582044" y="5548015"/>
            <a:ext cx="567374" cy="631107"/>
          </a:xfrm>
          <a:prstGeom prst="ellipse"/>
          <a:ln w="63500" cap="rnd">
            <a:solidFill>
              <a:srgbClr val="FF000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48754" name="Rounded Rectangle 14"/>
          <p:cNvSpPr/>
          <p:nvPr/>
        </p:nvSpPr>
        <p:spPr>
          <a:xfrm>
            <a:off x="1553059" y="5548015"/>
            <a:ext cx="7056816" cy="605921"/>
          </a:xfrm>
          <a:prstGeom prst="roundRect"/>
          <a:solidFill>
            <a:srgbClr val="0070C0"/>
          </a:solidFill>
          <a:ln w="38100">
            <a:solidFill>
              <a:srgbClr val="C00000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“কপালে যা আছে, তা হবেই” কার কথা-</a:t>
            </a:r>
            <a:r>
              <a:rPr dirty="0" sz="32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55" name="Rounded Rectangle 15"/>
          <p:cNvSpPr/>
          <p:nvPr/>
        </p:nvSpPr>
        <p:spPr>
          <a:xfrm>
            <a:off x="9422740" y="5369521"/>
            <a:ext cx="2038660" cy="579456"/>
          </a:xfrm>
          <a:prstGeom prst="roundRect"/>
          <a:solidFill>
            <a:schemeClr val="accent5">
              <a:lumMod val="60000"/>
              <a:lumOff val="40000"/>
            </a:schemeClr>
          </a:solidFill>
          <a:ln>
            <a:solidFill>
              <a:srgbClr val="DC1E9D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IN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করিমের  </a:t>
            </a:r>
            <a:endParaRPr dirty="0" sz="28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56" name="Plaque 16"/>
          <p:cNvSpPr/>
          <p:nvPr/>
        </p:nvSpPr>
        <p:spPr>
          <a:xfrm>
            <a:off x="3923539" y="331027"/>
            <a:ext cx="4344921" cy="925417"/>
          </a:xfrm>
          <a:prstGeom prst="plaque"/>
          <a:solidFill>
            <a:srgbClr val="7030A0"/>
          </a:solidFill>
          <a:ln w="57150">
            <a:solidFill>
              <a:srgbClr val="DC1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600" lang="bn-IN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b="1" dirty="0" sz="6600" lang="en-US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09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09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09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09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8" grpId="0" animBg="1"/>
      <p:bldP spid="1048749" grpId="0" animBg="1"/>
      <p:bldP spid="1048750" grpId="0" animBg="1"/>
      <p:bldP spid="1048751" grpId="0" animBg="1"/>
      <p:bldP spid="1048752" grpId="0" animBg="1"/>
      <p:bldP spid="1048753" grpId="0" animBg="1"/>
      <p:bldP spid="1048754" grpId="0" animBg="1"/>
      <p:bldP spid="1048755" grpId="0" animBg="1"/>
      <p:bldP spid="10487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4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21920"/>
            <a:ext cx="12192000" cy="6629400"/>
          </a:xfrm>
          <a:prstGeom prst="rect"/>
        </p:spPr>
      </p:pic>
      <p:pic>
        <p:nvPicPr>
          <p:cNvPr id="2097242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761" name="TextBox 4"/>
          <p:cNvSpPr txBox="1"/>
          <p:nvPr/>
        </p:nvSpPr>
        <p:spPr>
          <a:xfrm>
            <a:off x="2647125" y="1442639"/>
            <a:ext cx="7162800" cy="461665"/>
          </a:xfrm>
          <a:prstGeom prst="rect"/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400" lang="en-US" smtClean="0">
                <a:latin typeface="NikoshBAN" pitchFamily="2" charset="0"/>
                <a:cs typeface="NikoshBAN" pitchFamily="2" charset="0"/>
              </a:rPr>
              <a:t>1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।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 কোন পদে অধিষ্ঠত ছিলেন</a:t>
            </a: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?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2" name="Rectangle 5"/>
          <p:cNvSpPr/>
          <p:nvPr/>
        </p:nvSpPr>
        <p:spPr>
          <a:xfrm>
            <a:off x="2149542" y="2254909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ক)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 ফ্লাইট লেফটেন্যান্ট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3" name="Rectangle 6"/>
          <p:cNvSpPr/>
          <p:nvPr/>
        </p:nvSpPr>
        <p:spPr>
          <a:xfrm>
            <a:off x="2143124" y="2693609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গ)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 সেকেন্ড লেফটেন্যান্ট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4" name="Rectangle 7"/>
          <p:cNvSpPr/>
          <p:nvPr/>
        </p:nvSpPr>
        <p:spPr>
          <a:xfrm>
            <a:off x="6390450" y="2681988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ঘ) </a:t>
            </a:r>
            <a:r>
              <a:rPr dirty="0" sz="2400" lang="bn-IN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 লেফটেন্যান্ট কর্নেল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5" name="Rectangle 8"/>
          <p:cNvSpPr/>
          <p:nvPr/>
        </p:nvSpPr>
        <p:spPr>
          <a:xfrm>
            <a:off x="6393556" y="2096582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খ)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 লেফটেন্যান্ট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6" name="TextBox 9"/>
          <p:cNvSpPr txBox="1"/>
          <p:nvPr/>
        </p:nvSpPr>
        <p:spPr>
          <a:xfrm>
            <a:off x="2700339" y="3351853"/>
            <a:ext cx="7162800" cy="461665"/>
          </a:xfrm>
          <a:prstGeom prst="rect"/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400" lang="bn-IN" smtClean="0">
                <a:latin typeface="NikoshBAN" pitchFamily="2" charset="0"/>
                <a:cs typeface="NikoshBAN" pitchFamily="2" charset="0"/>
              </a:rPr>
              <a:t> ২। মাখনের মতো রঙ কোন ফুলের</a:t>
            </a: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?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7" name="Rectangle 10"/>
          <p:cNvSpPr/>
          <p:nvPr/>
        </p:nvSpPr>
        <p:spPr>
          <a:xfrm>
            <a:off x="2149542" y="4093167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ক) 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 গোলাপ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8" name="Rectangle 11"/>
          <p:cNvSpPr/>
          <p:nvPr/>
        </p:nvSpPr>
        <p:spPr>
          <a:xfrm>
            <a:off x="2143124" y="4641576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গ)</a:t>
            </a:r>
            <a:r>
              <a:rPr dirty="0" sz="2400" lang="bn-IN" smtClean="0">
                <a:latin typeface="NikoshBAN" pitchFamily="2" charset="0"/>
                <a:cs typeface="NikoshBAN" pitchFamily="2" charset="0"/>
              </a:rPr>
              <a:t>বুকানিয়ার 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9" name="Rectangle 12"/>
          <p:cNvSpPr/>
          <p:nvPr/>
        </p:nvSpPr>
        <p:spPr>
          <a:xfrm>
            <a:off x="6281738" y="4582359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ঘ) </a:t>
            </a:r>
            <a:r>
              <a:rPr dirty="0" sz="2000" lang="bn-IN" smtClean="0">
                <a:latin typeface="NikoshBAN" pitchFamily="2" charset="0"/>
                <a:cs typeface="NikoshBAN" pitchFamily="2" charset="0"/>
              </a:rPr>
              <a:t>পিস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0" name="Rectangle 13"/>
          <p:cNvSpPr/>
          <p:nvPr/>
        </p:nvSpPr>
        <p:spPr>
          <a:xfrm>
            <a:off x="6281738" y="3977892"/>
            <a:ext cx="3419475" cy="381000"/>
          </a:xfrm>
          <a:prstGeom prst="rect"/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খ)</a:t>
            </a:r>
            <a:r>
              <a:rPr dirty="0" sz="2000" lang="bn-IN" smtClean="0">
                <a:latin typeface="NikoshBAN" pitchFamily="2" charset="0"/>
                <a:cs typeface="NikoshBAN" pitchFamily="2" charset="0"/>
              </a:rPr>
              <a:t> ল্যাভেন্ডার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1" name="Rectangle 14"/>
          <p:cNvSpPr/>
          <p:nvPr/>
        </p:nvSpPr>
        <p:spPr>
          <a:xfrm>
            <a:off x="2143124" y="2121572"/>
            <a:ext cx="914400" cy="584775"/>
          </a:xfrm>
          <a:prstGeom prst="rect"/>
        </p:spPr>
        <p:txBody>
          <a:bodyPr wrap="square">
            <a:spAutoFit/>
          </a:bodyPr>
          <a:p>
            <a:r>
              <a:rPr b="1" dirty="0" sz="320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dirty="0" sz="3200" lang="en-US">
              <a:solidFill>
                <a:srgbClr val="FF0000"/>
              </a:solidFill>
            </a:endParaRPr>
          </a:p>
        </p:txBody>
      </p:sp>
      <p:sp>
        <p:nvSpPr>
          <p:cNvPr id="1048772" name="Rectangle 15"/>
          <p:cNvSpPr/>
          <p:nvPr/>
        </p:nvSpPr>
        <p:spPr>
          <a:xfrm>
            <a:off x="6186581" y="4482814"/>
            <a:ext cx="914400" cy="523220"/>
          </a:xfrm>
          <a:prstGeom prst="rect"/>
        </p:spPr>
        <p:txBody>
          <a:bodyPr wrap="square">
            <a:spAutoFit/>
          </a:bodyPr>
          <a:p>
            <a:r>
              <a:rPr b="1" dirty="0" sz="2800" lang="en-US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dirty="0" sz="2800" lang="en-US">
              <a:solidFill>
                <a:srgbClr val="FF0000"/>
              </a:solidFill>
            </a:endParaRPr>
          </a:p>
        </p:txBody>
      </p:sp>
      <p:sp>
        <p:nvSpPr>
          <p:cNvPr id="1048773" name="Up Ribbon 16"/>
          <p:cNvSpPr/>
          <p:nvPr/>
        </p:nvSpPr>
        <p:spPr>
          <a:xfrm>
            <a:off x="2402006" y="410894"/>
            <a:ext cx="6619164" cy="901520"/>
          </a:xfrm>
          <a:prstGeom prst="ribbon2"/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algn="ctr"/>
            <a:r>
              <a:rPr b="1" dirty="0" sz="4800" lang="bn-BD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dirty="0" sz="4800" lang="en-US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7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2"/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1" grpId="0" animBg="1"/>
      <p:bldP spid="1048762" grpId="0" animBg="1"/>
      <p:bldP spid="1048763" grpId="0" animBg="1"/>
      <p:bldP spid="1048764" grpId="0" animBg="1"/>
      <p:bldP spid="1048765" grpId="0" animBg="1"/>
      <p:bldP spid="1048766" grpId="0" animBg="1"/>
      <p:bldP spid="1048767" grpId="0" animBg="1"/>
      <p:bldP spid="1048768" grpId="0" animBg="1"/>
      <p:bldP spid="1048769" grpId="0" animBg="1"/>
      <p:bldP spid="1048770" grpId="0" animBg="1"/>
      <p:bldP spid="1048771" grpId="0"/>
      <p:bldP spid="10487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Rectangle 1"/>
          <p:cNvSpPr/>
          <p:nvPr/>
        </p:nvSpPr>
        <p:spPr>
          <a:xfrm>
            <a:off x="-232012" y="-56314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43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20324"/>
          <a:stretch>
            <a:fillRect/>
          </a:stretch>
        </p:blipFill>
        <p:spPr>
          <a:xfrm rot="16200000">
            <a:off x="2584944" y="-2706832"/>
            <a:ext cx="6691141" cy="12159036"/>
          </a:xfrm>
          <a:prstGeom prst="rect"/>
        </p:spPr>
      </p:pic>
      <p:pic>
        <p:nvPicPr>
          <p:cNvPr id="2097244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245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 bwMode="auto">
          <a:xfrm>
            <a:off x="-836609" y="1092745"/>
            <a:ext cx="7265586" cy="3923041"/>
          </a:xfrm>
          <a:prstGeom prst="rect"/>
          <a:noFill/>
        </p:spPr>
      </p:pic>
      <p:sp>
        <p:nvSpPr>
          <p:cNvPr id="1048778" name="Rectangle: Beveled 6"/>
          <p:cNvSpPr/>
          <p:nvPr/>
        </p:nvSpPr>
        <p:spPr>
          <a:xfrm>
            <a:off x="4634372" y="348181"/>
            <a:ext cx="4850821" cy="1385085"/>
          </a:xfrm>
          <a:prstGeom prst="bevel"/>
          <a:gradFill>
            <a:gsLst>
              <a:gs pos="0">
                <a:srgbClr val="BC2B01"/>
              </a:gs>
              <a:gs pos="38000">
                <a:srgbClr val="633615"/>
              </a:gs>
              <a:gs pos="90265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79" name="TextBox 7"/>
          <p:cNvSpPr txBox="1"/>
          <p:nvPr/>
        </p:nvSpPr>
        <p:spPr>
          <a:xfrm>
            <a:off x="126439" y="5636189"/>
            <a:ext cx="10931857" cy="461665"/>
          </a:xfrm>
          <a:prstGeom prst="rect"/>
          <a:solidFill>
            <a:srgbClr val="00B050"/>
          </a:solidFill>
          <a:ln w="57150">
            <a:solidFill>
              <a:srgbClr val="F30708"/>
            </a:solidFill>
          </a:ln>
        </p:spPr>
        <p:txBody>
          <a:bodyPr rtlCol="0" wrap="square">
            <a:spAutoFit/>
          </a:bodyPr>
          <a:p>
            <a:r>
              <a:rPr b="1"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b="1"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b="1"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 </a:t>
            </a:r>
            <a:r>
              <a:rPr b="1"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bn-BD">
                <a:latin typeface="NikoshBAN" panose="02000000000000000000" pitchFamily="2" charset="0"/>
                <a:cs typeface="NikoshBAN" panose="02000000000000000000" pitchFamily="2" charset="0"/>
              </a:rPr>
              <a:t>বাঙালি কিভাবে যুদ্ধে </a:t>
            </a:r>
            <a:r>
              <a:rPr b="1"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b="1"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b="1"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পিয়ে প</a:t>
            </a:r>
            <a:r>
              <a:rPr b="1"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b="1"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bn-BD">
                <a:latin typeface="NikoshBAN" panose="02000000000000000000" pitchFamily="2" charset="0"/>
                <a:cs typeface="NikoshBAN" panose="02000000000000000000" pitchFamily="2" charset="0"/>
              </a:rPr>
              <a:t>দেশ স্বাধীন করল </a:t>
            </a:r>
            <a:r>
              <a:rPr b="1"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৭১ এর দিন গুলি গল্প অবলম্বনে</a:t>
            </a:r>
            <a:r>
              <a:rPr b="1"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bn-BD">
                <a:latin typeface="NikoshBAN" panose="02000000000000000000" pitchFamily="2" charset="0"/>
                <a:cs typeface="NikoshBAN" panose="02000000000000000000" pitchFamily="2" charset="0"/>
              </a:rPr>
              <a:t>তা লিখ </a:t>
            </a:r>
            <a:r>
              <a:rPr b="1"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4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592368" y="2299994"/>
            <a:ext cx="3401505" cy="2476789"/>
          </a:xfrm>
          <a:prstGeom prst="rect"/>
          <a:ln w="57150">
            <a:solidFill>
              <a:srgbClr val="F3070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104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2"/>
                                        <p:tgtEl>
                                          <p:spTgt spid="209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7"/>
                                        <p:tgtEl>
                                          <p:spTgt spid="209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22"/>
                                        <p:tgtEl>
                                          <p:spTgt spid="104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8" grpId="0" animBg="1"/>
      <p:bldP spid="10487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4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21920"/>
            <a:ext cx="12192000" cy="6629400"/>
          </a:xfrm>
          <a:prstGeom prst="rect"/>
        </p:spPr>
      </p:pic>
      <p:pic>
        <p:nvPicPr>
          <p:cNvPr id="2097248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249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b="20558"/>
          <a:stretch>
            <a:fillRect/>
          </a:stretch>
        </p:blipFill>
        <p:spPr>
          <a:xfrm>
            <a:off x="83278" y="3747107"/>
            <a:ext cx="11979724" cy="2916298"/>
          </a:xfrm>
          <a:prstGeom prst="rect"/>
          <a:ln w="57150">
            <a:solidFill>
              <a:srgbClr val="F70349"/>
            </a:solidFill>
          </a:ln>
        </p:spPr>
      </p:pic>
      <p:sp>
        <p:nvSpPr>
          <p:cNvPr id="1048784" name="TextBox 5"/>
          <p:cNvSpPr txBox="1"/>
          <p:nvPr/>
        </p:nvSpPr>
        <p:spPr>
          <a:xfrm>
            <a:off x="1296538" y="984562"/>
            <a:ext cx="8948382" cy="2674630"/>
          </a:xfrm>
          <a:prstGeom prst="rect"/>
          <a:noFill/>
        </p:spPr>
        <p:txBody>
          <a:bodyPr rtlCol="0" wrap="square">
            <a:prstTxWarp prst="textWave1"/>
            <a:spAutoFit/>
          </a:bodyPr>
          <a:p>
            <a:r>
              <a:rPr b="1" dirty="0" sz="11500" lang="bn-I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b="1" dirty="0" sz="11500"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9486" y="0"/>
            <a:ext cx="12192000" cy="6697980"/>
          </a:xfrm>
          <a:prstGeom prst="rect"/>
        </p:spPr>
      </p:pic>
      <p:pic>
        <p:nvPicPr>
          <p:cNvPr id="2097165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9" y="109182"/>
            <a:ext cx="706784" cy="698538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04" name="Rounded Rectangle 4"/>
          <p:cNvSpPr/>
          <p:nvPr/>
        </p:nvSpPr>
        <p:spPr>
          <a:xfrm>
            <a:off x="208070" y="251459"/>
            <a:ext cx="3470649" cy="2487095"/>
          </a:xfrm>
          <a:prstGeom prst="roundRect">
            <a:avLst>
              <a:gd name="adj" fmla="val 0"/>
            </a:avLst>
          </a:prstGeom>
          <a:blipFill>
            <a:blip xmlns:r="http://schemas.openxmlformats.org/officeDocument/2006/relationships" r:embed="rId3"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532204" y="332359"/>
            <a:ext cx="3446436" cy="2334641"/>
          </a:xfrm>
          <a:prstGeom prst="rect"/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7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532204" y="3705098"/>
            <a:ext cx="3446436" cy="2155729"/>
          </a:xfrm>
          <a:prstGeom prst="rect"/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8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152819" y="3750893"/>
            <a:ext cx="3602102" cy="2155729"/>
          </a:xfrm>
          <a:prstGeom prst="rect"/>
          <a:ln w="57150">
            <a:solidFill>
              <a:srgbClr val="FFFF00"/>
            </a:solidFill>
          </a:ln>
        </p:spPr>
      </p:pic>
      <p:sp>
        <p:nvSpPr>
          <p:cNvPr id="1048605" name="Rounded Rectangle 8"/>
          <p:cNvSpPr/>
          <p:nvPr/>
        </p:nvSpPr>
        <p:spPr>
          <a:xfrm>
            <a:off x="3754920" y="196883"/>
            <a:ext cx="4328886" cy="1357597"/>
          </a:xfrm>
          <a:prstGeom prst="roundRect"/>
          <a:ln>
            <a:solidFill>
              <a:schemeClr val="tx1"/>
            </a:solidFill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কী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দেখা যাচ্ছে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?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6" name="Rounded Rectangle 9"/>
          <p:cNvSpPr/>
          <p:nvPr/>
        </p:nvSpPr>
        <p:spPr>
          <a:xfrm>
            <a:off x="3754920" y="283359"/>
            <a:ext cx="4344111" cy="1235677"/>
          </a:xfrm>
          <a:prstGeom prst="roundRect"/>
          <a:ln>
            <a:solidFill>
              <a:schemeClr val="tx1"/>
            </a:solidFill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এগুলো কোন ধরনের 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?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Rounded Rectangle 10"/>
          <p:cNvSpPr/>
          <p:nvPr/>
        </p:nvSpPr>
        <p:spPr>
          <a:xfrm>
            <a:off x="152819" y="2978024"/>
            <a:ext cx="3525900" cy="533400"/>
          </a:xfrm>
          <a:prstGeom prst="roundRect"/>
          <a:ln>
            <a:solidFill>
              <a:schemeClr val="tx1"/>
            </a:solidFill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bn-IN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Rounded Rectangle 11"/>
          <p:cNvSpPr/>
          <p:nvPr/>
        </p:nvSpPr>
        <p:spPr>
          <a:xfrm>
            <a:off x="8532204" y="2919349"/>
            <a:ext cx="3180918" cy="533400"/>
          </a:xfrm>
          <a:prstGeom prst="roundRect"/>
          <a:ln>
            <a:solidFill>
              <a:schemeClr val="tx1"/>
            </a:solidFill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বঙ্গবন্ধুর ভাষণ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Rounded Rectangle 12"/>
          <p:cNvSpPr/>
          <p:nvPr/>
        </p:nvSpPr>
        <p:spPr>
          <a:xfrm>
            <a:off x="132288" y="6146091"/>
            <a:ext cx="3409518" cy="533400"/>
          </a:xfrm>
          <a:prstGeom prst="roundRect"/>
          <a:ln>
            <a:solidFill>
              <a:schemeClr val="tx1"/>
            </a:solidFill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bn-IN" smtClean="0">
                <a:latin typeface="NikoshBAN" pitchFamily="2" charset="0"/>
                <a:cs typeface="NikoshBAN" pitchFamily="2" charset="0"/>
              </a:rPr>
              <a:t>পাকিস্তানি হানাদার বাহিনী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Rounded Rectangle 13"/>
          <p:cNvSpPr/>
          <p:nvPr/>
        </p:nvSpPr>
        <p:spPr>
          <a:xfrm>
            <a:off x="8664963" y="6113176"/>
            <a:ext cx="3180918" cy="533400"/>
          </a:xfrm>
          <a:prstGeom prst="roundRect"/>
          <a:ln>
            <a:solidFill>
              <a:schemeClr val="tx1"/>
            </a:solidFill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বিজয় পতাকা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Rounded Rectangle 14"/>
          <p:cNvSpPr/>
          <p:nvPr/>
        </p:nvSpPr>
        <p:spPr>
          <a:xfrm>
            <a:off x="3731540" y="247915"/>
            <a:ext cx="4344111" cy="1235677"/>
          </a:xfrm>
          <a:prstGeom prst="roundRect"/>
          <a:ln>
            <a:solidFill>
              <a:schemeClr val="tx1"/>
            </a:solidFill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6000" lang="bn-IN" smtClean="0">
                <a:latin typeface="NikoshBAN" pitchFamily="2" charset="0"/>
                <a:cs typeface="NikoshBAN" pitchFamily="2" charset="0"/>
              </a:rPr>
              <a:t>মুক্তিযুদ্ধের </a:t>
            </a:r>
            <a:endParaRPr dirty="0" sz="6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1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dur="2000" id="6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65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  <p:bldP spid="1048605" grpId="0" animBg="1"/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80010"/>
            <a:ext cx="12192000" cy="6697980"/>
          </a:xfrm>
          <a:prstGeom prst="rect"/>
        </p:spPr>
      </p:pic>
      <p:pic>
        <p:nvPicPr>
          <p:cNvPr id="2097170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194304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02580" y="3006248"/>
          <a:ext cx="1623060" cy="123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3" spid="_x0000_s1090" imgH="792360" imgW="914400" showAsIcon="1" progId="Package">
                  <p:embed/>
                </p:oleObj>
              </mc:Choice>
              <mc:Fallback>
                <p:oleObj name="Packager Shell Object" r:id="rId3" imgH="792360" imgW="914400" showAsIcon="1" progId="Package">
                  <p:embed/>
                  <p:pic>
                    <p:nvPicPr>
                      <p:cNvPr id="2097171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4"/>
                      <a:stretch>
                        <a:fillRect/>
                      </a:stretch>
                    </p:blipFill>
                    <p:spPr>
                      <a:xfrm>
                        <a:off x="5402580" y="3006248"/>
                        <a:ext cx="1623060" cy="1230472"/>
                      </a:xfrm>
                      <a:prstGeom prst="rect"/>
                      <a:ln w="76200">
                        <a:solidFill>
                          <a:srgbClr val="F7034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16" name="TextBox 6"/>
          <p:cNvSpPr txBox="1"/>
          <p:nvPr/>
        </p:nvSpPr>
        <p:spPr>
          <a:xfrm>
            <a:off x="2148840" y="847313"/>
            <a:ext cx="7162800" cy="1489166"/>
          </a:xfrm>
          <a:prstGeom prst="rect"/>
          <a:noFill/>
        </p:spPr>
        <p:txBody>
          <a:bodyPr rtlCol="0" wrap="square">
            <a:prstTxWarp prst="textDeflateBottom"/>
            <a:spAutoFit/>
          </a:bodyPr>
          <a:p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b="1" dirty="0" sz="3600" lang="en-US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b="1" dirty="0" sz="3600" lang="en-US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b="1" dirty="0" sz="3600"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b="1" dirty="0" sz="3600" lang="en-US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endParaRPr b="1" dirty="0" sz="3600"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7" name="TextBox 7"/>
          <p:cNvSpPr txBox="1"/>
          <p:nvPr/>
        </p:nvSpPr>
        <p:spPr>
          <a:xfrm>
            <a:off x="3659426" y="4906489"/>
            <a:ext cx="7084773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dirty="0" sz="4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5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  <p:bldP spid="10486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174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75" name="Picture 6" descr="images(51)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 t="14765" b="15436"/>
          <a:stretch>
            <a:fillRect/>
          </a:stretch>
        </p:blipFill>
        <p:spPr>
          <a:xfrm>
            <a:off x="984393" y="283727"/>
            <a:ext cx="10927079" cy="6014477"/>
          </a:xfrm>
          <a:prstGeom prst="rect"/>
        </p:spPr>
      </p:pic>
      <p:sp>
        <p:nvSpPr>
          <p:cNvPr id="1048622" name="TextBox 7"/>
          <p:cNvSpPr txBox="1"/>
          <p:nvPr/>
        </p:nvSpPr>
        <p:spPr>
          <a:xfrm>
            <a:off x="1956896" y="915176"/>
            <a:ext cx="8982075" cy="12852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জীবন 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বিসর্জ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TextBox 8"/>
          <p:cNvSpPr txBox="1"/>
          <p:nvPr/>
        </p:nvSpPr>
        <p:spPr>
          <a:xfrm>
            <a:off x="3041288" y="1503556"/>
            <a:ext cx="9001138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dirty="0" sz="4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TextBox 10"/>
          <p:cNvSpPr txBox="1"/>
          <p:nvPr/>
        </p:nvSpPr>
        <p:spPr>
          <a:xfrm>
            <a:off x="1427453" y="915176"/>
            <a:ext cx="8706894" cy="43586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600" i="1" lang="en-US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b="1" dirty="0" sz="9600" i="1" 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9600" i="1" lang="en-US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b="1" dirty="0" sz="9600" i="1" 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9600" i="1" lang="en-US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b="1" dirty="0" sz="9600" i="1" 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9600" i="1" lang="en-US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b="1" dirty="0" sz="9600" i="1" 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9600" i="1" lang="en-US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b="1" dirty="0" sz="9600" i="1" lang="en-US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048625" name="Title 1"/>
          <p:cNvSpPr txBox="1"/>
          <p:nvPr/>
        </p:nvSpPr>
        <p:spPr>
          <a:xfrm>
            <a:off x="1557176" y="1610236"/>
            <a:ext cx="8565830" cy="1680730"/>
          </a:xfrm>
          <a:prstGeom prst="rect"/>
          <a:scene3d>
            <a:camera prst="orthographicFront"/>
            <a:lightRig dir="tl" rig="soft">
              <a:rot lat="0" lon="0" rev="0"/>
            </a:lightRig>
          </a:scene3d>
          <a:sp3d/>
        </p:spPr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r" marL="54864">
              <a:spcBef>
                <a:spcPct val="0"/>
              </a:spcBef>
            </a:pPr>
            <a:r>
              <a:rPr dirty="0" sz="9600" lang="bn-BD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একাত্তরের দিনগুলি </a:t>
            </a:r>
            <a:endParaRPr dirty="0" sz="9600" lang="en-US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pPr algn="r" defTabSz="914400" eaLnBrk="1" fontAlgn="auto" hangingPunct="1" indent="0" latinLnBrk="0" lvl="0" marL="54864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dirty="0" sz="6600" i="0" kern="1200" kumimoji="0" lang="bn-BD" noProof="0" normalizeH="0" spc="50" strike="noStrike" u="none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baseline="0" b="1" dirty="0" sz="6600" i="0" kern="1200" kumimoji="0" lang="bn-BD" noProof="0" normalizeH="0" spc="50" strike="noStrike" u="none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baseline="0" b="1" dirty="0" sz="4800" i="0" kern="1200" kumimoji="0" lang="en-US" noProof="0" normalizeH="0" spc="50" strike="noStrike" u="none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48626" name="Title 1"/>
          <p:cNvSpPr txBox="1"/>
          <p:nvPr/>
        </p:nvSpPr>
        <p:spPr>
          <a:xfrm>
            <a:off x="2009382" y="3632645"/>
            <a:ext cx="8565830" cy="1680730"/>
          </a:xfrm>
          <a:prstGeom prst="rect"/>
          <a:scene3d>
            <a:camera prst="orthographicFront"/>
            <a:lightRig dir="tl" rig="soft">
              <a:rot lat="0" lon="0" rev="0"/>
            </a:lightRig>
          </a:scene3d>
          <a:sp3d/>
        </p:spPr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r" marL="54864">
              <a:spcBef>
                <a:spcPct val="0"/>
              </a:spcBef>
            </a:pPr>
            <a:r>
              <a:rPr dirty="0" sz="9600" lang="bn-IN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জাহানারা ইমাম</a:t>
            </a:r>
            <a:endParaRPr dirty="0" sz="9600" lang="en-US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pPr algn="r" defTabSz="914400" eaLnBrk="1" fontAlgn="auto" hangingPunct="1" indent="0" latinLnBrk="0" lvl="0" marL="54864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dirty="0" sz="6600" i="0" kern="1200" kumimoji="0" lang="bn-BD" noProof="0" normalizeH="0" spc="50" strike="noStrike" u="none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baseline="0" b="1" dirty="0" sz="6600" i="0" kern="1200" kumimoji="0" lang="bn-BD" noProof="0" normalizeH="0" spc="50" strike="noStrike" u="none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baseline="0" b="1" dirty="0" sz="4800" i="0" kern="1200" kumimoji="0" lang="en-US" noProof="0" normalizeH="0" spc="50" strike="noStrike" u="none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4" nodeType="clickEffect" presetClass="exit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dur="1000" id="15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6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 tmFilter="0,0; .5, 1; 1, 1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0" nodeType="clickEffect" presetClass="exit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dur="1000" id="31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32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3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3" tmFilter="0,0; .5, 1; 1, 1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6" nodeType="clickEffect" presetClass="exit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dur="1000" id="4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48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7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4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  <p:bldP spid="1048622" grpId="1"/>
      <p:bldP spid="1048623" grpId="0"/>
      <p:bldP spid="1048623" grpId="1"/>
      <p:bldP spid="1048624" grpId="0"/>
      <p:bldP spid="1048624" grpId="1"/>
      <p:bldP spid="1048625" grpId="0"/>
      <p:bldP spid="10486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0480" y="80010"/>
            <a:ext cx="12192000" cy="6697980"/>
          </a:xfrm>
          <a:prstGeom prst="rect"/>
        </p:spPr>
      </p:pic>
      <p:pic>
        <p:nvPicPr>
          <p:cNvPr id="2097177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31" name="Rounded Rectangle 4"/>
          <p:cNvSpPr/>
          <p:nvPr/>
        </p:nvSpPr>
        <p:spPr>
          <a:xfrm>
            <a:off x="1722704" y="1686245"/>
            <a:ext cx="7755443" cy="571500"/>
          </a:xfrm>
          <a:prstGeom prst="roundRect"/>
          <a:gradFill>
            <a:gsLst>
              <a:gs pos="0">
                <a:srgbClr val="002060"/>
              </a:gs>
              <a:gs pos="46000">
                <a:schemeClr val="tx1">
                  <a:lumMod val="65000"/>
                  <a:lumOff val="35000"/>
                </a:schemeClr>
              </a:gs>
              <a:gs pos="84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indent="-457200" marL="457200">
              <a:buFont typeface="Wingdings" panose="05000000000000000000" pitchFamily="2" charset="2"/>
              <a:buChar char="v"/>
            </a:pPr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BD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 </a:t>
            </a:r>
            <a:endParaRPr b="1" dirty="0" sz="4000"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"/>
          <p:cNvGrpSpPr/>
          <p:nvPr/>
        </p:nvGrpSpPr>
        <p:grpSpPr>
          <a:xfrm>
            <a:off x="1581446" y="3544659"/>
            <a:ext cx="9609473" cy="646331"/>
            <a:chOff x="1572132" y="2541329"/>
            <a:chExt cx="8808989" cy="646331"/>
          </a:xfrm>
        </p:grpSpPr>
        <p:sp>
          <p:nvSpPr>
            <p:cNvPr id="1048632" name="Rectangle 7"/>
            <p:cNvSpPr/>
            <p:nvPr/>
          </p:nvSpPr>
          <p:spPr>
            <a:xfrm>
              <a:off x="1572132" y="2541329"/>
              <a:ext cx="8808989" cy="646331"/>
            </a:xfrm>
            <a:prstGeom prst="rect"/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contrasting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3" name="TextBox 8"/>
            <p:cNvSpPr txBox="1"/>
            <p:nvPr/>
          </p:nvSpPr>
          <p:spPr>
            <a:xfrm>
              <a:off x="1750590" y="2587069"/>
              <a:ext cx="7090953" cy="584775"/>
            </a:xfrm>
            <a:prstGeom prst="rect"/>
            <a:noFill/>
          </p:spPr>
          <p:txBody>
            <a:bodyPr rtlCol="0" wrap="square">
              <a:spAutoFit/>
            </a:bodyPr>
            <a:p>
              <a:pPr indent="-571500" marL="571500">
                <a:buFont typeface="Arial" panose="020B0604020202020204" pitchFamily="34" charset="0"/>
                <a:buChar char="•"/>
              </a:pPr>
              <a:r>
                <a:rPr dirty="0" sz="3200" lang="bn-BD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নতুন </a:t>
              </a:r>
              <a:r>
                <a:rPr dirty="0" sz="3200" lang="bn-IN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শব্দগুলোর</a:t>
              </a:r>
              <a:r>
                <a:rPr dirty="0" sz="3200" lang="bn-BD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3200" lang="bn-IN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অর্থ জানতে </a:t>
              </a:r>
              <a:r>
                <a:rPr dirty="0" sz="3200" lang="bn-BD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পারবে </a:t>
              </a:r>
              <a:r>
                <a:rPr dirty="0" sz="3200" lang="en-US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dirty="0" sz="3200" lang="en-US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9"/>
          <p:cNvGrpSpPr/>
          <p:nvPr/>
        </p:nvGrpSpPr>
        <p:grpSpPr>
          <a:xfrm>
            <a:off x="1549105" y="4773359"/>
            <a:ext cx="9701092" cy="671977"/>
            <a:chOff x="1634528" y="2818576"/>
            <a:chExt cx="8892975" cy="671977"/>
          </a:xfrm>
        </p:grpSpPr>
        <p:sp>
          <p:nvSpPr>
            <p:cNvPr id="1048634" name="Rectangle 11"/>
            <p:cNvSpPr/>
            <p:nvPr/>
          </p:nvSpPr>
          <p:spPr>
            <a:xfrm>
              <a:off x="1717062" y="2844222"/>
              <a:ext cx="8810441" cy="646331"/>
            </a:xfrm>
            <a:prstGeom prst="rect"/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contrasting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5" name="TextBox 12"/>
            <p:cNvSpPr txBox="1"/>
            <p:nvPr/>
          </p:nvSpPr>
          <p:spPr>
            <a:xfrm>
              <a:off x="1634528" y="2818576"/>
              <a:ext cx="7059751" cy="5740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3200" lang="bn-BD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১৯৭১ সালের মুক্তিযুদ্ধ সম্পর্কে </a:t>
              </a:r>
              <a:r>
                <a:rPr dirty="0" sz="3200" lang="bn-IN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জানতে </a:t>
              </a:r>
              <a:r>
                <a:rPr dirty="0" sz="3200" lang="bn-BD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পারবে।</a:t>
              </a:r>
            </a:p>
          </p:txBody>
        </p:sp>
      </p:grpSp>
      <p:grpSp>
        <p:nvGrpSpPr>
          <p:cNvPr id="56" name="Group 13"/>
          <p:cNvGrpSpPr/>
          <p:nvPr/>
        </p:nvGrpSpPr>
        <p:grpSpPr>
          <a:xfrm>
            <a:off x="1722704" y="5928509"/>
            <a:ext cx="9870753" cy="894737"/>
            <a:chOff x="1714984" y="3700231"/>
            <a:chExt cx="9067451" cy="894737"/>
          </a:xfrm>
        </p:grpSpPr>
        <p:sp>
          <p:nvSpPr>
            <p:cNvPr id="1048636" name="Rectangle 15"/>
            <p:cNvSpPr/>
            <p:nvPr/>
          </p:nvSpPr>
          <p:spPr>
            <a:xfrm>
              <a:off x="1714984" y="3700231"/>
              <a:ext cx="8812519" cy="646331"/>
            </a:xfrm>
            <a:prstGeom prst="rect"/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contrasting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7" name="TextBox 16"/>
            <p:cNvSpPr txBox="1"/>
            <p:nvPr/>
          </p:nvSpPr>
          <p:spPr>
            <a:xfrm>
              <a:off x="1852335" y="3792328"/>
              <a:ext cx="8930100" cy="802640"/>
            </a:xfrm>
            <a:prstGeom prst="rect"/>
            <a:noFill/>
          </p:spPr>
          <p:txBody>
            <a:bodyPr rtlCol="0" wrap="square">
              <a:spAutoFit/>
            </a:bodyPr>
            <a:p>
              <a:pPr lvl="0"/>
              <a:r>
                <a:rPr dirty="0" sz="2400" lang="bn-BD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১৯৭১ সালে পাকিস্তানি হানাদার বাহিনীর নি</a:t>
              </a:r>
              <a:r>
                <a:rPr dirty="0" sz="2400" lang="bn-IN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র্মম </a:t>
              </a:r>
              <a:r>
                <a:rPr dirty="0" sz="2400" lang="bn-BD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অত্যাচারের কথা বর্ণনা করতে পারবে।  </a:t>
              </a:r>
            </a:p>
          </p:txBody>
        </p:sp>
      </p:grpSp>
      <p:grpSp>
        <p:nvGrpSpPr>
          <p:cNvPr id="57" name="Group 20"/>
          <p:cNvGrpSpPr/>
          <p:nvPr/>
        </p:nvGrpSpPr>
        <p:grpSpPr>
          <a:xfrm>
            <a:off x="1581446" y="2639529"/>
            <a:ext cx="9651441" cy="1056639"/>
            <a:chOff x="1596813" y="1930043"/>
            <a:chExt cx="8823076" cy="1125420"/>
          </a:xfrm>
        </p:grpSpPr>
        <p:sp>
          <p:nvSpPr>
            <p:cNvPr id="1048638" name="Rectangle 21"/>
            <p:cNvSpPr/>
            <p:nvPr/>
          </p:nvSpPr>
          <p:spPr>
            <a:xfrm>
              <a:off x="1606568" y="1952058"/>
              <a:ext cx="8813321" cy="646331"/>
            </a:xfrm>
            <a:prstGeom prst="rect"/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contrasting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9" name="TextBox 22"/>
            <p:cNvSpPr txBox="1"/>
            <p:nvPr/>
          </p:nvSpPr>
          <p:spPr>
            <a:xfrm>
              <a:off x="1596813" y="1930043"/>
              <a:ext cx="7974146" cy="1125420"/>
            </a:xfrm>
            <a:prstGeom prst="rect"/>
            <a:noFill/>
          </p:spPr>
          <p:txBody>
            <a:bodyPr rtlCol="0" wrap="square">
              <a:spAutoFit/>
            </a:bodyPr>
            <a:p>
              <a:pPr indent="-571500" marL="571500">
                <a:buFont typeface="Arial" panose="020B0604020202020204" pitchFamily="34" charset="0"/>
                <a:buChar char="•"/>
              </a:pPr>
              <a:r>
                <a:rPr b="1" dirty="0" sz="3200" lang="bn-IN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3200" lang="bn-IN" smtClean="0">
                  <a:ln w="0"/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জাহানারা ইমাম </a:t>
              </a:r>
              <a:r>
                <a:rPr dirty="0" sz="3200" lang="bn-BD" smtClean="0">
                  <a:ln w="0"/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dirty="0" sz="3200" lang="bn-IN" smtClean="0">
                  <a:ln w="0"/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সংক্ষিপ্ত পরিচিতি </a:t>
              </a:r>
              <a:r>
                <a:rPr dirty="0" sz="3200" lang="bn-BD" smtClean="0">
                  <a:ln w="0"/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 পার</a:t>
              </a:r>
              <a:r>
                <a:rPr dirty="0" sz="3200" lang="bn-IN" smtClean="0">
                  <a:ln w="0"/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বে। </a:t>
              </a:r>
              <a:endParaRPr b="1" dirty="0" sz="3200" lang="bn-BD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48640" name="Chevron 23"/>
          <p:cNvSpPr/>
          <p:nvPr/>
        </p:nvSpPr>
        <p:spPr>
          <a:xfrm rot="21432455">
            <a:off x="-42861" y="2504291"/>
            <a:ext cx="1530787" cy="748286"/>
          </a:xfrm>
          <a:prstGeom prst="chevron"/>
          <a:blipFill rotWithShape="1" dpi="0">
            <a:blip xmlns:r="http://schemas.openxmlformats.org/officeDocument/2006/relationships"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1" name="Chevron 25"/>
          <p:cNvSpPr/>
          <p:nvPr/>
        </p:nvSpPr>
        <p:spPr>
          <a:xfrm>
            <a:off x="-30480" y="3450580"/>
            <a:ext cx="1553226" cy="759517"/>
          </a:xfrm>
          <a:prstGeom prst="chevron"/>
          <a:blipFill rotWithShape="1" dpi="0">
            <a:blip xmlns:r="http://schemas.openxmlformats.org/officeDocument/2006/relationships" r:embed="rId4"/>
            <a:srcRect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IN" smtClean="0">
                <a:solidFill>
                  <a:schemeClr val="tx1"/>
                </a:solidFill>
              </a:rPr>
              <a:t>অ ই এ </a:t>
            </a:r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642" name="Chevron 26"/>
          <p:cNvSpPr/>
          <p:nvPr/>
        </p:nvSpPr>
        <p:spPr>
          <a:xfrm rot="21432455">
            <a:off x="-81924" y="4693952"/>
            <a:ext cx="1530787" cy="759517"/>
          </a:xfrm>
          <a:prstGeom prst="chevron"/>
          <a:blipFill rotWithShape="1" dpi="0">
            <a:blip xmlns:r="http://schemas.openxmlformats.org/officeDocument/2006/relationships"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3" name="Chevron 27"/>
          <p:cNvSpPr/>
          <p:nvPr/>
        </p:nvSpPr>
        <p:spPr>
          <a:xfrm>
            <a:off x="16894" y="5937324"/>
            <a:ext cx="1569567" cy="640454"/>
          </a:xfrm>
          <a:prstGeom prst="chevron"/>
          <a:blipFill rotWithShape="1" dpi="0">
            <a:blip xmlns:r="http://schemas.openxmlformats.org/officeDocument/2006/relationships"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4" name="Down Ribbon 28"/>
          <p:cNvSpPr/>
          <p:nvPr/>
        </p:nvSpPr>
        <p:spPr>
          <a:xfrm>
            <a:off x="1862640" y="80011"/>
            <a:ext cx="8405760" cy="904552"/>
          </a:xfrm>
          <a:prstGeom prst="ribbon"/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r="8100000" dist="50800">
              <a:prstClr val="black">
                <a:alpha val="50000"/>
              </a:prstClr>
            </a:innerShdw>
          </a:effectLst>
          <a:scene3d>
            <a:camera prst="perspectiveRelaxedModerately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IN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dirty="0" sz="6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dirty="0" sz="6000" lang="bn-IN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dirty="0" sz="6000" lang="en-US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6000" lang="en-US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5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5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6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6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  <p:bldP spid="1048640" grpId="0" animBg="1"/>
      <p:bldP spid="1048641" grpId="0" animBg="1"/>
      <p:bldP spid="1048642" grpId="0" animBg="1"/>
      <p:bldP spid="1048643" grpId="0" animBg="1"/>
      <p:bldP spid="10486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697980"/>
          </a:xfrm>
          <a:prstGeom prst="rect"/>
        </p:spPr>
      </p:pic>
      <p:pic>
        <p:nvPicPr>
          <p:cNvPr id="2097179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49" name="Rectangle 7"/>
          <p:cNvSpPr/>
          <p:nvPr/>
        </p:nvSpPr>
        <p:spPr>
          <a:xfrm>
            <a:off x="0" y="0"/>
            <a:ext cx="12192000" cy="6858000"/>
          </a:xfrm>
          <a:prstGeom prst="rect"/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0" name="TextBox 8"/>
          <p:cNvSpPr txBox="1"/>
          <p:nvPr/>
        </p:nvSpPr>
        <p:spPr>
          <a:xfrm>
            <a:off x="7028493" y="4769926"/>
            <a:ext cx="2015198" cy="684009"/>
          </a:xfrm>
          <a:prstGeom prst="rect"/>
          <a:noFill/>
        </p:spPr>
        <p:txBody>
          <a:bodyPr rtlCol="0" wrap="square">
            <a:prstTxWarp prst="textPlain"/>
            <a:spAutoFit/>
            <a:scene3d>
              <a:camera prst="obliqueTopLeft"/>
              <a:lightRig dir="t" rig="threePt"/>
            </a:scene3d>
            <a:sp3d extrusionH="57150">
              <a:bevelT w="38100" h="38100" prst="angle"/>
            </a:sp3d>
          </a:bodyPr>
          <a:p>
            <a:r>
              <a:rPr dirty="0" sz="700" lang="bn-IN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700" lang="bn-IN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জাহানারা ইমাম </a:t>
            </a:r>
            <a:endParaRPr dirty="0" sz="700" lang="en-US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1" name="Down Arrow Callout 9"/>
          <p:cNvSpPr/>
          <p:nvPr/>
        </p:nvSpPr>
        <p:spPr>
          <a:xfrm>
            <a:off x="5669950" y="214623"/>
            <a:ext cx="1959372" cy="1981200"/>
          </a:xfrm>
          <a:prstGeom prst="downArrowCallout"/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  <a:sp3d extrusionH="57150">
              <a:bevelT w="38100" h="38100" prst="angle"/>
            </a:sp3d>
          </a:bodyPr>
          <a:p>
            <a:pPr algn="ctr"/>
            <a:r>
              <a:rPr dirty="0" sz="3200" lang="bn-BD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dirty="0" sz="3200" lang="en-US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2" name="Rounded Rectangle 10"/>
          <p:cNvSpPr/>
          <p:nvPr/>
        </p:nvSpPr>
        <p:spPr>
          <a:xfrm>
            <a:off x="8135899" y="515523"/>
            <a:ext cx="3043492" cy="1555185"/>
          </a:xfrm>
          <a:prstGeom prst="roundRect"/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BD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dirty="0" sz="3600" lang="bn-IN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227856"/>
            <a:r>
              <a:rPr b="1" dirty="0" sz="2400" lang="bn-BD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১৯২৩</a:t>
            </a:r>
            <a:r>
              <a:rPr b="1" dirty="0" sz="2400" lang="bn-IN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 </a:t>
            </a:r>
            <a:r>
              <a:rPr b="1" dirty="0" sz="24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b="1" dirty="0" sz="24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endParaRPr b="1" dirty="0" sz="40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3" name="Rounded Rectangle 11"/>
          <p:cNvSpPr/>
          <p:nvPr/>
        </p:nvSpPr>
        <p:spPr>
          <a:xfrm>
            <a:off x="9117132" y="4204672"/>
            <a:ext cx="2855956" cy="2017368"/>
          </a:xfrm>
          <a:prstGeom prst="roundRect"/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sz="2400" lang="bn-BD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dirty="0" sz="2400" lang="bn-BD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বি এ ডিগ্রি </a:t>
            </a:r>
          </a:p>
          <a:p>
            <a:pPr algn="ctr"/>
            <a:r>
              <a:rPr dirty="0" sz="2400" lang="bn-BD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 কালে ঢাকা বিশ্ববিদ্যালয় থেকে বি এড ও এম এ ডিগ্রি অর্জন করে  </a:t>
            </a:r>
          </a:p>
        </p:txBody>
      </p:sp>
      <p:sp>
        <p:nvSpPr>
          <p:cNvPr id="1048654" name="Rounded Rectangle 12"/>
          <p:cNvSpPr/>
          <p:nvPr/>
        </p:nvSpPr>
        <p:spPr>
          <a:xfrm>
            <a:off x="1944651" y="349707"/>
            <a:ext cx="3376649" cy="1633109"/>
          </a:xfrm>
          <a:prstGeom prst="roundRect"/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২৬ জুন ১৯৯৪ সাল । </a:t>
            </a:r>
            <a:endParaRPr dirty="0" sz="32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5" name="Rounded Rectangle 13"/>
          <p:cNvSpPr/>
          <p:nvPr/>
        </p:nvSpPr>
        <p:spPr>
          <a:xfrm>
            <a:off x="769709" y="2195823"/>
            <a:ext cx="3809837" cy="2426325"/>
          </a:xfrm>
          <a:prstGeom prst="roundRect"/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lang="bn-IN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         </a:t>
            </a:r>
            <a:r>
              <a:rPr dirty="0" sz="2000" lang="bn-IN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সাহিত্য কর্মঃ</a:t>
            </a:r>
          </a:p>
          <a:p>
            <a:r>
              <a:rPr dirty="0" sz="2000" lang="bn-IN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গজকচ্ছপ, সাতটি তারার ঝিকিমিকি ,একাত্তরের দিনগুলি,নিঃসংগ পাইন,ক্যান্সারের সাথে বসবাস,প্রবাসের দিনগুলি, </a:t>
            </a:r>
          </a:p>
        </p:txBody>
      </p:sp>
      <p:sp>
        <p:nvSpPr>
          <p:cNvPr id="1048656" name="Rounded Rectangle 14"/>
          <p:cNvSpPr/>
          <p:nvPr/>
        </p:nvSpPr>
        <p:spPr>
          <a:xfrm>
            <a:off x="8499246" y="2286892"/>
            <a:ext cx="3235553" cy="1701596"/>
          </a:xfrm>
          <a:prstGeom prst="roundRect"/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bn-IN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 –</a:t>
            </a:r>
            <a:r>
              <a:rPr dirty="0" sz="3200" lang="bn-IN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মুর্শিদাবাদের সুন্দরপুর </a:t>
            </a:r>
            <a:r>
              <a:rPr b="1" dirty="0" sz="24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endParaRPr dirty="0" sz="2400" lang="en-US">
              <a:solidFill>
                <a:schemeClr val="tx1"/>
              </a:solidFill>
            </a:endParaRPr>
          </a:p>
        </p:txBody>
      </p:sp>
      <p:sp>
        <p:nvSpPr>
          <p:cNvPr id="1048657" name="Rounded Rectangle 15"/>
          <p:cNvSpPr/>
          <p:nvPr/>
        </p:nvSpPr>
        <p:spPr>
          <a:xfrm>
            <a:off x="941017" y="4829724"/>
            <a:ext cx="4038598" cy="1701596"/>
          </a:xfrm>
          <a:prstGeom prst="roundRect"/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bn-BD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সালে বি এ ডিগ্রি </a:t>
            </a:r>
          </a:p>
          <a:p>
            <a:pPr algn="ctr"/>
            <a:r>
              <a:rPr dirty="0" sz="2000" lang="bn-BD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 কালে ঢাকা বিশ্ববিদ্যালয় থেকে বি এড ও এম এ ডিগ্রি অর্জন করে  </a:t>
            </a:r>
          </a:p>
        </p:txBody>
      </p:sp>
      <p:sp>
        <p:nvSpPr>
          <p:cNvPr id="1048658" name="Up Arrow Callout 16"/>
          <p:cNvSpPr/>
          <p:nvPr/>
        </p:nvSpPr>
        <p:spPr>
          <a:xfrm>
            <a:off x="5398760" y="5199801"/>
            <a:ext cx="2749616" cy="1479421"/>
          </a:xfrm>
          <a:prstGeom prst="upArrowCallout"/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2000" lang="bn-IN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28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 </a:t>
            </a:r>
            <a:r>
              <a:rPr dirty="0" sz="2800" lang="bn-IN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bn-BD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 আব্দুল আলী</a:t>
            </a:r>
          </a:p>
          <a:p>
            <a:pPr algn="ctr"/>
            <a:endParaRPr dirty="0" lang="bn-IN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269174" y="2266180"/>
            <a:ext cx="2360148" cy="2520789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5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5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4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53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4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5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2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7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6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/>
      <p:bldP spid="1048651" grpId="0" animBg="1"/>
      <p:bldP spid="1048652" grpId="0" animBg="1"/>
      <p:bldP spid="1048653" grpId="0" animBg="1"/>
      <p:bldP spid="1048654" grpId="0" animBg="1"/>
      <p:bldP spid="1048655" grpId="0" animBg="1"/>
      <p:bldP spid="1048656" grpId="0" animBg="1"/>
      <p:bldP spid="1048657" grpId="0" animBg="1"/>
      <p:bldP spid="10486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182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8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934268" y="1622122"/>
            <a:ext cx="5650173" cy="3343367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63" name="Up Ribbon 5"/>
          <p:cNvSpPr/>
          <p:nvPr/>
        </p:nvSpPr>
        <p:spPr>
          <a:xfrm>
            <a:off x="2212204" y="381788"/>
            <a:ext cx="7706631" cy="735466"/>
          </a:xfrm>
          <a:prstGeom prst="ribbon2"/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/>
            <a:endParaRPr dirty="0" sz="3200" lang="bn-IN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4800" lang="bn-IN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dirty="0" sz="4800" lang="en-US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dirty="0" sz="4800" lang="bn-BD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1600" lang="en-US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48664" name="Rounded Rectangle 6"/>
          <p:cNvSpPr/>
          <p:nvPr/>
        </p:nvSpPr>
        <p:spPr>
          <a:xfrm>
            <a:off x="1257929" y="5470357"/>
            <a:ext cx="9510155" cy="571500"/>
          </a:xfrm>
          <a:prstGeom prst="roundRect"/>
          <a:gradFill>
            <a:gsLst>
              <a:gs pos="0">
                <a:srgbClr val="002060"/>
              </a:gs>
              <a:gs pos="46000">
                <a:schemeClr val="tx1">
                  <a:lumMod val="65000"/>
                  <a:lumOff val="35000"/>
                </a:schemeClr>
              </a:gs>
              <a:gs pos="84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indent="-457200" marL="457200">
              <a:buFont typeface="Wingdings" panose="05000000000000000000" pitchFamily="2" charset="2"/>
              <a:buChar char="v"/>
            </a:pPr>
            <a:r>
              <a:rPr b="1" dirty="0" sz="3600" lang="bn-I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জাহানারা ইমামকে কী উপাধী দেওয়া হয়? </a:t>
            </a:r>
            <a:endParaRPr b="1" dirty="0" sz="4000"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4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9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 animBg="1"/>
      <p:bldP spid="10486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1"/>
          <p:cNvSpPr/>
          <p:nvPr/>
        </p:nvSpPr>
        <p:spPr>
          <a:xfrm>
            <a:off x="-106680" y="0"/>
            <a:ext cx="12344400" cy="6858000"/>
          </a:xfrm>
          <a:prstGeom prst="rect"/>
          <a:noFill/>
          <a:ln w="165100">
            <a:solidFill>
              <a:srgbClr val="F7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3340"/>
            <a:ext cx="12192000" cy="6697980"/>
          </a:xfrm>
          <a:prstGeom prst="rect"/>
        </p:spPr>
      </p:pic>
      <p:pic>
        <p:nvPicPr>
          <p:cNvPr id="2097185" name="Content Placeholder 3" descr="DSC_06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278" y="109182"/>
            <a:ext cx="885713" cy="875380"/>
          </a:xfrm>
          <a:prstGeom prst="ellipse"/>
          <a:ln w="63500" cap="rnd">
            <a:noFill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86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18956" t="27301"/>
          <a:stretch>
            <a:fillRect/>
          </a:stretch>
        </p:blipFill>
        <p:spPr>
          <a:xfrm>
            <a:off x="1520554" y="1691362"/>
            <a:ext cx="6369388" cy="4092405"/>
          </a:xfrm>
          <a:prstGeom prst="rect"/>
          <a:ln w="88900" cap="sq" cmpd="thickThin">
            <a:solidFill>
              <a:srgbClr val="DC1E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69" name="Up Ribbon 5"/>
          <p:cNvSpPr/>
          <p:nvPr/>
        </p:nvSpPr>
        <p:spPr>
          <a:xfrm>
            <a:off x="1637732" y="381788"/>
            <a:ext cx="8281104" cy="735466"/>
          </a:xfrm>
          <a:prstGeom prst="ribbon2"/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/>
            <a:endParaRPr dirty="0" sz="3200" lang="bn-IN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4800" lang="bn-IN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আদর্শপাঠ </a:t>
            </a:r>
            <a:endParaRPr dirty="0" sz="4800" lang="bn-BD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1600" lang="en-US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97187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333382" y="1691362"/>
            <a:ext cx="3226271" cy="4092405"/>
          </a:xfrm>
          <a:prstGeom prst="rect"/>
          <a:ln w="57150">
            <a:solidFill>
              <a:srgbClr val="F70349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4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9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Windows User</dc:creator>
  <cp:lastModifiedBy>Windows User</cp:lastModifiedBy>
  <dcterms:created xsi:type="dcterms:W3CDTF">2020-04-21T00:37:50Z</dcterms:created>
  <dcterms:modified xsi:type="dcterms:W3CDTF">2020-04-24T15:53:52Z</dcterms:modified>
</cp:coreProperties>
</file>