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20"/>
  </p:notesMasterIdLst>
  <p:sldIdLst>
    <p:sldId id="256" r:id="rId2"/>
    <p:sldId id="270" r:id="rId3"/>
    <p:sldId id="264" r:id="rId4"/>
    <p:sldId id="260" r:id="rId5"/>
    <p:sldId id="261" r:id="rId6"/>
    <p:sldId id="272" r:id="rId7"/>
    <p:sldId id="271" r:id="rId8"/>
    <p:sldId id="265" r:id="rId9"/>
    <p:sldId id="266" r:id="rId10"/>
    <p:sldId id="267" r:id="rId11"/>
    <p:sldId id="273" r:id="rId12"/>
    <p:sldId id="276" r:id="rId13"/>
    <p:sldId id="268" r:id="rId14"/>
    <p:sldId id="277" r:id="rId15"/>
    <p:sldId id="263" r:id="rId16"/>
    <p:sldId id="262" r:id="rId17"/>
    <p:sldId id="269" r:id="rId18"/>
    <p:sldId id="25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4" autoAdjust="0"/>
  </p:normalViewPr>
  <p:slideViewPr>
    <p:cSldViewPr snapToGrid="0">
      <p:cViewPr varScale="1">
        <p:scale>
          <a:sx n="42" d="100"/>
          <a:sy n="42" d="100"/>
        </p:scale>
        <p:origin x="78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C7661-7A7C-479B-AE69-EF7906C2EBB0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4F62-E367-496C-AD4C-CCB150348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9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44F62-E367-496C-AD4C-CCB1503483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44F62-E367-496C-AD4C-CCB1503483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6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44F62-E367-496C-AD4C-CCB1503483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3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44F62-E367-496C-AD4C-CCB1503483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2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9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2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33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6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74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2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6DE2-A2C2-4746-BC32-5E5BAEACD1F2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C02C3-59DF-48D1-A278-FACB45187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7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7844" y="1392704"/>
            <a:ext cx="6324229" cy="5212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77307" y="0"/>
            <a:ext cx="6836899" cy="1908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800" kern="2000" spc="9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স্বাগতম</a:t>
            </a:r>
            <a:endParaRPr lang="en-US" sz="11800" kern="2000" spc="9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6"/>
          <a:stretch/>
        </p:blipFill>
        <p:spPr>
          <a:xfrm>
            <a:off x="1132765" y="2102799"/>
            <a:ext cx="10352349" cy="4599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295400" y="420349"/>
            <a:ext cx="9772649" cy="129486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4315" y="609600"/>
            <a:ext cx="9772649" cy="1294861"/>
          </a:xfrm>
        </p:spPr>
        <p:txBody>
          <a:bodyPr>
            <a:noAutofit/>
          </a:bodyPr>
          <a:lstStyle/>
          <a:p>
            <a:pPr algn="ctr"/>
            <a:r>
              <a:rPr lang="bn-IN" sz="7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 জাতীয় কি</a:t>
            </a:r>
            <a:r>
              <a:rPr lang="en-US" sz="7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ছু</a:t>
            </a:r>
            <a:r>
              <a:rPr lang="bn-IN" sz="7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ফল</a:t>
            </a:r>
            <a:r>
              <a:rPr lang="en-US" sz="7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1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922" y="921808"/>
            <a:ext cx="6531708" cy="1015663"/>
          </a:xfrm>
          <a:prstGeom prst="rect">
            <a:avLst/>
          </a:prstGeom>
          <a:solidFill>
            <a:srgbClr val="0070C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</a:t>
            </a:r>
            <a:r>
              <a:rPr lang="en-US" sz="6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bn-IN" sz="6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উৎস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4181" y="3162886"/>
            <a:ext cx="5221370" cy="9233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উদ্ভিজ উৎস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6300" y="5190981"/>
            <a:ext cx="5315688" cy="923330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প্রাণিজ উৎস</a:t>
            </a:r>
            <a:endParaRPr lang="en-US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595929" y="1970484"/>
            <a:ext cx="1336430" cy="1038739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756676F4-69B0-4690-86D5-B2621ABB354B}"/>
              </a:ext>
            </a:extLst>
          </p:cNvPr>
          <p:cNvSpPr/>
          <p:nvPr/>
        </p:nvSpPr>
        <p:spPr>
          <a:xfrm>
            <a:off x="5566651" y="4100156"/>
            <a:ext cx="1336430" cy="1038739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041" y="2792892"/>
            <a:ext cx="10515600" cy="280076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১। রোগ প্রতিরোধ ক্ষমতা বজায় রাখে ।</a:t>
            </a:r>
          </a:p>
          <a:p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২।</a:t>
            </a:r>
            <a:r>
              <a:rPr lang="en-US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হাড়ের টিসু গঠনেও পুষ্টি সাধনে সহায়তা করে।</a:t>
            </a:r>
          </a:p>
          <a:p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৩।</a:t>
            </a:r>
            <a:r>
              <a:rPr lang="en-US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রক্তের লোহিত কনিকা গঠনে সাহায্য করে।</a:t>
            </a:r>
          </a:p>
          <a:p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৪।</a:t>
            </a:r>
            <a:r>
              <a:rPr lang="en-US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 এ, ই এবং বি কমপ্লেক্স এর জারন প্রতিহত</a:t>
            </a:r>
            <a:r>
              <a:rPr lang="en-US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5223" y="1044719"/>
            <a:ext cx="9076900" cy="14465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</a:t>
            </a:r>
            <a:r>
              <a:rPr lang="bn-IN" sz="8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এর কার্যকারিতা </a:t>
            </a:r>
          </a:p>
        </p:txBody>
      </p:sp>
    </p:spTree>
    <p:extLst>
      <p:ext uri="{BB962C8B-B14F-4D97-AF65-F5344CB8AC3E}">
        <p14:creationId xmlns:p14="http://schemas.microsoft.com/office/powerpoint/2010/main" val="29617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128" y="1955421"/>
            <a:ext cx="2822825" cy="2574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386769" y="4896034"/>
            <a:ext cx="336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জিহবায়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ঘা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endParaRPr lang="en-US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5424" y="4945790"/>
            <a:ext cx="415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স্কার্ভিতে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মাড়িতে</a:t>
            </a:r>
            <a:r>
              <a:rPr lang="bn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পরিবর্তন আসে</a:t>
            </a:r>
            <a:endParaRPr lang="en-US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8455" y="140875"/>
            <a:ext cx="7920111" cy="11387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800" dirty="0"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</a:t>
            </a:r>
            <a:r>
              <a:rPr lang="en-US" sz="6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6800" dirty="0">
                <a:latin typeface="SolaimanLipi" panose="02000500020000020004" pitchFamily="2" charset="0"/>
                <a:cs typeface="SolaimanLipi" panose="02000500020000020004" pitchFamily="2" charset="0"/>
              </a:rPr>
              <a:t>সি এর অভাবের</a:t>
            </a:r>
            <a:r>
              <a:rPr lang="en-US" sz="6800" dirty="0">
                <a:latin typeface="SolaimanLipi" panose="02000500020000020004" pitchFamily="2" charset="0"/>
                <a:cs typeface="SolaimanLipi" panose="02000500020000020004" pitchFamily="2" charset="0"/>
              </a:rPr>
              <a:t> ফ</a:t>
            </a:r>
            <a:r>
              <a:rPr lang="as-IN" sz="6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endParaRPr lang="en-US" sz="68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4533" y="2001486"/>
            <a:ext cx="2539339" cy="2588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117058" y="4914334"/>
            <a:ext cx="384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চামড়ায় পর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িবর্তন</a:t>
            </a:r>
            <a:r>
              <a:rPr lang="bn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আসে</a:t>
            </a:r>
            <a:endParaRPr lang="en-US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118" y="1645923"/>
            <a:ext cx="3814376" cy="30148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426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692" y="1441938"/>
            <a:ext cx="9671539" cy="45243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7200" dirty="0">
                <a:latin typeface="SolaimanLipi" panose="02000500020000020004" pitchFamily="2" charset="0"/>
                <a:cs typeface="SolaimanLipi" panose="02000500020000020004" pitchFamily="2" charset="0"/>
              </a:rPr>
              <a:t>দাঁতের মাড়ি ফুলে যায়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7200" dirty="0">
                <a:latin typeface="SolaimanLipi" panose="02000500020000020004" pitchFamily="2" charset="0"/>
                <a:cs typeface="SolaimanLipi" panose="02000500020000020004" pitchFamily="2" charset="0"/>
              </a:rPr>
              <a:t>এনিমিয়া দেখা দেয়।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7200" dirty="0">
                <a:latin typeface="SolaimanLipi" panose="02000500020000020004" pitchFamily="2" charset="0"/>
                <a:cs typeface="SolaimanLipi" panose="02000500020000020004" pitchFamily="2" charset="0"/>
              </a:rPr>
              <a:t>স্কার্ভিতে চামড়ার পরিবর্তন দেখা </a:t>
            </a:r>
            <a:r>
              <a:rPr lang="en-US" sz="7200" dirty="0">
                <a:latin typeface="SolaimanLipi" panose="02000500020000020004" pitchFamily="2" charset="0"/>
                <a:cs typeface="SolaimanLipi" panose="02000500020000020004" pitchFamily="2" charset="0"/>
              </a:rPr>
              <a:t>         	</a:t>
            </a:r>
            <a:r>
              <a:rPr lang="bn-IN" sz="7200" dirty="0">
                <a:latin typeface="SolaimanLipi" panose="02000500020000020004" pitchFamily="2" charset="0"/>
                <a:cs typeface="SolaimanLipi" panose="02000500020000020004" pitchFamily="2" charset="0"/>
              </a:rPr>
              <a:t>দেয়।</a:t>
            </a:r>
            <a:endParaRPr lang="en-US" sz="7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07975" y="2019869"/>
            <a:ext cx="9037028" cy="3313921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800" dirty="0">
                <a:latin typeface="SolaimanLipi" panose="02000500020000020004" pitchFamily="2" charset="0"/>
                <a:cs typeface="SolaimanLipi" panose="02000500020000020004" pitchFamily="2" charset="0"/>
              </a:rPr>
              <a:t>স্কার্ভি প্রতিরোধক ভিটামিনকোনটি?</a:t>
            </a:r>
            <a:endParaRPr lang="en-US" sz="48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800" dirty="0">
                <a:latin typeface="SolaimanLipi" panose="02000500020000020004" pitchFamily="2" charset="0"/>
                <a:cs typeface="SolaimanLipi" panose="02000500020000020004" pitchFamily="2" charset="0"/>
              </a:rPr>
              <a:t>কোন </a:t>
            </a:r>
            <a:r>
              <a:rPr lang="en-US" sz="4800" dirty="0">
                <a:latin typeface="SolaimanLipi" panose="02000500020000020004" pitchFamily="2" charset="0"/>
                <a:cs typeface="SolaimanLipi" panose="02000500020000020004" pitchFamily="2" charset="0"/>
              </a:rPr>
              <a:t>উ</a:t>
            </a:r>
            <a:r>
              <a:rPr lang="bn-IN" sz="4800" dirty="0">
                <a:latin typeface="SolaimanLipi" panose="02000500020000020004" pitchFamily="2" charset="0"/>
                <a:cs typeface="SolaimanLipi" panose="02000500020000020004" pitchFamily="2" charset="0"/>
              </a:rPr>
              <a:t>ৎসে ভিটামিন সি কম পাওয়া যায়?</a:t>
            </a:r>
            <a:endParaRPr lang="en-US" sz="48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800" dirty="0">
                <a:latin typeface="SolaimanLipi" panose="02000500020000020004" pitchFamily="2" charset="0"/>
                <a:cs typeface="SolaimanLipi" panose="02000500020000020004" pitchFamily="2" charset="0"/>
              </a:rPr>
              <a:t>কয়েকটি ভিটামিন যুক্ত ফলের নাম লেখ।</a:t>
            </a:r>
            <a:endParaRPr lang="en-US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8135" y="628427"/>
            <a:ext cx="4839286" cy="132343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>
                  <a:solidFill>
                    <a:schemeClr val="bg1"/>
                  </a:solidFill>
                </a:ln>
                <a:latin typeface="SolaimanLipi" panose="02000500020000020004" pitchFamily="2" charset="0"/>
                <a:cs typeface="SolaimanLipi" panose="02000500020000020004" pitchFamily="2" charset="0"/>
              </a:rPr>
              <a:t>মূল্যায়ন</a:t>
            </a:r>
            <a:endParaRPr lang="en-US" sz="2400" dirty="0">
              <a:ln>
                <a:solidFill>
                  <a:schemeClr val="bg1"/>
                </a:solidFill>
              </a:ln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1524" y="576454"/>
            <a:ext cx="4731294" cy="1182007"/>
          </a:xfr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89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দলগত</a:t>
            </a:r>
            <a:r>
              <a:rPr lang="bn-IN" sz="8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কাজ</a:t>
            </a:r>
            <a:endParaRPr lang="en-US" sz="8000" dirty="0">
              <a:solidFill>
                <a:srgbClr val="FFFF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19" y="2521321"/>
            <a:ext cx="10795378" cy="21975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5400" dirty="0" err="1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কয়েক</a:t>
            </a:r>
            <a:r>
              <a:rPr lang="bn-IN" sz="5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টি ভিটামিন সি জাতীয় ফলের নাম লেখ ।</a:t>
            </a:r>
            <a:endParaRPr lang="en-US" sz="5400" dirty="0">
              <a:solidFill>
                <a:srgbClr val="FFFF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685800" indent="-6858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 সি এর দুটি কাজ লিখ।</a:t>
            </a:r>
            <a:endParaRPr lang="en-US" sz="5400" dirty="0">
              <a:solidFill>
                <a:srgbClr val="FFFF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0094" y="409762"/>
            <a:ext cx="5474430" cy="156966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বাড়ির কাজ</a:t>
            </a:r>
            <a:r>
              <a:rPr lang="bn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28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01858" y="3548139"/>
            <a:ext cx="10497438" cy="275577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আমাদের</a:t>
            </a:r>
            <a:r>
              <a:rPr lang="bn-IN" sz="5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দেশে ভিটামিন সি সহলভ্য হওয়া সত্তেও কেন এর অভাবে বেশির ভাগ মানুষ রোগে আক্রান্ত হয়? </a:t>
            </a:r>
          </a:p>
        </p:txBody>
      </p:sp>
    </p:spTree>
    <p:extLst>
      <p:ext uri="{BB962C8B-B14F-4D97-AF65-F5344CB8AC3E}">
        <p14:creationId xmlns:p14="http://schemas.microsoft.com/office/powerpoint/2010/main" val="41118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123" y="175722"/>
            <a:ext cx="8337718" cy="3735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14889" y="4329332"/>
            <a:ext cx="8562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7931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757" y="539126"/>
            <a:ext cx="9404723" cy="140053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endParaRPr lang="en-US" sz="9600" dirty="0">
              <a:solidFill>
                <a:srgbClr val="FFFF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917548"/>
            <a:ext cx="6358597" cy="4334300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নাম:নবীন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কুসুম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আশরাফী</a:t>
            </a:r>
            <a:endParaRPr lang="bn-IN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সহকারি শিক্ষক(গার্হস্থ্য বিজ্ঞান)</a:t>
            </a:r>
          </a:p>
          <a:p>
            <a:pPr marL="0" indent="0">
              <a:buNone/>
            </a:pP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আলীম উদ্দীন উচ্চ বিদ্যালয়</a:t>
            </a:r>
          </a:p>
          <a:p>
            <a:pPr marL="0" indent="0">
              <a:buNone/>
            </a:pP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মিরপুর,ঢাকা-১২১৬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7198" y="1917548"/>
            <a:ext cx="4774222" cy="4334300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শ্রেণি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:</a:t>
            </a: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ষষ্ঠ</a:t>
            </a:r>
            <a:r>
              <a:rPr lang="bn-BD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বিষয়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:</a:t>
            </a: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গার্হস্থ্য বিজ্ঞা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endParaRPr lang="bn-IN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তারি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খ:</a:t>
            </a: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০১</a:t>
            </a:r>
            <a:r>
              <a:rPr lang="bn-BD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/</a:t>
            </a:r>
            <a:r>
              <a:rPr lang="bn-IN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০৬</a:t>
            </a:r>
            <a:r>
              <a:rPr lang="bn-BD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/২০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২০</a:t>
            </a:r>
            <a:endParaRPr lang="bn-IN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5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সময়ঃ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 ১০ </a:t>
            </a:r>
            <a:r>
              <a:rPr lang="bn-BD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ঘটিকা</a:t>
            </a:r>
            <a:endParaRPr lang="bn-IN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bn-IN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1077" y="395557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10" y="-309488"/>
            <a:ext cx="9640257" cy="64007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197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03960" y="1554480"/>
            <a:ext cx="9784080" cy="3749040"/>
          </a:xfr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9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</a:t>
            </a:r>
            <a:r>
              <a:rPr lang="bn-IN" sz="19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টামিন-সি</a:t>
            </a:r>
            <a:endParaRPr lang="en-US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9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10599" y="215422"/>
            <a:ext cx="5195021" cy="186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SolaimanLipi" panose="02000500020000020004" pitchFamily="2" charset="0"/>
                <a:cs typeface="SolaimanLipi" panose="02000500020000020004" pitchFamily="2" charset="0"/>
              </a:rPr>
              <a:t>শিখনফল</a:t>
            </a:r>
            <a:endParaRPr lang="en-US" sz="8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320" y="2124222"/>
            <a:ext cx="1030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এই পাঠ শেষে শিক্ষার্থীরা</a:t>
            </a:r>
            <a:r>
              <a:rPr lang="en-US" sz="5400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  <a:r>
              <a:rPr lang="bn-IN" sz="5400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55" y="3118536"/>
            <a:ext cx="105595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4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 কী তা বলতে পারবে  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 সি এর উৎস সম্পর্কে বর্ণনা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 সি এর কার্যকারিতা বর্ণনা করতে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  সি এর অভাব জনিত রোগসমূহের নাম উল্লেখ করতে পারবে।</a:t>
            </a:r>
            <a:endParaRPr lang="en-US" sz="4400" b="1" dirty="0">
              <a:solidFill>
                <a:schemeClr val="bg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6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7623" y="703591"/>
            <a:ext cx="4869767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 কী</a:t>
            </a:r>
            <a:r>
              <a:rPr lang="en-US" sz="8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bn-IN" sz="8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‌</a:t>
            </a:r>
            <a:endParaRPr lang="en-US" sz="8000" dirty="0">
              <a:solidFill>
                <a:srgbClr val="FFFF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3D4EC-3E04-425B-8C93-3DC2E0296B1E}"/>
              </a:ext>
            </a:extLst>
          </p:cNvPr>
          <p:cNvSpPr txBox="1"/>
          <p:nvPr/>
        </p:nvSpPr>
        <p:spPr>
          <a:xfrm>
            <a:off x="1254662" y="2083302"/>
            <a:ext cx="1028700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IN" sz="5400" i="1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 বা খাদ্যপ্রাণ হচ্ছে খাদ্যের মধ্যে অবস্থিত বিভিন্ন প্রকার জটিল রাসায়নিক জৈব যৌগ যা জীব দেহে খুব সামান্য পরিমানে প্রয়োজন হয়</a:t>
            </a:r>
            <a:r>
              <a:rPr lang="en-US" sz="5400" i="1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5400" i="1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কিন্তু এদের উপস্থিতি ছাড়া জীব দেহের শক্তি উৎপাদন ক্রিয়া ব্যাহত হয়।</a:t>
            </a:r>
          </a:p>
        </p:txBody>
      </p:sp>
    </p:spTree>
    <p:extLst>
      <p:ext uri="{BB962C8B-B14F-4D97-AF65-F5344CB8AC3E}">
        <p14:creationId xmlns:p14="http://schemas.microsoft.com/office/powerpoint/2010/main" val="13646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067" y="331779"/>
            <a:ext cx="7724812" cy="11079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ভিটামিনের প্রকারভেদ</a:t>
            </a:r>
            <a:endParaRPr lang="en-US" sz="6600" b="1" dirty="0">
              <a:solidFill>
                <a:srgbClr val="FFFF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304" y="4336729"/>
            <a:ext cx="4923692" cy="14465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চর্বিতে দ্রবণীয় ভিটামিন </a:t>
            </a:r>
            <a:endParaRPr lang="bn-BD" sz="4400" dirty="0">
              <a:solidFill>
                <a:srgbClr val="FFFF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bn-IN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যেমনঃ এ, ডি, ই, কে</a:t>
            </a:r>
            <a:r>
              <a:rPr lang="bn-BD" sz="44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bn-IN" sz="4400" dirty="0">
              <a:solidFill>
                <a:srgbClr val="FFFF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6170" y="4358577"/>
            <a:ext cx="5580187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পানিতে দ্রবণীয় ভিটামিন।</a:t>
            </a:r>
            <a:r>
              <a:rPr lang="bn-BD" sz="4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যেমনঃ</a:t>
            </a:r>
            <a:endParaRPr lang="en-US" sz="4000" dirty="0">
              <a:solidFill>
                <a:srgbClr val="FFFF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r>
              <a:rPr lang="bn-IN" sz="4000" dirty="0">
                <a:solidFill>
                  <a:srgbClr val="FFFF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ভিটামিনবি কমপ্লেক্স ও ভিটামিন সি।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06A87F-CCE7-4050-BC98-7B0FE89BDCFD}"/>
              </a:ext>
            </a:extLst>
          </p:cNvPr>
          <p:cNvGrpSpPr/>
          <p:nvPr/>
        </p:nvGrpSpPr>
        <p:grpSpPr>
          <a:xfrm>
            <a:off x="928468" y="1561512"/>
            <a:ext cx="10016197" cy="2729136"/>
            <a:chOff x="928468" y="1561512"/>
            <a:chExt cx="10016197" cy="2729136"/>
          </a:xfrm>
        </p:grpSpPr>
        <p:sp>
          <p:nvSpPr>
            <p:cNvPr id="7" name="Down Arrow 6"/>
            <p:cNvSpPr/>
            <p:nvPr/>
          </p:nvSpPr>
          <p:spPr>
            <a:xfrm>
              <a:off x="8785264" y="3118339"/>
              <a:ext cx="1113694" cy="1172309"/>
            </a:xfrm>
            <a:prstGeom prst="downArrow">
              <a:avLst/>
            </a:prstGeom>
            <a:solidFill>
              <a:schemeClr val="bg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wn Arrow 2"/>
            <p:cNvSpPr/>
            <p:nvPr/>
          </p:nvSpPr>
          <p:spPr>
            <a:xfrm flipH="1">
              <a:off x="5219114" y="1561512"/>
              <a:ext cx="1223888" cy="1456008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1970656" y="3101926"/>
              <a:ext cx="1113692" cy="1172309"/>
            </a:xfrm>
            <a:prstGeom prst="downArrow">
              <a:avLst/>
            </a:prstGeom>
            <a:solidFill>
              <a:schemeClr val="bg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inus 3"/>
            <p:cNvSpPr/>
            <p:nvPr/>
          </p:nvSpPr>
          <p:spPr>
            <a:xfrm>
              <a:off x="928468" y="2780832"/>
              <a:ext cx="10016197" cy="539143"/>
            </a:xfrm>
            <a:prstGeom prst="mathMinus">
              <a:avLst/>
            </a:prstGeom>
            <a:solidFill>
              <a:schemeClr val="bg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77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36BD5E9-5EBF-4A35-A445-4FB8CB24A5DA}"/>
              </a:ext>
            </a:extLst>
          </p:cNvPr>
          <p:cNvGrpSpPr/>
          <p:nvPr/>
        </p:nvGrpSpPr>
        <p:grpSpPr>
          <a:xfrm>
            <a:off x="7875861" y="3823854"/>
            <a:ext cx="3764615" cy="3034146"/>
            <a:chOff x="7875861" y="3823854"/>
            <a:chExt cx="3764615" cy="30341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861" y="3823854"/>
              <a:ext cx="3764615" cy="2349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8671419" y="6150114"/>
              <a:ext cx="2256023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আম</a:t>
              </a:r>
              <a:endPara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0BA276-F6A6-4DE5-B193-B9A94551D1E5}"/>
              </a:ext>
            </a:extLst>
          </p:cNvPr>
          <p:cNvGrpSpPr/>
          <p:nvPr/>
        </p:nvGrpSpPr>
        <p:grpSpPr>
          <a:xfrm>
            <a:off x="7861793" y="400830"/>
            <a:ext cx="3764615" cy="3060924"/>
            <a:chOff x="7861793" y="400830"/>
            <a:chExt cx="3764615" cy="30609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793" y="400830"/>
              <a:ext cx="3764615" cy="2349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518203" y="2753868"/>
              <a:ext cx="2440529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solidFill>
                    <a:schemeClr val="accent6">
                      <a:lumMod val="50000"/>
                    </a:schemeClr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আমলকি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032613-7344-443C-A2E1-79846332F312}"/>
              </a:ext>
            </a:extLst>
          </p:cNvPr>
          <p:cNvGrpSpPr/>
          <p:nvPr/>
        </p:nvGrpSpPr>
        <p:grpSpPr>
          <a:xfrm>
            <a:off x="676360" y="3631286"/>
            <a:ext cx="3764615" cy="2917492"/>
            <a:chOff x="676360" y="3631286"/>
            <a:chExt cx="3764615" cy="29174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6360" y="3631286"/>
              <a:ext cx="3764615" cy="23216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282235" y="5902447"/>
              <a:ext cx="2276891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solidFill>
                    <a:schemeClr val="accent2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মালটা</a:t>
              </a:r>
              <a:endParaRPr lang="en-US" sz="3600" b="1" dirty="0">
                <a:solidFill>
                  <a:schemeClr val="accent2"/>
                </a:solidFill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22FCBF-FFDE-4C2D-B282-DCA1E84EAC0B}"/>
              </a:ext>
            </a:extLst>
          </p:cNvPr>
          <p:cNvGrpSpPr/>
          <p:nvPr/>
        </p:nvGrpSpPr>
        <p:grpSpPr>
          <a:xfrm>
            <a:off x="676360" y="259979"/>
            <a:ext cx="3805375" cy="2924570"/>
            <a:chOff x="7828617" y="3615151"/>
            <a:chExt cx="3805375" cy="2924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617" y="3615151"/>
              <a:ext cx="3805375" cy="2307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8665698" y="5893390"/>
              <a:ext cx="2290485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solidFill>
                    <a:srgbClr val="00B05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লেবু</a:t>
              </a:r>
              <a:endParaRPr lang="en-US" sz="3600" b="1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49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194C21-4851-4543-B5F0-109E8A013B2F}"/>
              </a:ext>
            </a:extLst>
          </p:cNvPr>
          <p:cNvGrpSpPr/>
          <p:nvPr/>
        </p:nvGrpSpPr>
        <p:grpSpPr>
          <a:xfrm>
            <a:off x="7801173" y="3641068"/>
            <a:ext cx="3626337" cy="3180810"/>
            <a:chOff x="813117" y="365760"/>
            <a:chExt cx="3626337" cy="31808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17" y="365760"/>
              <a:ext cx="3626337" cy="241964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392716" y="2838684"/>
              <a:ext cx="2620373" cy="70788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solidFill>
                    <a:srgbClr val="00B05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কাচা মরিচ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CD49D3-E135-42F2-83A4-78E1C8E0567B}"/>
              </a:ext>
            </a:extLst>
          </p:cNvPr>
          <p:cNvGrpSpPr/>
          <p:nvPr/>
        </p:nvGrpSpPr>
        <p:grpSpPr>
          <a:xfrm>
            <a:off x="7801173" y="400521"/>
            <a:ext cx="3579607" cy="3128763"/>
            <a:chOff x="7801173" y="400521"/>
            <a:chExt cx="3579607" cy="31287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173" y="400521"/>
              <a:ext cx="3579607" cy="235082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8300365" y="2821398"/>
              <a:ext cx="2602103" cy="70788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solidFill>
                    <a:srgbClr val="00B05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পেয়ারা </a:t>
              </a:r>
              <a:endParaRPr lang="en-US" sz="4000" b="1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A43A36-97F2-4B6F-8FF5-CB343F0243AD}"/>
              </a:ext>
            </a:extLst>
          </p:cNvPr>
          <p:cNvGrpSpPr/>
          <p:nvPr/>
        </p:nvGrpSpPr>
        <p:grpSpPr>
          <a:xfrm>
            <a:off x="876683" y="3635960"/>
            <a:ext cx="3667176" cy="3239196"/>
            <a:chOff x="876683" y="3635960"/>
            <a:chExt cx="3667176" cy="32391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683" y="3635960"/>
              <a:ext cx="3667176" cy="242870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324692" y="6167270"/>
              <a:ext cx="2614276" cy="7078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টমেটো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B4B525-EA0E-4CFC-B1FA-4402F8901A7F}"/>
              </a:ext>
            </a:extLst>
          </p:cNvPr>
          <p:cNvGrpSpPr/>
          <p:nvPr/>
        </p:nvGrpSpPr>
        <p:grpSpPr>
          <a:xfrm>
            <a:off x="719774" y="400521"/>
            <a:ext cx="3747935" cy="2945244"/>
            <a:chOff x="7730819" y="3864412"/>
            <a:chExt cx="3747935" cy="2945244"/>
          </a:xfrm>
        </p:grpSpPr>
        <p:sp>
          <p:nvSpPr>
            <p:cNvPr id="10" name="TextBox 9"/>
            <p:cNvSpPr txBox="1"/>
            <p:nvPr/>
          </p:nvSpPr>
          <p:spPr>
            <a:xfrm>
              <a:off x="8354260" y="6101770"/>
              <a:ext cx="2590414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solidFill>
                    <a:srgbClr val="00B05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ধ</a:t>
              </a:r>
              <a:r>
                <a:rPr lang="en-US" sz="4000" b="1" dirty="0" err="1">
                  <a:solidFill>
                    <a:srgbClr val="00B05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নে</a:t>
              </a:r>
              <a:r>
                <a:rPr lang="bn-IN" sz="4000" b="1" dirty="0">
                  <a:solidFill>
                    <a:srgbClr val="00B05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 পাতা</a:t>
              </a:r>
              <a:endParaRPr lang="en-US" sz="4000" b="1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819" y="3864412"/>
              <a:ext cx="3747935" cy="217063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500302420"/>
      </p:ext>
    </p:extLst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1848</TotalTime>
  <Words>306</Words>
  <Application>Microsoft Office PowerPoint</Application>
  <PresentationFormat>Widescreen</PresentationFormat>
  <Paragraphs>65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SolaimanLipi</vt:lpstr>
      <vt:lpstr>Tw Cen MT</vt:lpstr>
      <vt:lpstr>Wingdings</vt:lpstr>
      <vt:lpstr>Circuit</vt:lpstr>
      <vt:lpstr>PowerPoint Presentation</vt:lpstr>
      <vt:lpstr>পরিচিতি</vt:lpstr>
      <vt:lpstr>PowerPoint Presentation</vt:lpstr>
      <vt:lpstr>ভিটামিন-সি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ভিটামিন জাতীয় কিছু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S.K. Teaching Home</cp:lastModifiedBy>
  <cp:revision>254</cp:revision>
  <dcterms:created xsi:type="dcterms:W3CDTF">2016-05-31T04:51:10Z</dcterms:created>
  <dcterms:modified xsi:type="dcterms:W3CDTF">2020-04-04T16:22:55Z</dcterms:modified>
</cp:coreProperties>
</file>