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58" r:id="rId12"/>
    <p:sldId id="283" r:id="rId13"/>
    <p:sldId id="284" r:id="rId14"/>
    <p:sldId id="285" r:id="rId15"/>
    <p:sldId id="295" r:id="rId16"/>
    <p:sldId id="286" r:id="rId17"/>
    <p:sldId id="287" r:id="rId18"/>
    <p:sldId id="257" r:id="rId19"/>
    <p:sldId id="288" r:id="rId20"/>
    <p:sldId id="289" r:id="rId21"/>
    <p:sldId id="259" r:id="rId22"/>
    <p:sldId id="290" r:id="rId23"/>
    <p:sldId id="291" r:id="rId24"/>
    <p:sldId id="292" r:id="rId25"/>
    <p:sldId id="293" r:id="rId26"/>
    <p:sldId id="294" r:id="rId27"/>
    <p:sldId id="25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4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990600"/>
            <a:ext cx="6096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199"/>
            <a:ext cx="3886200" cy="3644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33400"/>
            <a:ext cx="3276600" cy="3949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41910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10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24400" y="2590800"/>
            <a:ext cx="8382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4038600" y="2590800"/>
            <a:ext cx="9144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2286000"/>
            <a:ext cx="6400800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0" y="95250"/>
            <a:ext cx="2085975" cy="2190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310762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চিত্রের বই ও টেবিলের মধ্যবর্তী আকর্ষন বলকে আমরা কি বলতে পারি? 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10682 L -0.05833 0.23723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1430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মহাকর্ষ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58663"/>
            <a:ext cx="8610600" cy="4385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28681 -0.0178 L 0.38819 -0.00671 " pathEditMode="relative" rAng="0" ptsTypes="AA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555"/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_tree-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066800"/>
            <a:ext cx="2743200" cy="37581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6F458D-B710-49D1-8995-121E9D46FCF6}"/>
              </a:ext>
            </a:extLst>
          </p:cNvPr>
          <p:cNvSpPr/>
          <p:nvPr/>
        </p:nvSpPr>
        <p:spPr>
          <a:xfrm>
            <a:off x="1838719" y="304800"/>
            <a:ext cx="5466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করো এবং মন্তব্য করো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820194" y="3733006"/>
            <a:ext cx="19812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n16204-1_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53516" y="4666484"/>
            <a:ext cx="1447800" cy="1563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0.01111 L -0.0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8600" y="923466"/>
            <a:ext cx="8915400" cy="2133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অভিকর্ষ</a:t>
            </a:r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3528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 সাথে অন্য যেকোন বস্তুর যে আকর্ষন তাই হচ্ছ অভিকর্ষ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52400" y="838200"/>
            <a:ext cx="8839200" cy="4800600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বই ও একটি টেবিলের মধ্যে যে আকর্ষন তাকে কী বলা যায়?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 সাথে চাঁদের যে আকর্ষন তাকে কী বলা যায়? 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8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1066800"/>
            <a:ext cx="2286000" cy="190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3810000" cy="4191000"/>
          </a:xfrm>
          <a:prstGeom prst="rect">
            <a:avLst/>
          </a:prstGeom>
        </p:spPr>
      </p:pic>
      <p:sp>
        <p:nvSpPr>
          <p:cNvPr id="4" name="Left-Right Arrow 3"/>
          <p:cNvSpPr/>
          <p:nvPr/>
        </p:nvSpPr>
        <p:spPr>
          <a:xfrm>
            <a:off x="2514600" y="1828800"/>
            <a:ext cx="3581400" cy="533400"/>
          </a:xfrm>
          <a:prstGeom prst="left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752600" y="3276600"/>
            <a:ext cx="1295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419600" y="3124200"/>
            <a:ext cx="1676400" cy="3231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3124200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মধ্যবর্তী দূরত্ব,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71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3962400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37160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মহাবিশ্বের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বস্তুকণা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অপরকে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endParaRPr lang="bn-BD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বস্তুকণাদ্বয়ের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গুণফলের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দূরেত্বের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ব্যস্তানুপাতিক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বস্তুকণাদ্বয়ের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বরারর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839200" cy="396240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150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vit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86" y="2307368"/>
            <a:ext cx="5474113" cy="3450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715000"/>
            <a:ext cx="7848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মহাকর্ষ 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6934200" y="3414090"/>
            <a:ext cx="1219200" cy="149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990600" y="3414090"/>
            <a:ext cx="575987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53400" y="3229424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বস্তু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093" y="309092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বস্তু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87887" y="381001"/>
            <a:ext cx="1066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76400" y="381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6"/>
          </p:cNvCxnSpPr>
          <p:nvPr/>
        </p:nvCxnSpPr>
        <p:spPr>
          <a:xfrm>
            <a:off x="2590800" y="838200"/>
            <a:ext cx="13716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</p:cNvCxnSpPr>
          <p:nvPr/>
        </p:nvCxnSpPr>
        <p:spPr>
          <a:xfrm rot="10800000">
            <a:off x="4495801" y="838201"/>
            <a:ext cx="1292087" cy="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</p:cNvCxnSpPr>
          <p:nvPr/>
        </p:nvCxnSpPr>
        <p:spPr>
          <a:xfrm rot="5400000">
            <a:off x="1866900" y="1562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</p:cNvCxnSpPr>
          <p:nvPr/>
        </p:nvCxnSpPr>
        <p:spPr>
          <a:xfrm rot="16200000" flipH="1">
            <a:off x="6019801" y="1596887"/>
            <a:ext cx="609598" cy="6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133600" y="1600200"/>
            <a:ext cx="4191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2133600" y="1752600"/>
            <a:ext cx="41148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1.11111E-6 L -0.15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18333 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676400"/>
            <a:ext cx="44196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743200"/>
            <a:ext cx="754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খান ইমামুল ইসলাম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গোহালা টি,সি,এ,এল উচ্চ বিদ্যালয়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মুকসুদপুর, গোপালগঞ্জ।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মোবাইলঃ ০১৯১১-৫৫২২৯৪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37" y="2743200"/>
            <a:ext cx="1676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_tree-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066800"/>
            <a:ext cx="2743200" cy="37581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6F458D-B710-49D1-8995-121E9D46FCF6}"/>
              </a:ext>
            </a:extLst>
          </p:cNvPr>
          <p:cNvSpPr/>
          <p:nvPr/>
        </p:nvSpPr>
        <p:spPr>
          <a:xfrm>
            <a:off x="1838719" y="304800"/>
            <a:ext cx="5466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করো এবং মন্তব্য করো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820194" y="3733006"/>
            <a:ext cx="19812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n16204-1_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53516" y="4666484"/>
            <a:ext cx="1447800" cy="1563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0.01111 L -0.0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0"/>
            <a:ext cx="9144000" cy="26670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অভিকর্ষ বলের প্রভাবে ভূ-পৃষ্ঠে মুক্তভাবে পড়ন্ত কোন বস্তুর বেগ বৃদ্ধির হারকে অভিকর্ষজ ত্বরণ বলে। 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971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2971800"/>
                <a:ext cx="8839200" cy="3105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অভিকর্ষজ ত্বরণ কে  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g </a:t>
                </a:r>
                <a:r>
                  <a:rPr lang="bn-IN" sz="36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দ্বারা প্রকাশ করা হয়। এর মান  ৯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36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৮  মিটার / সেকেন্ড 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±</a:t>
                </a:r>
                <a:r>
                  <a:rPr lang="bn-IN" sz="36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।  </a:t>
                </a:r>
              </a:p>
              <a:p>
                <a:r>
                  <a:rPr lang="bn-IN" sz="36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পৃথিবীর ভর 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M </a:t>
                </a:r>
                <a:r>
                  <a:rPr lang="bn-IN" sz="36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,  ব্যাসার্ধ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R </a:t>
                </a:r>
                <a:r>
                  <a:rPr lang="bn-IN" sz="36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এবং  মহাকুর্ষীয় ধ্রবক 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G</a:t>
                </a:r>
                <a:r>
                  <a:rPr lang="bn-IN" sz="36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 হলে </a:t>
                </a:r>
              </a:p>
              <a:p>
                <a:endParaRPr lang="bn-IN" sz="36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g=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𝑮𝑴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𝑹</m:t>
                        </m:r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²</m:t>
                        </m:r>
                      </m:den>
                    </m:f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971800"/>
                <a:ext cx="8839200" cy="3105915"/>
              </a:xfrm>
              <a:prstGeom prst="rect">
                <a:avLst/>
              </a:prstGeom>
              <a:blipFill rotWithShape="1">
                <a:blip r:embed="rId4"/>
                <a:stretch>
                  <a:fillRect l="-2069" t="-2947" r="-3931" b="-3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409998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546682"/>
              </p:ext>
            </p:extLst>
          </p:nvPr>
        </p:nvGraphicFramePr>
        <p:xfrm>
          <a:off x="4438650" y="3346450"/>
          <a:ext cx="2667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7" imgW="266400" imgH="164880" progId="Equation.3">
                  <p:embed/>
                </p:oleObj>
              </mc:Choice>
              <mc:Fallback>
                <p:oleObj name="Equation" r:id="rId7" imgW="26640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38650" y="3346450"/>
                        <a:ext cx="2667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1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37160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মহাবিশ্বের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বস্তুকণা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অপরকে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endParaRPr lang="bn-BD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বস্তুকণাদ্বয়ের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গুণফলের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দূরেত্বের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ব্যস্তানুপাতিক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বস্তুকণাদ্বয়ের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বরারর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vit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86" y="2307368"/>
            <a:ext cx="5474113" cy="3450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715000"/>
            <a:ext cx="7848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মহাকর্ষ 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6934200" y="3414090"/>
            <a:ext cx="1219200" cy="149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990600" y="3414090"/>
            <a:ext cx="575987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53400" y="3229424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বস্তু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093" y="309092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বস্তু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87887" y="381001"/>
            <a:ext cx="1066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76400" y="381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6"/>
          </p:cNvCxnSpPr>
          <p:nvPr/>
        </p:nvCxnSpPr>
        <p:spPr>
          <a:xfrm>
            <a:off x="2590800" y="838200"/>
            <a:ext cx="13716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</p:cNvCxnSpPr>
          <p:nvPr/>
        </p:nvCxnSpPr>
        <p:spPr>
          <a:xfrm rot="10800000">
            <a:off x="4495801" y="838201"/>
            <a:ext cx="1292087" cy="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</p:cNvCxnSpPr>
          <p:nvPr/>
        </p:nvCxnSpPr>
        <p:spPr>
          <a:xfrm rot="5400000">
            <a:off x="1866900" y="1562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4"/>
          </p:cNvCxnSpPr>
          <p:nvPr/>
        </p:nvCxnSpPr>
        <p:spPr>
          <a:xfrm rot="16200000" flipH="1">
            <a:off x="6019801" y="1596887"/>
            <a:ext cx="609598" cy="6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133600" y="1600200"/>
            <a:ext cx="4191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2133600" y="1752600"/>
            <a:ext cx="41148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1.11111E-6 L -0.15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18333 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0800"/>
            <a:ext cx="9220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Char char="q"/>
            </a:pPr>
            <a:r>
              <a:rPr lang="bn-BD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মহাকর্ষ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Wingdings" pitchFamily="2" charset="2"/>
              <a:buChar char="q"/>
            </a:pP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রাফি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মাহতাবের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+mj-lt"/>
                <a:cs typeface="NikoshBAN" pitchFamily="2" charset="0"/>
              </a:rPr>
              <a:t>45 kg</a:t>
            </a:r>
            <a:r>
              <a:rPr lang="bn-BD" sz="4400" dirty="0" smtClean="0">
                <a:solidFill>
                  <a:srgbClr val="0070C0"/>
                </a:solidFill>
                <a:latin typeface="+mj-lt"/>
                <a:cs typeface="NikoshBAN" pitchFamily="2" charset="0"/>
              </a:rPr>
              <a:t> এবং </a:t>
            </a:r>
            <a:r>
              <a:rPr lang="en-US" sz="4400" dirty="0" smtClean="0">
                <a:solidFill>
                  <a:srgbClr val="0070C0"/>
                </a:solidFill>
                <a:latin typeface="+mj-lt"/>
                <a:cs typeface="NikoshBAN" pitchFamily="2" charset="0"/>
              </a:rPr>
              <a:t>50 kg </a:t>
            </a:r>
            <a:r>
              <a:rPr lang="en-US" sz="4400" dirty="0" err="1" smtClean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তাদের</a:t>
            </a:r>
            <a:r>
              <a:rPr lang="en-US" sz="4400" dirty="0" smtClean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মধ্যবর্তী</a:t>
            </a:r>
            <a:r>
              <a:rPr lang="en-US" sz="4400" dirty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দূরত্ব</a:t>
            </a:r>
            <a:r>
              <a:rPr lang="en-US" sz="4400" dirty="0" smtClean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cs typeface="NikoshBAN" pitchFamily="2" charset="0"/>
              </a:rPr>
              <a:t>5 </a:t>
            </a:r>
            <a:r>
              <a:rPr lang="bn-BD" sz="4400" dirty="0" smtClean="0">
                <a:solidFill>
                  <a:srgbClr val="0070C0"/>
                </a:solidFill>
                <a:cs typeface="NikoshBAN" pitchFamily="2" charset="0"/>
              </a:rPr>
              <a:t>মিটার</a:t>
            </a:r>
            <a:r>
              <a:rPr lang="en-US" sz="4400" dirty="0" smtClean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হলে</a:t>
            </a:r>
            <a:r>
              <a:rPr lang="bn-IN" sz="4400" dirty="0" smtClean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তাদের</a:t>
            </a:r>
            <a:r>
              <a:rPr lang="en-US" sz="4400" dirty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মধ্যবর্তী</a:t>
            </a:r>
            <a:r>
              <a:rPr lang="en-US" sz="4400" dirty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আকর্ষণ</a:t>
            </a:r>
            <a:r>
              <a:rPr lang="en-US" sz="4400" dirty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বল</a:t>
            </a:r>
            <a:r>
              <a:rPr lang="en-US" sz="4400" dirty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কত</a:t>
            </a:r>
            <a:r>
              <a:rPr lang="bn-IN" sz="4400" dirty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 ?</a:t>
            </a:r>
            <a:r>
              <a:rPr lang="bn-IN" sz="4000" dirty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05000" y="762000"/>
            <a:ext cx="5334000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2766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 বলে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অভিকর্ষ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অভিকর্ষ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Oval 3"/>
          <p:cNvSpPr/>
          <p:nvPr/>
        </p:nvSpPr>
        <p:spPr>
          <a:xfrm>
            <a:off x="2133600" y="533400"/>
            <a:ext cx="4419600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2837" y="1483657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="" xmlns:a16="http://schemas.microsoft.com/office/drawing/2014/main" id="{A4EFF695-D0FD-401C-980E-F57403423B08}"/>
              </a:ext>
            </a:extLst>
          </p:cNvPr>
          <p:cNvSpPr/>
          <p:nvPr/>
        </p:nvSpPr>
        <p:spPr>
          <a:xfrm>
            <a:off x="1411357" y="3128744"/>
            <a:ext cx="798443" cy="60843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E88D9C8A-C645-4FBA-B7BC-0424A5708391}"/>
              </a:ext>
            </a:extLst>
          </p:cNvPr>
          <p:cNvSpPr/>
          <p:nvPr/>
        </p:nvSpPr>
        <p:spPr>
          <a:xfrm>
            <a:off x="6304722" y="2898975"/>
            <a:ext cx="1028700" cy="987223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BE777407-DB93-481F-AD75-5F2312A66073}"/>
              </a:ext>
            </a:extLst>
          </p:cNvPr>
          <p:cNvCxnSpPr>
            <a:cxnSpLocks/>
          </p:cNvCxnSpPr>
          <p:nvPr/>
        </p:nvCxnSpPr>
        <p:spPr>
          <a:xfrm>
            <a:off x="1810578" y="3419061"/>
            <a:ext cx="2380422" cy="99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BD948182-828F-4604-90FA-AAC5E505552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24400" y="3419060"/>
            <a:ext cx="2133600" cy="99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4175C3A-3FE4-4FDB-B1B4-064CA5FB05FD}"/>
              </a:ext>
            </a:extLst>
          </p:cNvPr>
          <p:cNvSpPr txBox="1"/>
          <p:nvPr/>
        </p:nvSpPr>
        <p:spPr>
          <a:xfrm>
            <a:off x="1218108" y="2499719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+mj-lt"/>
              </a:rPr>
              <a:t>40</a:t>
            </a:r>
            <a:r>
              <a:rPr lang="en-US" sz="3600" dirty="0" smtClean="0"/>
              <a:t> </a:t>
            </a:r>
            <a:r>
              <a:rPr lang="en-US" sz="3600" dirty="0"/>
              <a:t>kg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76E2228-6822-420E-88E4-736F0B0919D8}"/>
              </a:ext>
            </a:extLst>
          </p:cNvPr>
          <p:cNvSpPr txBox="1"/>
          <p:nvPr/>
        </p:nvSpPr>
        <p:spPr>
          <a:xfrm>
            <a:off x="6375497" y="2270906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50</a:t>
            </a:r>
            <a:r>
              <a:rPr lang="en-US" dirty="0" smtClean="0"/>
              <a:t> </a:t>
            </a:r>
            <a:r>
              <a:rPr lang="en-US" sz="3200" dirty="0" smtClean="0"/>
              <a:t>kg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47B786D-3003-4823-9C94-D0F6E83288DE}"/>
              </a:ext>
            </a:extLst>
          </p:cNvPr>
          <p:cNvSpPr txBox="1"/>
          <p:nvPr/>
        </p:nvSpPr>
        <p:spPr>
          <a:xfrm>
            <a:off x="4516770" y="2720066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982B67E-FCFD-4625-8111-8A7DFC0412C0}"/>
              </a:ext>
            </a:extLst>
          </p:cNvPr>
          <p:cNvSpPr txBox="1"/>
          <p:nvPr/>
        </p:nvSpPr>
        <p:spPr>
          <a:xfrm>
            <a:off x="4150484" y="3543256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5 </a:t>
            </a:r>
            <a:r>
              <a:rPr lang="en-US" sz="3600" dirty="0"/>
              <a:t>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7198E3C-DAFC-42E6-970B-F56D956AAD4A}"/>
              </a:ext>
            </a:extLst>
          </p:cNvPr>
          <p:cNvSpPr txBox="1"/>
          <p:nvPr/>
        </p:nvSpPr>
        <p:spPr>
          <a:xfrm>
            <a:off x="1584394" y="3809999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FF7D58E-EFFB-431D-ACDA-550A959AFAA0}"/>
              </a:ext>
            </a:extLst>
          </p:cNvPr>
          <p:cNvSpPr txBox="1"/>
          <p:nvPr/>
        </p:nvSpPr>
        <p:spPr>
          <a:xfrm>
            <a:off x="6600903" y="3867936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F58FD51-DDFE-46C4-B792-6DF5C948B0B3}"/>
              </a:ext>
            </a:extLst>
          </p:cNvPr>
          <p:cNvSpPr txBox="1"/>
          <p:nvPr/>
        </p:nvSpPr>
        <p:spPr>
          <a:xfrm>
            <a:off x="762000" y="4959561"/>
            <a:ext cx="8502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ধ্যকার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আকর্ষণ বলের মান নির্ণয় করো।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57400" y="304800"/>
            <a:ext cx="4419600" cy="990600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6096000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0"/>
            <a:ext cx="48006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534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819400" y="1295400"/>
            <a:ext cx="3352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303128"/>
            <a:ext cx="6172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বিষয়ঃবিজ্ঞান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7ম অধ্যায়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৮ম  শ্রেণি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তারিখঃ ২১-০৪ -২০২০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vity_0329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40651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Bevel 2"/>
          <p:cNvSpPr/>
          <p:nvPr/>
        </p:nvSpPr>
        <p:spPr>
          <a:xfrm>
            <a:off x="1447800" y="0"/>
            <a:ext cx="6324600" cy="1600200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চিত্রটি মনোযোগ দেখি 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--space-debri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3995530" cy="3810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162571main_GPB_circling_earth3_5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670" y="1600200"/>
            <a:ext cx="4300330" cy="36861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ounded Rectangle 6"/>
          <p:cNvSpPr/>
          <p:nvPr/>
        </p:nvSpPr>
        <p:spPr>
          <a:xfrm>
            <a:off x="838200" y="0"/>
            <a:ext cx="68580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কর। </a:t>
            </a:r>
            <a:endParaRPr lang="en-US" sz="8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5562600"/>
            <a:ext cx="22098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91000" y="5486400"/>
            <a:ext cx="4724400" cy="6096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ও কৃত্রিম উপগ্রহ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14636 C 0.12482 -0.14636 0.23524 -0.06705 0.23524 0.03122 C 0.23524 0.12902 0.12482 0.20879 -0.01059 0.20879 C -0.14636 0.20879 -0.25643 0.12902 -0.25643 0.03122 C -0.25643 -0.06705 -0.14636 -0.14636 -0.01059 -0.14636 Z " pathEditMode="relative" rAng="0" ptsTypes="fffff">
                                      <p:cBhvr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ottysu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6" y="1771650"/>
            <a:ext cx="3048000" cy="288925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 descr="earthDM0607_468x3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752600"/>
            <a:ext cx="3783861" cy="27813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Right Arrow 6"/>
          <p:cNvSpPr/>
          <p:nvPr/>
        </p:nvSpPr>
        <p:spPr>
          <a:xfrm>
            <a:off x="4343400" y="2743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3657600" y="2743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228600"/>
            <a:ext cx="7010400" cy="762000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করো এবং মন্তব্য করো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990600" y="4724400"/>
            <a:ext cx="1600200" cy="1295400"/>
          </a:xfrm>
          <a:prstGeom prst="right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5400000">
            <a:off x="6362700" y="4152900"/>
            <a:ext cx="1143000" cy="2133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24600" y="4953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ton-7825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3486150" cy="3486150"/>
          </a:xfrm>
          <a:prstGeom prst="rect">
            <a:avLst/>
          </a:prstGeom>
        </p:spPr>
      </p:pic>
      <p:pic>
        <p:nvPicPr>
          <p:cNvPr id="6" name="Picture 5" descr="dn16204-1_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76400"/>
            <a:ext cx="3810000" cy="3505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43000" y="381000"/>
            <a:ext cx="70104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করো এবং মন্তব্য করো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143000" y="5334000"/>
            <a:ext cx="2286000" cy="7620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নিউটন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6096000" y="5181600"/>
            <a:ext cx="1981200" cy="9906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00800" y="5410200"/>
            <a:ext cx="1371600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																		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 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71600" y="1066800"/>
            <a:ext cx="6172200" cy="15240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9200" y="3581400"/>
            <a:ext cx="7086600" cy="16002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অভিকর্ষ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3186043" y="152400"/>
            <a:ext cx="2909957" cy="1200329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2209800"/>
            <a:ext cx="838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............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মহাক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র্ষ ও অভিকর্ষ কী তা </a:t>
            </a: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bn-IN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অভিকর্ষ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 ত্বরণ ব্যাখ্যা করতে পারবে।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মহাকর্ষ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নিউটনের মহাকর্ষ সূত্র প্রয়োগ করে গাণিতিক সমস্যার সমাধান করতে পারবে। 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D979A2-7111-450E-8E71-25EB7B43F2B0}"/>
              </a:ext>
            </a:extLst>
          </p:cNvPr>
          <p:cNvSpPr txBox="1"/>
          <p:nvPr/>
        </p:nvSpPr>
        <p:spPr>
          <a:xfrm>
            <a:off x="3186043" y="152400"/>
            <a:ext cx="277191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420</Words>
  <Application>Microsoft Office PowerPoint</Application>
  <PresentationFormat>On-screen Show (4:3)</PresentationFormat>
  <Paragraphs>87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 IMAMUL ISLAM</dc:creator>
  <cp:lastModifiedBy>KHAN IMAMUL ISLAM</cp:lastModifiedBy>
  <cp:revision>15</cp:revision>
  <dcterms:created xsi:type="dcterms:W3CDTF">2006-08-16T00:00:00Z</dcterms:created>
  <dcterms:modified xsi:type="dcterms:W3CDTF">2020-04-20T14:54:25Z</dcterms:modified>
</cp:coreProperties>
</file>