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85" r:id="rId6"/>
    <p:sldId id="261" r:id="rId7"/>
    <p:sldId id="262" r:id="rId8"/>
    <p:sldId id="264" r:id="rId9"/>
    <p:sldId id="286" r:id="rId10"/>
    <p:sldId id="266" r:id="rId11"/>
    <p:sldId id="272" r:id="rId12"/>
    <p:sldId id="273" r:id="rId13"/>
    <p:sldId id="274" r:id="rId14"/>
    <p:sldId id="275" r:id="rId15"/>
    <p:sldId id="267" r:id="rId16"/>
    <p:sldId id="276" r:id="rId17"/>
    <p:sldId id="277" r:id="rId18"/>
    <p:sldId id="278" r:id="rId19"/>
    <p:sldId id="268" r:id="rId20"/>
    <p:sldId id="280" r:id="rId21"/>
    <p:sldId id="281" r:id="rId22"/>
    <p:sldId id="269" r:id="rId23"/>
    <p:sldId id="282" r:id="rId24"/>
    <p:sldId id="283" r:id="rId25"/>
    <p:sldId id="271" r:id="rId2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EC"/>
    <a:srgbClr val="808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44" y="-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833D-1945-4D18-8004-11C39AC03D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3A757-C68A-4862-8E81-FFF3ADCA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just a 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Explanation if there is noun + adjective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Explanation if there is noun + adjective together.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will discuss it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8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‘where’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sentences change with 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4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Position of when &amp;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Uses</a:t>
            </a:r>
            <a:r>
              <a:rPr lang="en-US" baseline="0" dirty="0" smtClean="0"/>
              <a:t> and special notes to use when &amp;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class as well as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and definition of a simple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Identity and definition of a complex sentence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two parts of a complex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is to convert to mean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Subject teacher is requested to explain different way to convert a simple sentence into a complex sentence as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5669" y="1961123"/>
            <a:ext cx="8472935" cy="1364880"/>
          </a:xfrm>
        </p:spPr>
        <p:txBody>
          <a:bodyPr bIns="12279"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18416" y="2800382"/>
            <a:ext cx="9766697" cy="373160"/>
          </a:xfrm>
        </p:spPr>
        <p:txBody>
          <a:bodyPr tIns="12279">
            <a:normAutofit/>
          </a:bodyPr>
          <a:lstStyle>
            <a:lvl1pPr marL="0" indent="0" algn="l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5302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5302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29099" y="1956969"/>
            <a:ext cx="8476488" cy="1368510"/>
          </a:xfrm>
        </p:spPr>
        <p:txBody>
          <a:bodyPr bIns="12279" anchor="b"/>
          <a:lstStyle>
            <a:lvl1pPr algn="l">
              <a:defRPr kumimoji="0" lang="en-US" sz="4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824228" y="2797411"/>
            <a:ext cx="9765792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725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907384" y="-1907381"/>
            <a:ext cx="7772400" cy="1158716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77395" y="1786251"/>
            <a:ext cx="7818120" cy="1234684"/>
          </a:xfrm>
        </p:spPr>
        <p:txBody>
          <a:bodyPr bIns="0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329" y="2968101"/>
            <a:ext cx="5711669" cy="376797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946931" y="2553836"/>
            <a:ext cx="8692140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43238" y="0"/>
            <a:ext cx="10672763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45571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721350"/>
            <a:ext cx="5357813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06796" y="1946501"/>
            <a:ext cx="8229600" cy="983103"/>
          </a:xfrm>
        </p:spPr>
        <p:txBody>
          <a:bodyPr anchor="b"/>
          <a:lstStyle>
            <a:lvl1pPr algn="l"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15219" y="2471266"/>
            <a:ext cx="9144818" cy="839419"/>
          </a:xfrm>
        </p:spPr>
        <p:txBody>
          <a:bodyPr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573" y="5724051"/>
            <a:ext cx="5361386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5724798"/>
            <a:ext cx="13719570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414528"/>
            <a:ext cx="11281410" cy="621792"/>
          </a:xfrm>
          <a:prstGeom prst="rect">
            <a:avLst/>
          </a:prstGeom>
        </p:spPr>
        <p:txBody>
          <a:bodyPr vert="horz" lIns="122786" tIns="61393" rIns="122786" bIns="6139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7379"/>
            <a:ext cx="11281410" cy="4057162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01752" y="6653175"/>
            <a:ext cx="3264408" cy="227990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C2846D30-69B2-429C-B55A-4ECF812E27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271" y="7123138"/>
            <a:ext cx="7086600" cy="310896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300" cap="all" spc="269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1557" y="6993598"/>
            <a:ext cx="754380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279" tIns="12279" rIns="12279" bIns="12279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E04A4EFC-8135-4C26-AA68-218014C9C9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27856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ts val="1074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293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22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185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428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22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2419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598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7" y="1904999"/>
            <a:ext cx="6405563" cy="46482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47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1162447"/>
            <a:ext cx="3943350" cy="4418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32" y="990600"/>
            <a:ext cx="4057676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9" y="1162448"/>
            <a:ext cx="3238101" cy="4418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404" y="6172201"/>
            <a:ext cx="12489996" cy="761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Who, whom, whose are used to mean  person/persons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144" y="549727"/>
            <a:ext cx="7391400" cy="609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Simple to complex with Who(1)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4144" y="3276602"/>
            <a:ext cx="7391400" cy="685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My mother is a teacher (Complex)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6930" y="3967848"/>
            <a:ext cx="7391400" cy="6095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My mother is she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who</a:t>
            </a:r>
            <a:r>
              <a:rPr lang="en-US" b="1" dirty="0" smtClean="0">
                <a:latin typeface="Book Antiqua" pitchFamily="18" charset="0"/>
              </a:rPr>
              <a:t> is a teacher.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15548"/>
            <a:ext cx="7418615" cy="609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She is my mother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who </a:t>
            </a:r>
            <a:r>
              <a:rPr lang="en-US" b="1" dirty="0" smtClean="0">
                <a:latin typeface="Book Antiqua" pitchFamily="18" charset="0"/>
              </a:rPr>
              <a:t>is a teacher.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929" y="5241477"/>
            <a:ext cx="8218713" cy="647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woman who is my mother is a teacher.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889175"/>
            <a:ext cx="7668988" cy="609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She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who</a:t>
            </a:r>
            <a:r>
              <a:rPr lang="en-US" b="1" dirty="0" smtClean="0">
                <a:latin typeface="Book Antiqua" pitchFamily="18" charset="0"/>
              </a:rPr>
              <a:t> is my mother is a teacher.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6043" y="6509664"/>
            <a:ext cx="7625444" cy="576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my mother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who</a:t>
            </a:r>
            <a:r>
              <a:rPr lang="en-US" b="1" dirty="0" smtClean="0">
                <a:latin typeface="Book Antiqua" pitchFamily="18" charset="0"/>
              </a:rPr>
              <a:t> is a teacher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9" y="549727"/>
            <a:ext cx="4310744" cy="6536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1524000"/>
            <a:ext cx="7587343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rgbClr val="7030A0"/>
                </a:solidFill>
                <a:latin typeface="Book Antiqua" pitchFamily="18" charset="0"/>
              </a:rPr>
              <a:t>We may transform a simple sentence into</a:t>
            </a:r>
          </a:p>
          <a:p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rgbClr val="7030A0"/>
                </a:solidFill>
                <a:latin typeface="Book Antiqua" pitchFamily="18" charset="0"/>
              </a:rPr>
              <a:t> complex with ‘who’ in different  ways</a:t>
            </a:r>
            <a:endParaRPr lang="en-US" b="1" dirty="0">
              <a:ln>
                <a:solidFill>
                  <a:srgbClr val="2020EC"/>
                </a:solidFill>
              </a:ln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2" y="762000"/>
            <a:ext cx="2438402" cy="617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4144" y="549727"/>
            <a:ext cx="7391400" cy="609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Simple to complex with Who(2)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890157"/>
            <a:ext cx="10058400" cy="6857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work with an </a:t>
            </a:r>
            <a:r>
              <a:rPr lang="en-US" b="1" i="1" dirty="0" smtClean="0">
                <a:latin typeface="Book Antiqua" pitchFamily="18" charset="0"/>
              </a:rPr>
              <a:t>educated person </a:t>
            </a:r>
            <a:r>
              <a:rPr lang="en-US" b="1" dirty="0" smtClean="0">
                <a:latin typeface="Book Antiqua" pitchFamily="18" charset="0"/>
              </a:rPr>
              <a:t>(Complex)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642" y="5943602"/>
            <a:ext cx="8605157" cy="609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work with a person 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who</a:t>
            </a:r>
            <a:r>
              <a:rPr lang="en-US" b="1" dirty="0" smtClean="0">
                <a:latin typeface="Book Antiqua" pitchFamily="18" charset="0"/>
              </a:rPr>
              <a:t> is educated.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524000"/>
            <a:ext cx="10287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We may transform a simple sentence into complex </a:t>
            </a:r>
          </a:p>
          <a:p>
            <a:pPr algn="ctr"/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with ‘who’ if there is a sentence with  adjective + noun</a:t>
            </a:r>
            <a:endParaRPr lang="en-US" b="1" dirty="0">
              <a:ln>
                <a:solidFill>
                  <a:srgbClr val="2020EC"/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6721929" y="2819400"/>
            <a:ext cx="3844636" cy="143691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21928" y="4297136"/>
            <a:ext cx="3844637" cy="655864"/>
            <a:chOff x="7772400" y="4547507"/>
            <a:chExt cx="3352800" cy="655864"/>
          </a:xfrm>
        </p:grpSpPr>
        <p:sp>
          <p:nvSpPr>
            <p:cNvPr id="12" name="TextBox 11"/>
            <p:cNvSpPr txBox="1"/>
            <p:nvPr/>
          </p:nvSpPr>
          <p:spPr>
            <a:xfrm>
              <a:off x="7924800" y="464460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Adjective +Noun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72400" y="4547507"/>
              <a:ext cx="3352800" cy="655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2200" y="5156128"/>
            <a:ext cx="10972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Portion before </a:t>
            </a:r>
            <a:r>
              <a:rPr lang="en-US" b="1" dirty="0" err="1" smtClean="0">
                <a:latin typeface="Book Antiqua" pitchFamily="18" charset="0"/>
              </a:rPr>
              <a:t>adjective+portion</a:t>
            </a:r>
            <a:r>
              <a:rPr lang="en-US" b="1" dirty="0" smtClean="0">
                <a:latin typeface="Book Antiqua" pitchFamily="18" charset="0"/>
              </a:rPr>
              <a:t> after </a:t>
            </a:r>
            <a:r>
              <a:rPr lang="en-US" b="1" dirty="0" err="1" smtClean="0">
                <a:latin typeface="Book Antiqua" pitchFamily="18" charset="0"/>
              </a:rPr>
              <a:t>adjective+who+verb+adjective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67200"/>
            <a:ext cx="13716000" cy="3505200"/>
          </a:xfrm>
          <a:prstGeom prst="rect">
            <a:avLst/>
          </a:prstGeom>
          <a:solidFill>
            <a:srgbClr val="8080F4">
              <a:alpha val="82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0"/>
            <a:ext cx="12801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A brilliant scholar is respected by all. (Complex)</a:t>
            </a:r>
            <a:endParaRPr lang="en-US" b="1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934200"/>
            <a:ext cx="12801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A/The scholar </a:t>
            </a:r>
            <a:r>
              <a:rPr lang="en-US" b="1" i="1" dirty="0" smtClean="0">
                <a:ln>
                  <a:solidFill>
                    <a:srgbClr val="2020EC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who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is brilliant is respected by all. 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152395"/>
            <a:ext cx="5181600" cy="6096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Simple to complex with Who(3)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 rot="10800000">
            <a:off x="957942" y="5334000"/>
            <a:ext cx="4419600" cy="143691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0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57942" y="4419600"/>
            <a:ext cx="4419600" cy="914400"/>
            <a:chOff x="7772400" y="4547507"/>
            <a:chExt cx="3352800" cy="655864"/>
          </a:xfrm>
        </p:grpSpPr>
        <p:sp>
          <p:nvSpPr>
            <p:cNvPr id="9" name="TextBox 8"/>
            <p:cNvSpPr txBox="1"/>
            <p:nvPr/>
          </p:nvSpPr>
          <p:spPr>
            <a:xfrm>
              <a:off x="7924800" y="4644606"/>
              <a:ext cx="304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Book Antiqua" pitchFamily="18" charset="0"/>
                </a:rPr>
                <a:t>Adjective +Noun</a:t>
              </a:r>
              <a:endParaRPr lang="en-US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72400" y="4547507"/>
              <a:ext cx="3352800" cy="65586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66" y="914400"/>
            <a:ext cx="455606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440871"/>
            <a:ext cx="36576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ook Antiqua" pitchFamily="18" charset="0"/>
              </a:rPr>
              <a:t>Activities</a:t>
            </a:r>
            <a:endParaRPr lang="en-US" b="1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614" y="1714500"/>
            <a:ext cx="7391400" cy="11811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Change the following simple sentences </a:t>
            </a:r>
          </a:p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into complex with ‘who’.</a:t>
            </a:r>
            <a:endParaRPr lang="en-US" b="1" dirty="0">
              <a:ln w="18000">
                <a:solidFill>
                  <a:srgbClr val="2020EC"/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124200"/>
            <a:ext cx="7848600" cy="3962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(a) He is a good student. </a:t>
            </a:r>
          </a:p>
          <a:p>
            <a:r>
              <a:rPr lang="en-US" b="1" dirty="0" smtClean="0">
                <a:latin typeface="Book Antiqua" pitchFamily="18" charset="0"/>
              </a:rPr>
              <a:t>(b) He is always attentive to his studies. </a:t>
            </a:r>
          </a:p>
          <a:p>
            <a:r>
              <a:rPr lang="en-US" b="1" dirty="0" smtClean="0">
                <a:latin typeface="Book Antiqua" pitchFamily="18" charset="0"/>
              </a:rPr>
              <a:t>(c)  He is punctual also.</a:t>
            </a:r>
          </a:p>
          <a:p>
            <a:r>
              <a:rPr lang="en-US" b="1" dirty="0" smtClean="0">
                <a:latin typeface="Book Antiqua" pitchFamily="18" charset="0"/>
              </a:rPr>
              <a:t>(d) He respects his teachers very much. </a:t>
            </a:r>
          </a:p>
          <a:p>
            <a:r>
              <a:rPr lang="en-US" b="1" dirty="0" smtClean="0">
                <a:latin typeface="Book Antiqua" pitchFamily="18" charset="0"/>
              </a:rPr>
              <a:t>(</a:t>
            </a:r>
            <a:r>
              <a:rPr lang="en-US" b="1" dirty="0">
                <a:latin typeface="Book Antiqua" pitchFamily="18" charset="0"/>
              </a:rPr>
              <a:t>e</a:t>
            </a:r>
            <a:r>
              <a:rPr lang="en-US" b="1" dirty="0" smtClean="0">
                <a:latin typeface="Book Antiqua" pitchFamily="18" charset="0"/>
              </a:rPr>
              <a:t>) He </a:t>
            </a:r>
            <a:r>
              <a:rPr lang="en-US" b="1" dirty="0">
                <a:latin typeface="Book Antiqua" pitchFamily="18" charset="0"/>
              </a:rPr>
              <a:t>will shine in life.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877707"/>
            <a:ext cx="4071257" cy="49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172201"/>
            <a:ext cx="13182600" cy="761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Which, that, what are normally used to mean objects, animals, babies etc.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00779"/>
            <a:ext cx="3733800" cy="3019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68" y="-100779"/>
            <a:ext cx="7911112" cy="3568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11" y="3130104"/>
            <a:ext cx="7294158" cy="245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2095618" cy="3149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06" y="2438400"/>
            <a:ext cx="2956062" cy="36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44926"/>
            <a:ext cx="7391400" cy="6096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Simple to complex with </a:t>
            </a:r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w</a:t>
            </a:r>
            <a:r>
              <a:rPr lang="en-US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hich/that </a:t>
            </a:r>
            <a:endParaRPr lang="en-US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772" y="1013847"/>
            <a:ext cx="8262256" cy="762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I like the book most (Complex)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691" y="1839132"/>
            <a:ext cx="8262256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This is the book </a:t>
            </a:r>
            <a:r>
              <a:rPr lang="en-US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which</a:t>
            </a:r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I like most .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3610" y="2755931"/>
            <a:ext cx="8262256" cy="609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This is the best book  to me (Complex).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691" y="3505200"/>
            <a:ext cx="8487165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T</a:t>
            </a:r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he book </a:t>
            </a:r>
            <a:r>
              <a:rPr lang="en-US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which</a:t>
            </a:r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is the best to me is this.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104" y="4267200"/>
            <a:ext cx="8262256" cy="6096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The book represents Islam at a glance (Complex) .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104" y="5105400"/>
            <a:ext cx="8262256" cy="6096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It is the book </a:t>
            </a:r>
            <a:r>
              <a:rPr lang="en-US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that</a:t>
            </a:r>
            <a:r>
              <a:rPr lang="en-US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represents Islam at a glance.</a:t>
            </a:r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49727"/>
            <a:ext cx="7924800" cy="609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Simple to complex with ‘what/that’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615" y="1447800"/>
            <a:ext cx="7086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know your choice (Complex).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615" y="2209800"/>
            <a:ext cx="554083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know what you choice.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290695"/>
            <a:ext cx="7543800" cy="614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lost my pen yesterday (Complex).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845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pen that I lost yesterday was </a:t>
            </a:r>
            <a:r>
              <a:rPr lang="en-US" b="1" dirty="0">
                <a:latin typeface="Book Antiqua" pitchFamily="18" charset="0"/>
              </a:rPr>
              <a:t>mine </a:t>
            </a:r>
            <a:r>
              <a:rPr lang="en-US" b="1" dirty="0" smtClean="0">
                <a:latin typeface="Book Antiqua" pitchFamily="18" charset="0"/>
              </a:rPr>
              <a:t>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1" y="5105400"/>
            <a:ext cx="8534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You told me an educative story last night. (Complex)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1" y="5867400"/>
            <a:ext cx="8534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story what you told me last night was educative.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3717">
            <a:off x="-1295578" y="2089601"/>
            <a:ext cx="7911112" cy="35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440871"/>
            <a:ext cx="36576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Activities</a:t>
            </a:r>
            <a:endParaRPr lang="en-US" b="1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614" y="1714500"/>
            <a:ext cx="7391400" cy="1181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Change the following simple sentences </a:t>
            </a:r>
          </a:p>
          <a:p>
            <a:r>
              <a:rPr lang="en-US" b="1" u="sng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into complex with ‘which/that/what’.</a:t>
            </a:r>
            <a:endParaRPr lang="en-US" b="1" u="sng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124200"/>
            <a:ext cx="7848600" cy="37338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(a) I know him well.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(b) I gave him a beautiful gift.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(c) Your speech is doubtful.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(d) The pen writes well.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(e) You may express your desire.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818881"/>
            <a:ext cx="4947557" cy="49347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666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/>
          <a:stretch/>
        </p:blipFill>
        <p:spPr>
          <a:xfrm>
            <a:off x="6705600" y="228600"/>
            <a:ext cx="6802887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400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13127487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rgbClr val="2020E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‘Where’  is  used  to  mention a place like </a:t>
            </a:r>
          </a:p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rgbClr val="2020E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village, town, Dhaka, London, school etc.</a:t>
            </a:r>
            <a:endParaRPr lang="en-US" b="1" dirty="0">
              <a:ln w="18000">
                <a:solidFill>
                  <a:srgbClr val="2020EC"/>
                </a:solidFill>
                <a:prstDash val="solid"/>
                <a:miter lim="800000"/>
              </a:ln>
              <a:solidFill>
                <a:srgbClr val="2020E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95057"/>
            <a:ext cx="13716000" cy="3777343"/>
          </a:xfrm>
          <a:prstGeom prst="rect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1295400"/>
            <a:ext cx="4724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Introduction</a:t>
            </a:r>
            <a:endParaRPr lang="en-US" b="1" u="sng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995057"/>
            <a:ext cx="2514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Book Antiqua" pitchFamily="18" charset="0"/>
              </a:rPr>
              <a:t>Teacher</a:t>
            </a:r>
            <a:endParaRPr lang="en-US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4191000"/>
            <a:ext cx="35052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Class &amp; Subject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8937" y="5094514"/>
            <a:ext cx="5867400" cy="2286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Md.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Farid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Uddin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Assistant Teacher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Dupchanchia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D.S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Fazil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Madrasah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Dupchanchia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Bogura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5105400"/>
            <a:ext cx="4343400" cy="16764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b="1" baseline="30000" dirty="0" smtClean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IX &amp; X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5" y="511742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152400"/>
            <a:ext cx="6596744" cy="60960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Simple to complex with ‘where’</a:t>
            </a:r>
            <a:endParaRPr lang="en-US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615" y="838200"/>
            <a:ext cx="7086600" cy="762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know his residence(Complex).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614" y="1600200"/>
            <a:ext cx="8354786" cy="762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know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where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his residence is.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290695"/>
            <a:ext cx="7543800" cy="6140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lives in Dhaka(Complex).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962400"/>
            <a:ext cx="8458200" cy="6858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Dhaka is the place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where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he lives in.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1" y="5715000"/>
            <a:ext cx="8534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Birds fly in the sky(Complex)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1" y="6629400"/>
            <a:ext cx="8534400" cy="838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Sky is the place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where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birds fly.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6"/>
          <a:stretch/>
        </p:blipFill>
        <p:spPr>
          <a:xfrm>
            <a:off x="250371" y="2775701"/>
            <a:ext cx="4245429" cy="22208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18593"/>
          <a:stretch/>
        </p:blipFill>
        <p:spPr>
          <a:xfrm>
            <a:off x="250371" y="5061858"/>
            <a:ext cx="4245429" cy="2514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7"/>
          <a:stretch/>
        </p:blipFill>
        <p:spPr>
          <a:xfrm>
            <a:off x="250371" y="228600"/>
            <a:ext cx="4245429" cy="248194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16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440871"/>
            <a:ext cx="36576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Activities</a:t>
            </a:r>
            <a:endParaRPr lang="en-US" b="1" u="sng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614" y="1714500"/>
            <a:ext cx="739140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Change the following simple sentences </a:t>
            </a:r>
          </a:p>
          <a:p>
            <a:r>
              <a:rPr lang="en-US" b="1" u="sng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into complex with ‘Where’.</a:t>
            </a:r>
            <a:endParaRPr lang="en-US" b="1" u="sng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124200"/>
            <a:ext cx="7848600" cy="3733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(a) Boats ply in the river.</a:t>
            </a:r>
          </a:p>
          <a:p>
            <a:r>
              <a:rPr lang="en-US" b="1" dirty="0" smtClean="0">
                <a:latin typeface="Book Antiqua" pitchFamily="18" charset="0"/>
              </a:rPr>
              <a:t>(b) Farmers grow crops in the field. </a:t>
            </a:r>
          </a:p>
          <a:p>
            <a:r>
              <a:rPr lang="en-US" b="1" dirty="0" smtClean="0">
                <a:latin typeface="Book Antiqua" pitchFamily="18" charset="0"/>
              </a:rPr>
              <a:t>(c) Dhaka is the capital of Bangladesh.</a:t>
            </a:r>
          </a:p>
          <a:p>
            <a:r>
              <a:rPr lang="en-US" b="1" dirty="0" smtClean="0">
                <a:latin typeface="Book Antiqua" pitchFamily="18" charset="0"/>
              </a:rPr>
              <a:t>(d) I was born in </a:t>
            </a:r>
            <a:r>
              <a:rPr lang="en-US" b="1" dirty="0" err="1" smtClean="0">
                <a:latin typeface="Book Antiqua" pitchFamily="18" charset="0"/>
              </a:rPr>
              <a:t>Bagerhat</a:t>
            </a:r>
            <a:r>
              <a:rPr lang="en-US" b="1" dirty="0" smtClean="0">
                <a:latin typeface="Book Antiqua" pitchFamily="18" charset="0"/>
              </a:rPr>
              <a:t>. </a:t>
            </a:r>
          </a:p>
          <a:p>
            <a:r>
              <a:rPr lang="en-US" b="1" dirty="0" smtClean="0">
                <a:latin typeface="Book Antiqua" pitchFamily="18" charset="0"/>
              </a:rPr>
              <a:t>(e) We enjoy walking in the park.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" y="440871"/>
            <a:ext cx="4966959" cy="7179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07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0"/>
            <a:ext cx="13127487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‘When &amp; while’  is  used  to  mention time </a:t>
            </a:r>
          </a:p>
          <a:p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like morning, at 5pm, boyhood, in 1971, etc</a:t>
            </a:r>
            <a:r>
              <a:rPr lang="en-US" b="1" dirty="0" smtClean="0">
                <a:ln w="18000">
                  <a:solidFill>
                    <a:srgbClr val="2020EC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en-US" b="1" dirty="0">
              <a:ln w="18000">
                <a:solidFill>
                  <a:srgbClr val="2020EC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/>
          <a:stretch/>
        </p:blipFill>
        <p:spPr>
          <a:xfrm>
            <a:off x="381000" y="685799"/>
            <a:ext cx="6563743" cy="4619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38" y="685800"/>
            <a:ext cx="6186087" cy="4619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81400" y="898071"/>
            <a:ext cx="2895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Morning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876300"/>
            <a:ext cx="2895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Boyhood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924800" cy="60960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Simple to complex with ‘when/while’</a:t>
            </a:r>
            <a:endParaRPr lang="en-US" b="1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53243"/>
            <a:ext cx="7924800" cy="838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I say my prayer in the morning.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74676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I say my morning prayer.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52400" y="1371600"/>
            <a:ext cx="8305800" cy="2890157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7924800" cy="6858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I say my prayer </a:t>
            </a:r>
            <a:r>
              <a:rPr lang="en-US" b="1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when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 it is morning.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81600"/>
            <a:ext cx="6705600" cy="5334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I visited London at 6 years old.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715000"/>
            <a:ext cx="6667500" cy="6096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At </a:t>
            </a:r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6 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years old I visited London.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52400" y="5029201"/>
            <a:ext cx="8305800" cy="213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0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7086600"/>
            <a:ext cx="8077200" cy="5334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While I was 6 years old, I visited London.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38253" y="0"/>
            <a:ext cx="14452611" cy="7620000"/>
            <a:chOff x="234028" y="-5904655"/>
            <a:chExt cx="8599033" cy="14314715"/>
          </a:xfrm>
        </p:grpSpPr>
        <p:sp>
          <p:nvSpPr>
            <p:cNvPr id="19" name="Rectangle 18"/>
            <p:cNvSpPr/>
            <p:nvPr/>
          </p:nvSpPr>
          <p:spPr>
            <a:xfrm>
              <a:off x="234028" y="-5904655"/>
              <a:ext cx="8599033" cy="1431471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9588" y="-5604307"/>
              <a:ext cx="1295400" cy="5442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u="sng" dirty="0" smtClean="0">
                  <a:latin typeface="Book Antiqua" pitchFamily="18" charset="0"/>
                </a:rPr>
                <a:t>Note</a:t>
              </a:r>
              <a:endParaRPr lang="en-US" b="1" u="sng" dirty="0">
                <a:latin typeface="Book Antiqu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263" y="-3736588"/>
              <a:ext cx="7772400" cy="26985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b="1" dirty="0" smtClean="0">
                  <a:latin typeface="Arial Black" pitchFamily="34" charset="0"/>
                </a:rPr>
                <a:t>1. If you start the sentence with when/while, you have to put a comma (,)     after the first 	part of the sentence. If you write when/while at the middle of the sentence you need not put any comma (,). Just a full stop (.) at the end of the sentence.</a:t>
              </a:r>
              <a:endParaRPr lang="en-US" b="1" dirty="0">
                <a:latin typeface="Arial Blac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5957" y="528109"/>
              <a:ext cx="7848600" cy="169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just">
                <a:tabLst>
                  <a:tab pos="457200" algn="l"/>
                </a:tabLst>
              </a:pPr>
              <a:r>
                <a:rPr lang="en-US" sz="2800" b="1" dirty="0" smtClean="0">
                  <a:latin typeface="Arial Black" pitchFamily="34" charset="0"/>
                </a:rPr>
                <a:t>2. When is used to mention nearby past or 	present but while is used to mention long 	past.</a:t>
              </a:r>
              <a:endParaRPr lang="en-US" sz="2800" b="1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7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40871"/>
            <a:ext cx="3657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Activities</a:t>
            </a:r>
            <a:endParaRPr lang="en-US" b="1" u="sng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14500"/>
            <a:ext cx="13106400" cy="590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Change the following simple sentences into complex with ‘When/while’.</a:t>
            </a:r>
            <a:endParaRPr lang="en-US" b="1" dirty="0">
              <a:ln w="18000">
                <a:solidFill>
                  <a:srgbClr val="00206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12344400" cy="4648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(a) Our school starts at 10 am.</a:t>
            </a:r>
          </a:p>
          <a:p>
            <a:r>
              <a:rPr lang="en-US" b="1" dirty="0" smtClean="0">
                <a:latin typeface="Book Antiqua" pitchFamily="18" charset="0"/>
              </a:rPr>
              <a:t>(b) I was a child in 1971.</a:t>
            </a:r>
          </a:p>
          <a:p>
            <a:r>
              <a:rPr lang="en-US" b="1" dirty="0" smtClean="0">
                <a:latin typeface="Book Antiqua" pitchFamily="18" charset="0"/>
              </a:rPr>
              <a:t>(c) The train arrived at the station at 11 at night</a:t>
            </a:r>
          </a:p>
          <a:p>
            <a:r>
              <a:rPr lang="en-US" b="1" dirty="0" smtClean="0">
                <a:latin typeface="Book Antiqua" pitchFamily="18" charset="0"/>
              </a:rPr>
              <a:t>(d) I saw you in my childhood.</a:t>
            </a:r>
          </a:p>
          <a:p>
            <a:r>
              <a:rPr lang="en-US" b="1" dirty="0" smtClean="0">
                <a:latin typeface="Book Antiqua" pitchFamily="18" charset="0"/>
              </a:rPr>
              <a:t>(e) I always respond my mother’s call.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676400"/>
            <a:ext cx="6176347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Thank You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0800"/>
            <a:ext cx="13716000" cy="1143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2895600"/>
            <a:ext cx="7620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It is a very amazing ride.</a:t>
            </a:r>
            <a:endParaRPr lang="en-US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6407" y="3804557"/>
            <a:ext cx="7745186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It is a ride </a:t>
            </a:r>
            <a:r>
              <a:rPr lang="en-U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which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 is very amazing. 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514569"/>
            <a:ext cx="11811000" cy="1219200"/>
            <a:chOff x="1600200" y="292073"/>
            <a:chExt cx="11811000" cy="2057400"/>
          </a:xfrm>
          <a:solidFill>
            <a:srgbClr val="00B0F0"/>
          </a:solidFill>
        </p:grpSpPr>
        <p:sp>
          <p:nvSpPr>
            <p:cNvPr id="5" name="Oval 4"/>
            <p:cNvSpPr/>
            <p:nvPr/>
          </p:nvSpPr>
          <p:spPr>
            <a:xfrm>
              <a:off x="1600200" y="292073"/>
              <a:ext cx="11811000" cy="2057400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6857" y="905274"/>
              <a:ext cx="9829800" cy="83099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What kind of change have you followed</a:t>
              </a:r>
              <a:r>
                <a:rPr lang="en-US" b="1" dirty="0" smtClean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?</a:t>
              </a:r>
              <a:endParaRPr lang="en-US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95800" y="4876800"/>
            <a:ext cx="6019800" cy="990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Simple to Complex</a:t>
            </a:r>
            <a:endParaRPr lang="en-US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24745" y="3733800"/>
            <a:ext cx="9220200" cy="1676400"/>
          </a:xfrm>
          <a:prstGeom prst="ellipse">
            <a:avLst/>
          </a:prstGeom>
          <a:solidFill>
            <a:srgbClr val="92D050"/>
          </a:solidFill>
          <a:ln w="76200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Simple to Complex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(Transformation)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640532"/>
            <a:ext cx="66294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Our today’s lesson is-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43000"/>
            <a:ext cx="76200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Arial Black" pitchFamily="34" charset="0"/>
              </a:rPr>
              <a:t>Learning outcomes</a:t>
            </a:r>
            <a:endParaRPr lang="en-US" b="1" u="sng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667000"/>
            <a:ext cx="9829800" cy="335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At the end of the lesson, the students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define a simple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define a complex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transfer from simple to complex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3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10972800" cy="10668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It  is a very wonderful sight.</a:t>
            </a:r>
            <a:endParaRPr lang="en-US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29" y="3200400"/>
            <a:ext cx="1905000" cy="1295400"/>
            <a:chOff x="54429" y="4060371"/>
            <a:chExt cx="1905000" cy="1295400"/>
          </a:xfrm>
        </p:grpSpPr>
        <p:sp>
          <p:nvSpPr>
            <p:cNvPr id="7" name="Pentagon 6"/>
            <p:cNvSpPr/>
            <p:nvPr/>
          </p:nvSpPr>
          <p:spPr>
            <a:xfrm>
              <a:off x="54429" y="4060371"/>
              <a:ext cx="1905000" cy="1295400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4174" y="4288971"/>
              <a:ext cx="914399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Book Antiqua" pitchFamily="18" charset="0"/>
                </a:rPr>
                <a:t>It</a:t>
              </a:r>
              <a:endParaRPr lang="en-US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200" y="3200400"/>
            <a:ext cx="7315200" cy="1295401"/>
            <a:chOff x="1981200" y="4060371"/>
            <a:chExt cx="7315200" cy="1295401"/>
          </a:xfrm>
        </p:grpSpPr>
        <p:sp>
          <p:nvSpPr>
            <p:cNvPr id="9" name="Rectangle 8"/>
            <p:cNvSpPr/>
            <p:nvPr/>
          </p:nvSpPr>
          <p:spPr>
            <a:xfrm>
              <a:off x="1981200" y="4060372"/>
              <a:ext cx="7315200" cy="1295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24743" y="4060371"/>
              <a:ext cx="7119257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Only one subject</a:t>
              </a:r>
              <a:endParaRPr lang="en-US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855029"/>
            <a:ext cx="1905000" cy="1295400"/>
            <a:chOff x="54429" y="4060371"/>
            <a:chExt cx="1905000" cy="1295400"/>
          </a:xfrm>
        </p:grpSpPr>
        <p:sp>
          <p:nvSpPr>
            <p:cNvPr id="13" name="Pentagon 12"/>
            <p:cNvSpPr/>
            <p:nvPr/>
          </p:nvSpPr>
          <p:spPr>
            <a:xfrm>
              <a:off x="54429" y="4060371"/>
              <a:ext cx="1905000" cy="1295400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174" y="4288971"/>
              <a:ext cx="914399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Book Antiqua" pitchFamily="18" charset="0"/>
                </a:rPr>
                <a:t>is</a:t>
              </a:r>
              <a:endParaRPr lang="en-US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26771" y="4855029"/>
            <a:ext cx="7315200" cy="1295401"/>
            <a:chOff x="1981200" y="4060371"/>
            <a:chExt cx="7315200" cy="1295401"/>
          </a:xfrm>
        </p:grpSpPr>
        <p:sp>
          <p:nvSpPr>
            <p:cNvPr id="16" name="Rectangle 15"/>
            <p:cNvSpPr/>
            <p:nvPr/>
          </p:nvSpPr>
          <p:spPr>
            <a:xfrm>
              <a:off x="1981200" y="4060372"/>
              <a:ext cx="7315200" cy="1295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4743" y="4060371"/>
              <a:ext cx="7119257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Only one verb</a:t>
              </a:r>
              <a:endParaRPr lang="en-US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745" y="6324600"/>
            <a:ext cx="11462655" cy="1059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sentence that bears only one subject and only one 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f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inite verb with a complete sense is a simple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88573" y="228600"/>
            <a:ext cx="93617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77143" y="228600"/>
            <a:ext cx="93617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 animBg="1"/>
      <p:bldP spid="19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544123"/>
            <a:ext cx="12153900" cy="10668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It   is  a sight  which  is  very wonderful.</a:t>
            </a:r>
            <a:endParaRPr lang="en-US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143" y="6255603"/>
            <a:ext cx="12132126" cy="13643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The sentence that bears two or more than two subjects and verbs and </a:t>
            </a:r>
          </a:p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added with a relative or </a:t>
            </a:r>
            <a:r>
              <a:rPr lang="en-US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sub -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ordinating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word is a complex sentence.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1373" y="337294"/>
            <a:ext cx="936170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30830" y="337294"/>
            <a:ext cx="936170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44837" y="353623"/>
            <a:ext cx="2141763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41030" y="353623"/>
            <a:ext cx="936170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1" y="3700980"/>
            <a:ext cx="5861958" cy="1143000"/>
            <a:chOff x="119745" y="1676400"/>
            <a:chExt cx="4909455" cy="1143000"/>
          </a:xfrm>
        </p:grpSpPr>
        <p:sp>
          <p:nvSpPr>
            <p:cNvPr id="5" name="TextBox 4"/>
            <p:cNvSpPr txBox="1"/>
            <p:nvPr/>
          </p:nvSpPr>
          <p:spPr>
            <a:xfrm>
              <a:off x="272143" y="1758044"/>
              <a:ext cx="4223657" cy="838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It &amp; which</a:t>
              </a:r>
              <a:endPara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>
              <a:off x="119745" y="1676400"/>
              <a:ext cx="4909455" cy="1143000"/>
            </a:xfrm>
            <a:prstGeom prst="homePlat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95358" y="3700980"/>
            <a:ext cx="6711042" cy="1143000"/>
            <a:chOff x="5029200" y="1676400"/>
            <a:chExt cx="5562600" cy="11430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1752600"/>
              <a:ext cx="4614805" cy="10341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ook Antiqua" pitchFamily="18" charset="0"/>
                </a:rPr>
                <a:t>Two subjects</a:t>
              </a:r>
              <a:endPara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1676400"/>
              <a:ext cx="5562600" cy="11430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1" y="5001823"/>
            <a:ext cx="5867400" cy="1143000"/>
            <a:chOff x="119745" y="1676400"/>
            <a:chExt cx="4909455" cy="1143000"/>
          </a:xfrm>
        </p:grpSpPr>
        <p:sp>
          <p:nvSpPr>
            <p:cNvPr id="25" name="TextBox 24"/>
            <p:cNvSpPr txBox="1"/>
            <p:nvPr/>
          </p:nvSpPr>
          <p:spPr>
            <a:xfrm>
              <a:off x="272143" y="1758044"/>
              <a:ext cx="2302329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is &amp; is</a:t>
              </a:r>
              <a:endPara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>
              <a:off x="119745" y="1676400"/>
              <a:ext cx="4909455" cy="1143000"/>
            </a:xfrm>
            <a:prstGeom prst="homePlat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00800" y="4996380"/>
            <a:ext cx="6705600" cy="1148443"/>
            <a:chOff x="5029200" y="1670957"/>
            <a:chExt cx="5562600" cy="1148443"/>
          </a:xfrm>
        </p:grpSpPr>
        <p:sp>
          <p:nvSpPr>
            <p:cNvPr id="28" name="TextBox 27"/>
            <p:cNvSpPr txBox="1"/>
            <p:nvPr/>
          </p:nvSpPr>
          <p:spPr>
            <a:xfrm>
              <a:off x="5410199" y="1670957"/>
              <a:ext cx="4614344" cy="925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ook Antiqua" pitchFamily="18" charset="0"/>
                </a:rPr>
                <a:t>Two verbs</a:t>
              </a:r>
              <a:endPara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1676400"/>
              <a:ext cx="5562600" cy="11430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0" name="Down Arrow Callout 29"/>
          <p:cNvSpPr/>
          <p:nvPr/>
        </p:nvSpPr>
        <p:spPr>
          <a:xfrm>
            <a:off x="533400" y="288306"/>
            <a:ext cx="4332515" cy="2046517"/>
          </a:xfrm>
          <a:prstGeom prst="downArrow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5181600" y="288306"/>
            <a:ext cx="7924800" cy="2046517"/>
          </a:xfrm>
          <a:prstGeom prst="downArrow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400" y="2334823"/>
            <a:ext cx="4332515" cy="914400"/>
            <a:chOff x="533400" y="2133600"/>
            <a:chExt cx="4332515" cy="914400"/>
          </a:xfrm>
        </p:grpSpPr>
        <p:sp>
          <p:nvSpPr>
            <p:cNvPr id="32" name="TextBox 31"/>
            <p:cNvSpPr txBox="1"/>
            <p:nvPr/>
          </p:nvSpPr>
          <p:spPr>
            <a:xfrm>
              <a:off x="631373" y="2205335"/>
              <a:ext cx="4016827" cy="6902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Principal clause</a:t>
              </a:r>
              <a:endParaRPr lang="en-US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3400" y="2133600"/>
              <a:ext cx="4332515" cy="914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81600" y="2330357"/>
            <a:ext cx="7924800" cy="914400"/>
            <a:chOff x="533400" y="2117271"/>
            <a:chExt cx="4332515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1232317" y="2205335"/>
              <a:ext cx="3112781" cy="6784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Sub-ordinate  clause</a:t>
              </a:r>
              <a:endParaRPr lang="en-US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" y="2117271"/>
              <a:ext cx="4332515" cy="914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/>
          <a:stretch/>
        </p:blipFill>
        <p:spPr>
          <a:xfrm flipH="1">
            <a:off x="6400800" y="4506687"/>
            <a:ext cx="2592677" cy="1705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/>
          <a:stretch/>
        </p:blipFill>
        <p:spPr>
          <a:xfrm>
            <a:off x="4297891" y="4501244"/>
            <a:ext cx="2560109" cy="1705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8119" y="2443844"/>
            <a:ext cx="4591051" cy="8436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  <a:latin typeface="Book Antiqua" pitchFamily="18" charset="0"/>
              </a:rPr>
              <a:t>Principal clause</a:t>
            </a:r>
            <a:endParaRPr lang="en-US" b="1" dirty="0">
              <a:ln>
                <a:solidFill>
                  <a:srgbClr val="2020EC"/>
                </a:solidFill>
              </a:ln>
              <a:solidFill>
                <a:srgbClr val="2020EC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2443844"/>
            <a:ext cx="5472794" cy="75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  <a:latin typeface="Book Antiqua" pitchFamily="18" charset="0"/>
              </a:rPr>
              <a:t>Sub-ordinate clause</a:t>
            </a:r>
            <a:endParaRPr lang="en-US" b="1" dirty="0">
              <a:ln>
                <a:solidFill>
                  <a:srgbClr val="2020EC"/>
                </a:solidFill>
              </a:ln>
              <a:solidFill>
                <a:srgbClr val="2020EC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1186" y="2291444"/>
            <a:ext cx="821871" cy="2209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ok Antiqua" pitchFamily="18" charset="0"/>
              </a:rPr>
              <a:t>+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199" y="266700"/>
            <a:ext cx="2590801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Follow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73903" y="5943600"/>
            <a:ext cx="6676107" cy="1066800"/>
            <a:chOff x="3473903" y="5943600"/>
            <a:chExt cx="6676107" cy="1066800"/>
          </a:xfrm>
        </p:grpSpPr>
        <p:sp>
          <p:nvSpPr>
            <p:cNvPr id="13" name="TextBox 12"/>
            <p:cNvSpPr txBox="1"/>
            <p:nvPr/>
          </p:nvSpPr>
          <p:spPr>
            <a:xfrm>
              <a:off x="3724273" y="6096000"/>
              <a:ext cx="6203496" cy="73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Complex </a:t>
              </a:r>
              <a:r>
                <a:rPr lang="en-US" b="1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Sentence</a:t>
              </a:r>
              <a:endParaRPr lang="en-US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73903" y="5943600"/>
              <a:ext cx="6676107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0" y="3396344"/>
            <a:ext cx="406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স্বাধীন বাক্যাংশ 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05800" y="3396344"/>
            <a:ext cx="501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নির্ভরশীল বাক্যাংশ </a:t>
            </a:r>
            <a:endParaRPr lang="en-US" sz="4000" b="1" dirty="0"/>
          </a:p>
        </p:txBody>
      </p:sp>
      <p:sp>
        <p:nvSpPr>
          <p:cNvPr id="14" name="Down Arrow 13"/>
          <p:cNvSpPr/>
          <p:nvPr/>
        </p:nvSpPr>
        <p:spPr>
          <a:xfrm>
            <a:off x="6400800" y="952500"/>
            <a:ext cx="1066800" cy="1338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0871"/>
            <a:ext cx="12725400" cy="1311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We may convert simple sentences into complex with the </a:t>
            </a:r>
          </a:p>
          <a:p>
            <a:pPr algn="ct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words below according to the sequence of the sentences.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218729"/>
            <a:ext cx="3657600" cy="1786235"/>
            <a:chOff x="533400" y="1642764"/>
            <a:chExt cx="3657600" cy="1786235"/>
          </a:xfrm>
        </p:grpSpPr>
        <p:sp>
          <p:nvSpPr>
            <p:cNvPr id="4" name="Pentagon 3"/>
            <p:cNvSpPr/>
            <p:nvPr/>
          </p:nvSpPr>
          <p:spPr>
            <a:xfrm>
              <a:off x="533400" y="1642764"/>
              <a:ext cx="3657600" cy="1786235"/>
            </a:xfrm>
            <a:prstGeom prst="homePlate">
              <a:avLst>
                <a:gd name="adj" fmla="val 2983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2020EC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1981200"/>
              <a:ext cx="25146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‘</a:t>
              </a:r>
              <a:r>
                <a:rPr lang="en-US" b="1" dirty="0" err="1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Wh</a:t>
              </a:r>
              <a:r>
                <a:rPr lang="en-US" b="1" dirty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’/relative </a:t>
              </a:r>
              <a:endParaRPr lang="en-US" b="1" dirty="0" smtClean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  <a:latin typeface="Book Antiqua" pitchFamily="18" charset="0"/>
              </a:endParaRPr>
            </a:p>
            <a:p>
              <a:pPr algn="ctr"/>
              <a:r>
                <a:rPr lang="en-US" b="1" dirty="0" smtClean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words</a:t>
              </a:r>
              <a:endParaRPr lang="en-US" dirty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91000" y="2218729"/>
            <a:ext cx="9067800" cy="1786235"/>
            <a:chOff x="4191000" y="1642764"/>
            <a:chExt cx="9067800" cy="1786235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1828799"/>
              <a:ext cx="8382000" cy="13716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Who, whom, whose, which, that, what, </a:t>
              </a:r>
            </a:p>
            <a:p>
              <a:r>
                <a:rPr lang="en-US" b="1" dirty="0" smtClean="0">
                  <a:latin typeface="Book Antiqua" pitchFamily="18" charset="0"/>
                </a:rPr>
                <a:t>where, when, while, why, how, 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1642764"/>
              <a:ext cx="9067800" cy="1786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4614565"/>
            <a:ext cx="3657600" cy="2395835"/>
            <a:chOff x="533400" y="1642764"/>
            <a:chExt cx="3657600" cy="1786235"/>
          </a:xfrm>
        </p:grpSpPr>
        <p:sp>
          <p:nvSpPr>
            <p:cNvPr id="10" name="Pentagon 9"/>
            <p:cNvSpPr/>
            <p:nvPr/>
          </p:nvSpPr>
          <p:spPr>
            <a:xfrm>
              <a:off x="533400" y="1642764"/>
              <a:ext cx="3657600" cy="1786235"/>
            </a:xfrm>
            <a:prstGeom prst="homePlate">
              <a:avLst>
                <a:gd name="adj" fmla="val 2983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2020EC"/>
                </a:solidFill>
                <a:latin typeface="Book Antiqu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1981200"/>
              <a:ext cx="28956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Sub - </a:t>
              </a:r>
              <a:r>
                <a:rPr lang="en-US" b="1" dirty="0" err="1" smtClean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ordinating</a:t>
              </a:r>
              <a:endParaRPr lang="en-US" b="1" dirty="0" smtClean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  <a:latin typeface="Book Antiqua" pitchFamily="18" charset="0"/>
              </a:endParaRPr>
            </a:p>
            <a:p>
              <a:pPr algn="ctr"/>
              <a:r>
                <a:rPr lang="en-US" b="1" dirty="0" smtClean="0">
                  <a:ln>
                    <a:solidFill>
                      <a:srgbClr val="2020EC"/>
                    </a:solidFill>
                  </a:ln>
                  <a:solidFill>
                    <a:srgbClr val="2020EC"/>
                  </a:solidFill>
                  <a:latin typeface="Book Antiqua" pitchFamily="18" charset="0"/>
                </a:rPr>
                <a:t>words</a:t>
              </a:r>
              <a:endParaRPr lang="en-US" dirty="0">
                <a:ln>
                  <a:solidFill>
                    <a:srgbClr val="2020EC"/>
                  </a:solidFill>
                </a:ln>
                <a:solidFill>
                  <a:srgbClr val="2020EC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4614565"/>
            <a:ext cx="9220200" cy="2395835"/>
            <a:chOff x="4191000" y="1642764"/>
            <a:chExt cx="9067800" cy="1786235"/>
          </a:xfrm>
        </p:grpSpPr>
        <p:sp>
          <p:nvSpPr>
            <p:cNvPr id="13" name="TextBox 12"/>
            <p:cNvSpPr txBox="1"/>
            <p:nvPr/>
          </p:nvSpPr>
          <p:spPr>
            <a:xfrm>
              <a:off x="4572000" y="1828799"/>
              <a:ext cx="8536919" cy="14865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Book Antiqua" pitchFamily="18" charset="0"/>
                </a:rPr>
                <a:t>Though, Although, Since, As, If,</a:t>
              </a:r>
              <a:r>
                <a:rPr lang="en-US" b="1" dirty="0">
                  <a:latin typeface="Book Antiqua" pitchFamily="18" charset="0"/>
                </a:rPr>
                <a:t> so, </a:t>
              </a:r>
              <a:endParaRPr lang="en-US" b="1" dirty="0" smtClean="0">
                <a:latin typeface="Book Antiqua" pitchFamily="18" charset="0"/>
              </a:endParaRPr>
            </a:p>
            <a:p>
              <a:pPr algn="ctr"/>
              <a:r>
                <a:rPr lang="en-US" b="1" dirty="0" smtClean="0">
                  <a:latin typeface="Book Antiqua" pitchFamily="18" charset="0"/>
                </a:rPr>
                <a:t>so that, not only–-- but also, because, </a:t>
              </a:r>
              <a:r>
                <a:rPr lang="en-US" b="1" dirty="0" err="1" smtClean="0">
                  <a:latin typeface="Book Antiqua" pitchFamily="18" charset="0"/>
                </a:rPr>
                <a:t>etc</a:t>
              </a:r>
              <a:r>
                <a:rPr lang="en-US" b="1" dirty="0" smtClean="0">
                  <a:latin typeface="Book Antiqua" pitchFamily="18" charset="0"/>
                </a:rPr>
                <a:t> </a:t>
              </a:r>
            </a:p>
            <a:p>
              <a:pPr algn="ctr"/>
              <a:r>
                <a:rPr lang="en-US" b="1" dirty="0" smtClean="0">
                  <a:latin typeface="Book Antiqua" pitchFamily="18" charset="0"/>
                </a:rPr>
                <a:t>are normally used to mention condition. 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0" y="1642764"/>
              <a:ext cx="9067800" cy="1786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7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1407</TotalTime>
  <Words>1169</Words>
  <Application>Microsoft Office PowerPoint</Application>
  <PresentationFormat>Custom</PresentationFormat>
  <Paragraphs>188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Farid Uddin</dc:creator>
  <cp:lastModifiedBy>TSS</cp:lastModifiedBy>
  <cp:revision>134</cp:revision>
  <dcterms:created xsi:type="dcterms:W3CDTF">2016-04-08T04:16:26Z</dcterms:created>
  <dcterms:modified xsi:type="dcterms:W3CDTF">2020-03-18T08:40:27Z</dcterms:modified>
</cp:coreProperties>
</file>