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9" r:id="rId16"/>
    <p:sldId id="268" r:id="rId17"/>
    <p:sldId id="270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0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95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5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365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9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5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8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1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4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4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40A04-B908-4DA4-BC3B-9293BB3D5EC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3B2C44-0B5B-40F2-B0C9-FFEFCECB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9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F0EEF-B274-4130-A8B8-50E71C704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04" y="1596043"/>
            <a:ext cx="6489383" cy="454939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CD83AB-6413-4562-B4A1-A2179F83DF3A}"/>
              </a:ext>
            </a:extLst>
          </p:cNvPr>
          <p:cNvSpPr txBox="1"/>
          <p:nvPr/>
        </p:nvSpPr>
        <p:spPr>
          <a:xfrm>
            <a:off x="465513" y="282633"/>
            <a:ext cx="11471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4F58F-80B4-45FC-80F9-591A5C529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66" y="764771"/>
            <a:ext cx="5397631" cy="3275215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FB8269-13AA-4BB4-8629-FD4CB2BB6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781396"/>
            <a:ext cx="5311151" cy="3170093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5410DB-2EE3-43BE-B73A-F0E4F9AA350B}"/>
              </a:ext>
            </a:extLst>
          </p:cNvPr>
          <p:cNvSpPr txBox="1"/>
          <p:nvPr/>
        </p:nvSpPr>
        <p:spPr>
          <a:xfrm>
            <a:off x="1379913" y="4588625"/>
            <a:ext cx="3042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ভেলা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4D329-5663-427E-9E65-97C9DA156D51}"/>
              </a:ext>
            </a:extLst>
          </p:cNvPr>
          <p:cNvSpPr txBox="1"/>
          <p:nvPr/>
        </p:nvSpPr>
        <p:spPr>
          <a:xfrm>
            <a:off x="6982691" y="4505498"/>
            <a:ext cx="395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নৌকা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8B165A-8048-4803-9D7A-93EC737F3A63}"/>
              </a:ext>
            </a:extLst>
          </p:cNvPr>
          <p:cNvSpPr txBox="1"/>
          <p:nvPr/>
        </p:nvSpPr>
        <p:spPr>
          <a:xfrm>
            <a:off x="1512917" y="864524"/>
            <a:ext cx="8462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1AE66-D16B-4E6F-802E-D18FE980D6BA}"/>
              </a:ext>
            </a:extLst>
          </p:cNvPr>
          <p:cNvSpPr txBox="1"/>
          <p:nvPr/>
        </p:nvSpPr>
        <p:spPr>
          <a:xfrm>
            <a:off x="598516" y="2809702"/>
            <a:ext cx="10673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পাঁচটি যাতায়াত ও যোগাযোগ প্রযুক্তির নাম বল।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ইঞ্জিন আবিষ্কারের ফলে আমাদের কী সুবিধা হয়েছে?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749EC6C-02C9-4EA5-8729-112DAF56CC89}"/>
              </a:ext>
            </a:extLst>
          </p:cNvPr>
          <p:cNvGrpSpPr/>
          <p:nvPr/>
        </p:nvGrpSpPr>
        <p:grpSpPr>
          <a:xfrm>
            <a:off x="271549" y="1479665"/>
            <a:ext cx="11542568" cy="2310939"/>
            <a:chOff x="271549" y="1479665"/>
            <a:chExt cx="11542568" cy="23109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96A36B-8005-4828-AF10-5C41FEC73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269" y="1662546"/>
              <a:ext cx="3276848" cy="2128058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E455F8-ED59-46E8-83D3-E43749899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49" y="1479665"/>
              <a:ext cx="3036105" cy="2177936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7BF6F2-8BCA-46BC-96E0-7E0CC4E4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875" y="1529542"/>
              <a:ext cx="3217459" cy="2174991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C23869B9-027E-4906-A686-8CB80EF72D7B}"/>
                </a:ext>
              </a:extLst>
            </p:cNvPr>
            <p:cNvSpPr/>
            <p:nvPr/>
          </p:nvSpPr>
          <p:spPr>
            <a:xfrm>
              <a:off x="3441469" y="2194560"/>
              <a:ext cx="814647" cy="4987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58BA579-803C-4CFC-97AD-52C58519C5FB}"/>
                </a:ext>
              </a:extLst>
            </p:cNvPr>
            <p:cNvSpPr/>
            <p:nvPr/>
          </p:nvSpPr>
          <p:spPr>
            <a:xfrm>
              <a:off x="7747463" y="2261061"/>
              <a:ext cx="731519" cy="5320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54F2AE-109A-4302-86F8-2825B53EE1E3}"/>
              </a:ext>
            </a:extLst>
          </p:cNvPr>
          <p:cNvSpPr txBox="1"/>
          <p:nvPr/>
        </p:nvSpPr>
        <p:spPr>
          <a:xfrm>
            <a:off x="349135" y="166255"/>
            <a:ext cx="917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জলপথে চলাচলের মাধ্যম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DDE7FD-93D3-4716-B85F-4ACD7AE0F52F}"/>
              </a:ext>
            </a:extLst>
          </p:cNvPr>
          <p:cNvGrpSpPr/>
          <p:nvPr/>
        </p:nvGrpSpPr>
        <p:grpSpPr>
          <a:xfrm>
            <a:off x="482138" y="4339243"/>
            <a:ext cx="11155679" cy="712834"/>
            <a:chOff x="482138" y="4339243"/>
            <a:chExt cx="11155679" cy="7128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7B4D31-7518-45D9-BCDA-69666921E0FF}"/>
                </a:ext>
              </a:extLst>
            </p:cNvPr>
            <p:cNvSpPr txBox="1"/>
            <p:nvPr/>
          </p:nvSpPr>
          <p:spPr>
            <a:xfrm>
              <a:off x="482138" y="4339244"/>
              <a:ext cx="2410691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ভেলা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47035B-8C53-4DC5-B6F2-272E0CB45BA1}"/>
                </a:ext>
              </a:extLst>
            </p:cNvPr>
            <p:cNvSpPr txBox="1"/>
            <p:nvPr/>
          </p:nvSpPr>
          <p:spPr>
            <a:xfrm>
              <a:off x="4738254" y="4339243"/>
              <a:ext cx="2211186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নৌকা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D0C34C-839C-4896-A3DB-33E72302682D}"/>
                </a:ext>
              </a:extLst>
            </p:cNvPr>
            <p:cNvSpPr txBox="1"/>
            <p:nvPr/>
          </p:nvSpPr>
          <p:spPr>
            <a:xfrm>
              <a:off x="8744988" y="4405746"/>
              <a:ext cx="2892829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পাল তুলা নৌকা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3940CEB8-6E62-4685-B001-1F5B430C9ECF}"/>
                </a:ext>
              </a:extLst>
            </p:cNvPr>
            <p:cNvSpPr/>
            <p:nvPr/>
          </p:nvSpPr>
          <p:spPr>
            <a:xfrm>
              <a:off x="7082444" y="4438997"/>
              <a:ext cx="1180408" cy="3990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CF7F091D-A99A-4339-8757-915AFFCE4634}"/>
                </a:ext>
              </a:extLst>
            </p:cNvPr>
            <p:cNvSpPr/>
            <p:nvPr/>
          </p:nvSpPr>
          <p:spPr>
            <a:xfrm>
              <a:off x="3009206" y="4455621"/>
              <a:ext cx="1429789" cy="4322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56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B688473-2F66-4CB3-AC1B-F4B74A307054}"/>
              </a:ext>
            </a:extLst>
          </p:cNvPr>
          <p:cNvGrpSpPr/>
          <p:nvPr/>
        </p:nvGrpSpPr>
        <p:grpSpPr>
          <a:xfrm>
            <a:off x="166255" y="1838054"/>
            <a:ext cx="11887202" cy="2402079"/>
            <a:chOff x="166255" y="1838054"/>
            <a:chExt cx="11887202" cy="24020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BB37C9B-C5D1-4A88-8078-DEE4CB236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55" y="1857191"/>
              <a:ext cx="3458094" cy="2312853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C564A-7525-423B-9AB8-AB0D7B43C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1134" y="1862051"/>
              <a:ext cx="3362323" cy="2344188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2C2BF5-1109-480C-933C-2B92021DB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815" y="1838054"/>
              <a:ext cx="3637653" cy="2402079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DA21BFE1-DB03-4515-8A86-28596C2357A0}"/>
                </a:ext>
              </a:extLst>
            </p:cNvPr>
            <p:cNvSpPr/>
            <p:nvPr/>
          </p:nvSpPr>
          <p:spPr>
            <a:xfrm flipV="1">
              <a:off x="8146473" y="2793077"/>
              <a:ext cx="448887" cy="4821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3A209B79-4906-4DA9-9C52-D6B377F41F64}"/>
                </a:ext>
              </a:extLst>
            </p:cNvPr>
            <p:cNvSpPr/>
            <p:nvPr/>
          </p:nvSpPr>
          <p:spPr>
            <a:xfrm flipV="1">
              <a:off x="3773979" y="2709949"/>
              <a:ext cx="448887" cy="4821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7862A91-3B39-4FE8-8062-E475DF1A9964}"/>
              </a:ext>
            </a:extLst>
          </p:cNvPr>
          <p:cNvSpPr txBox="1"/>
          <p:nvPr/>
        </p:nvSpPr>
        <p:spPr>
          <a:xfrm>
            <a:off x="931025" y="482138"/>
            <a:ext cx="841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জলপথে চলাচলের মাধ্যম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ED298D-6D81-4D99-BE00-841320CCCF86}"/>
              </a:ext>
            </a:extLst>
          </p:cNvPr>
          <p:cNvGrpSpPr/>
          <p:nvPr/>
        </p:nvGrpSpPr>
        <p:grpSpPr>
          <a:xfrm>
            <a:off x="532014" y="5054138"/>
            <a:ext cx="11238807" cy="696208"/>
            <a:chOff x="149629" y="4455621"/>
            <a:chExt cx="11238807" cy="6962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AB1499-50A8-4448-9EBC-96B7FCC0B722}"/>
                </a:ext>
              </a:extLst>
            </p:cNvPr>
            <p:cNvSpPr txBox="1"/>
            <p:nvPr/>
          </p:nvSpPr>
          <p:spPr>
            <a:xfrm>
              <a:off x="149629" y="4455621"/>
              <a:ext cx="3241964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ইঞ্জিন চালিত নৌকা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FDCCBC-4903-47F4-B692-FF9B8357D77B}"/>
                </a:ext>
              </a:extLst>
            </p:cNvPr>
            <p:cNvSpPr txBox="1"/>
            <p:nvPr/>
          </p:nvSpPr>
          <p:spPr>
            <a:xfrm>
              <a:off x="5203767" y="4505498"/>
              <a:ext cx="1778924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লঞ্চ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3C9118-9417-4F0A-B34E-6FB99EC9FE4D}"/>
                </a:ext>
              </a:extLst>
            </p:cNvPr>
            <p:cNvSpPr txBox="1"/>
            <p:nvPr/>
          </p:nvSpPr>
          <p:spPr>
            <a:xfrm>
              <a:off x="9310255" y="4472247"/>
              <a:ext cx="2078181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জাহাজ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AADFC9C-D149-41B2-A8DB-36B8B2AA3A91}"/>
                </a:ext>
              </a:extLst>
            </p:cNvPr>
            <p:cNvSpPr/>
            <p:nvPr/>
          </p:nvSpPr>
          <p:spPr>
            <a:xfrm flipV="1">
              <a:off x="3857106" y="4754879"/>
              <a:ext cx="1113906" cy="2327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1CD1AAD3-E1F2-4DBE-A8BF-65CC8144AE25}"/>
                </a:ext>
              </a:extLst>
            </p:cNvPr>
            <p:cNvSpPr/>
            <p:nvPr/>
          </p:nvSpPr>
          <p:spPr>
            <a:xfrm flipV="1">
              <a:off x="7514706" y="4754879"/>
              <a:ext cx="1113906" cy="2327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21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1763A-1CC2-4D31-A199-720EBB19186B}"/>
              </a:ext>
            </a:extLst>
          </p:cNvPr>
          <p:cNvSpPr txBox="1"/>
          <p:nvPr/>
        </p:nvSpPr>
        <p:spPr>
          <a:xfrm>
            <a:off x="1147156" y="399011"/>
            <a:ext cx="799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যাতায়াত ও পরিবহন মাধ্যম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C50332-E5F4-4A7F-AA61-2FC9AECB04A7}"/>
              </a:ext>
            </a:extLst>
          </p:cNvPr>
          <p:cNvGrpSpPr/>
          <p:nvPr/>
        </p:nvGrpSpPr>
        <p:grpSpPr>
          <a:xfrm>
            <a:off x="764771" y="4422371"/>
            <a:ext cx="10789920" cy="712833"/>
            <a:chOff x="764771" y="4422371"/>
            <a:chExt cx="10789920" cy="7128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243B6C-549A-4AEE-8EC1-5CC0279253D3}"/>
                </a:ext>
              </a:extLst>
            </p:cNvPr>
            <p:cNvSpPr txBox="1"/>
            <p:nvPr/>
          </p:nvSpPr>
          <p:spPr>
            <a:xfrm>
              <a:off x="764771" y="4422371"/>
              <a:ext cx="2676699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হেঁটে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C114B0-0B7C-46C5-AB42-A161FFAFD0F0}"/>
                </a:ext>
              </a:extLst>
            </p:cNvPr>
            <p:cNvSpPr txBox="1"/>
            <p:nvPr/>
          </p:nvSpPr>
          <p:spPr>
            <a:xfrm>
              <a:off x="5020887" y="4455622"/>
              <a:ext cx="2460568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উটে চড়ে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0494CA-E12C-4A91-8A7B-453D7ABFD908}"/>
                </a:ext>
              </a:extLst>
            </p:cNvPr>
            <p:cNvSpPr txBox="1"/>
            <p:nvPr/>
          </p:nvSpPr>
          <p:spPr>
            <a:xfrm>
              <a:off x="8595360" y="4488873"/>
              <a:ext cx="2959331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গাধায় চড়ে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F4E4FF7E-4400-4F2E-ABB8-D69ECE250C0E}"/>
                </a:ext>
              </a:extLst>
            </p:cNvPr>
            <p:cNvSpPr/>
            <p:nvPr/>
          </p:nvSpPr>
          <p:spPr>
            <a:xfrm>
              <a:off x="7547956" y="4655128"/>
              <a:ext cx="681644" cy="2660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6C5967F-7781-45C4-A189-8362116EA9FE}"/>
                </a:ext>
              </a:extLst>
            </p:cNvPr>
            <p:cNvSpPr/>
            <p:nvPr/>
          </p:nvSpPr>
          <p:spPr>
            <a:xfrm>
              <a:off x="3940233" y="4588626"/>
              <a:ext cx="681644" cy="2660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64C97D-C2CB-41A4-98E5-9E0E220C89B3}"/>
              </a:ext>
            </a:extLst>
          </p:cNvPr>
          <p:cNvGrpSpPr/>
          <p:nvPr/>
        </p:nvGrpSpPr>
        <p:grpSpPr>
          <a:xfrm>
            <a:off x="580505" y="1928539"/>
            <a:ext cx="10575175" cy="2227823"/>
            <a:chOff x="580505" y="1928539"/>
            <a:chExt cx="10575175" cy="22278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3F7798-4084-464E-9845-AD55D9418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2618" y="1928553"/>
              <a:ext cx="3123185" cy="2227809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5D0F89-E4A4-4EB8-B21D-5FCAC334B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477" y="1998385"/>
              <a:ext cx="2876203" cy="2108102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093209-5E97-46CE-8B33-D9EB9E91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05" y="1928539"/>
              <a:ext cx="2910840" cy="2144697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6580163-7E24-456A-9680-1DA62836A429}"/>
                </a:ext>
              </a:extLst>
            </p:cNvPr>
            <p:cNvSpPr/>
            <p:nvPr/>
          </p:nvSpPr>
          <p:spPr>
            <a:xfrm>
              <a:off x="3557847" y="2876204"/>
              <a:ext cx="681644" cy="2660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F625496-07C8-4D1B-8833-9D9868298681}"/>
                </a:ext>
              </a:extLst>
            </p:cNvPr>
            <p:cNvSpPr/>
            <p:nvPr/>
          </p:nvSpPr>
          <p:spPr>
            <a:xfrm>
              <a:off x="7564581" y="2826327"/>
              <a:ext cx="698269" cy="3325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12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275FF7-93F2-4427-AD12-0EF5CF750C8D}"/>
              </a:ext>
            </a:extLst>
          </p:cNvPr>
          <p:cNvGrpSpPr/>
          <p:nvPr/>
        </p:nvGrpSpPr>
        <p:grpSpPr>
          <a:xfrm>
            <a:off x="282632" y="1625980"/>
            <a:ext cx="11636260" cy="2596885"/>
            <a:chOff x="250940" y="1692482"/>
            <a:chExt cx="11636260" cy="25968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813DA04-E0AE-46B3-8685-9645CDCD6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9094" y="1859500"/>
              <a:ext cx="3598106" cy="2330115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2EBDD2-4BBC-4DD8-881E-151F3445D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62" b="14009"/>
            <a:stretch/>
          </p:blipFill>
          <p:spPr>
            <a:xfrm>
              <a:off x="3774671" y="1884892"/>
              <a:ext cx="3557155" cy="227147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594F53-484B-4D46-9B47-A0770952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692482"/>
              <a:ext cx="2425758" cy="2596885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BAF38D1-14B6-455B-B760-9196670EB8A1}"/>
                </a:ext>
              </a:extLst>
            </p:cNvPr>
            <p:cNvSpPr/>
            <p:nvPr/>
          </p:nvSpPr>
          <p:spPr>
            <a:xfrm flipV="1">
              <a:off x="2859577" y="2859578"/>
              <a:ext cx="631768" cy="5320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8735778-06A9-4BD9-AFFF-714660B2832B}"/>
                </a:ext>
              </a:extLst>
            </p:cNvPr>
            <p:cNvSpPr/>
            <p:nvPr/>
          </p:nvSpPr>
          <p:spPr>
            <a:xfrm flipV="1">
              <a:off x="7464828" y="3009208"/>
              <a:ext cx="631768" cy="5320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261526-230D-47CA-A04B-A99F3D0BD383}"/>
              </a:ext>
            </a:extLst>
          </p:cNvPr>
          <p:cNvGrpSpPr/>
          <p:nvPr/>
        </p:nvGrpSpPr>
        <p:grpSpPr>
          <a:xfrm>
            <a:off x="282633" y="4804757"/>
            <a:ext cx="11022676" cy="829210"/>
            <a:chOff x="282633" y="4804757"/>
            <a:chExt cx="11022676" cy="8292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F13620-ED44-44D6-8862-014737BC0ED5}"/>
                </a:ext>
              </a:extLst>
            </p:cNvPr>
            <p:cNvSpPr txBox="1"/>
            <p:nvPr/>
          </p:nvSpPr>
          <p:spPr>
            <a:xfrm>
              <a:off x="282633" y="4804757"/>
              <a:ext cx="2277687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গাধার গাড়ি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E76C0B-3ECA-45CA-846A-3F2B4F656C20}"/>
                </a:ext>
              </a:extLst>
            </p:cNvPr>
            <p:cNvSpPr txBox="1"/>
            <p:nvPr/>
          </p:nvSpPr>
          <p:spPr>
            <a:xfrm>
              <a:off x="3807230" y="4854633"/>
              <a:ext cx="3175461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গরুর গাড়ি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191822-7005-4490-BF59-58C569B4C4DD}"/>
                </a:ext>
              </a:extLst>
            </p:cNvPr>
            <p:cNvSpPr txBox="1"/>
            <p:nvPr/>
          </p:nvSpPr>
          <p:spPr>
            <a:xfrm>
              <a:off x="8229600" y="4987636"/>
              <a:ext cx="3075709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ঘোড়ার গাড়ি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10A57AD-2B91-4BCF-B95F-91980702B0D2}"/>
                </a:ext>
              </a:extLst>
            </p:cNvPr>
            <p:cNvSpPr/>
            <p:nvPr/>
          </p:nvSpPr>
          <p:spPr>
            <a:xfrm flipV="1">
              <a:off x="2975956" y="4987637"/>
              <a:ext cx="631768" cy="5320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836AD37B-F936-4042-8421-FF8199592D87}"/>
                </a:ext>
              </a:extLst>
            </p:cNvPr>
            <p:cNvSpPr/>
            <p:nvPr/>
          </p:nvSpPr>
          <p:spPr>
            <a:xfrm flipV="1">
              <a:off x="7481454" y="4904509"/>
              <a:ext cx="631768" cy="5320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78E26F7-849C-447C-B397-323522E55018}"/>
              </a:ext>
            </a:extLst>
          </p:cNvPr>
          <p:cNvSpPr txBox="1"/>
          <p:nvPr/>
        </p:nvSpPr>
        <p:spPr>
          <a:xfrm>
            <a:off x="764771" y="315884"/>
            <a:ext cx="861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স্থলপথে যাতায়াত ও পরিবহন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17B9B4C-2FCB-4889-9DF5-184EF41418A0}"/>
              </a:ext>
            </a:extLst>
          </p:cNvPr>
          <p:cNvGrpSpPr/>
          <p:nvPr/>
        </p:nvGrpSpPr>
        <p:grpSpPr>
          <a:xfrm>
            <a:off x="1213658" y="4904510"/>
            <a:ext cx="9576262" cy="864523"/>
            <a:chOff x="1213658" y="4904510"/>
            <a:chExt cx="9576262" cy="86452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897630B-4B58-4956-949F-63104608BE5F}"/>
                </a:ext>
              </a:extLst>
            </p:cNvPr>
            <p:cNvSpPr txBox="1"/>
            <p:nvPr/>
          </p:nvSpPr>
          <p:spPr>
            <a:xfrm>
              <a:off x="1213658" y="5004262"/>
              <a:ext cx="3208713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বাস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17A45B-A3BA-4C68-AC31-2DE8C5A92CE2}"/>
                </a:ext>
              </a:extLst>
            </p:cNvPr>
            <p:cNvSpPr txBox="1"/>
            <p:nvPr/>
          </p:nvSpPr>
          <p:spPr>
            <a:xfrm>
              <a:off x="7697586" y="4904510"/>
              <a:ext cx="3092334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ট্রেন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99DD1FDA-16FD-4AF6-AC6E-423446184574}"/>
                </a:ext>
              </a:extLst>
            </p:cNvPr>
            <p:cNvSpPr/>
            <p:nvPr/>
          </p:nvSpPr>
          <p:spPr>
            <a:xfrm>
              <a:off x="5370022" y="5203767"/>
              <a:ext cx="1197033" cy="5652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AB8FEE7-BB9A-4399-8B64-BC3314C4FBDB}"/>
              </a:ext>
            </a:extLst>
          </p:cNvPr>
          <p:cNvGrpSpPr/>
          <p:nvPr/>
        </p:nvGrpSpPr>
        <p:grpSpPr>
          <a:xfrm>
            <a:off x="472148" y="1325245"/>
            <a:ext cx="11363908" cy="2980749"/>
            <a:chOff x="472148" y="1325245"/>
            <a:chExt cx="11363908" cy="29807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663818-D00D-45B4-8927-5BCD6D9D0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795" y="1413164"/>
              <a:ext cx="4787261" cy="289283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606F37-D844-4204-916A-D2C5BAAC6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48" y="1325245"/>
              <a:ext cx="4864623" cy="289762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B54427B0-345F-4455-8E7F-014B02F0A671}"/>
                </a:ext>
              </a:extLst>
            </p:cNvPr>
            <p:cNvSpPr/>
            <p:nvPr/>
          </p:nvSpPr>
          <p:spPr>
            <a:xfrm>
              <a:off x="5602778" y="2344189"/>
              <a:ext cx="1197033" cy="5652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EDFC155-A81A-4B13-9708-EA1D84876BB5}"/>
              </a:ext>
            </a:extLst>
          </p:cNvPr>
          <p:cNvSpPr txBox="1"/>
          <p:nvPr/>
        </p:nvSpPr>
        <p:spPr>
          <a:xfrm>
            <a:off x="2460567" y="465513"/>
            <a:ext cx="6932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স্থল পথে যাতায়াত ও পরিবহন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97ABBA-512B-46FE-8581-7FF03F3658DB}"/>
              </a:ext>
            </a:extLst>
          </p:cNvPr>
          <p:cNvSpPr txBox="1"/>
          <p:nvPr/>
        </p:nvSpPr>
        <p:spPr>
          <a:xfrm>
            <a:off x="698269" y="482138"/>
            <a:ext cx="891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আকাশপথে যাতায়াত ও পরিবহন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BE3B92-4770-4514-BA42-535F42EF48E3}"/>
              </a:ext>
            </a:extLst>
          </p:cNvPr>
          <p:cNvGrpSpPr/>
          <p:nvPr/>
        </p:nvGrpSpPr>
        <p:grpSpPr>
          <a:xfrm>
            <a:off x="498764" y="4056611"/>
            <a:ext cx="11255432" cy="712833"/>
            <a:chOff x="498764" y="4056611"/>
            <a:chExt cx="11255432" cy="7128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A2FDE0-3123-4C91-B606-2EB1D38691D9}"/>
                </a:ext>
              </a:extLst>
            </p:cNvPr>
            <p:cNvSpPr txBox="1"/>
            <p:nvPr/>
          </p:nvSpPr>
          <p:spPr>
            <a:xfrm>
              <a:off x="498764" y="4123113"/>
              <a:ext cx="3325091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উড়োজাহাজ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5971C7-8EB5-463E-A598-B237AEF522BE}"/>
                </a:ext>
              </a:extLst>
            </p:cNvPr>
            <p:cNvSpPr txBox="1"/>
            <p:nvPr/>
          </p:nvSpPr>
          <p:spPr>
            <a:xfrm>
              <a:off x="4804757" y="4089862"/>
              <a:ext cx="3075709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হেলিকপ্টার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017740-FE01-4D2E-A421-3A467A6618AA}"/>
                </a:ext>
              </a:extLst>
            </p:cNvPr>
            <p:cNvSpPr txBox="1"/>
            <p:nvPr/>
          </p:nvSpPr>
          <p:spPr>
            <a:xfrm>
              <a:off x="8761615" y="4056611"/>
              <a:ext cx="2992581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মহাকাশযান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44511181-4E78-4E71-90E1-C696A7746B19}"/>
                </a:ext>
              </a:extLst>
            </p:cNvPr>
            <p:cNvSpPr/>
            <p:nvPr/>
          </p:nvSpPr>
          <p:spPr>
            <a:xfrm flipV="1">
              <a:off x="4039985" y="4239491"/>
              <a:ext cx="665018" cy="465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67D2937-807D-4F4D-8372-1CB9A8C56296}"/>
                </a:ext>
              </a:extLst>
            </p:cNvPr>
            <p:cNvSpPr/>
            <p:nvPr/>
          </p:nvSpPr>
          <p:spPr>
            <a:xfrm flipV="1">
              <a:off x="8079971" y="4172990"/>
              <a:ext cx="665018" cy="465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51B85E-5912-4A04-AC10-938116D17F84}"/>
              </a:ext>
            </a:extLst>
          </p:cNvPr>
          <p:cNvGrpSpPr/>
          <p:nvPr/>
        </p:nvGrpSpPr>
        <p:grpSpPr>
          <a:xfrm>
            <a:off x="199507" y="1605194"/>
            <a:ext cx="11775317" cy="2152159"/>
            <a:chOff x="199507" y="1605194"/>
            <a:chExt cx="11775317" cy="21521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9ADB3B-C0BB-4361-89E6-1AB2ADBFA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737" y="1666961"/>
              <a:ext cx="3263087" cy="2090392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3B782A-74E2-4937-B050-33D48721C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004" y="1615193"/>
              <a:ext cx="3192086" cy="2125534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1DB814-BF05-4EBA-991B-305ACAE38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3" r="15821" b="45006"/>
            <a:stretch/>
          </p:blipFill>
          <p:spPr>
            <a:xfrm>
              <a:off x="199507" y="1605194"/>
              <a:ext cx="3574472" cy="2069031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CED0A97B-CDA2-4605-965D-5F40E37A1CEF}"/>
                </a:ext>
              </a:extLst>
            </p:cNvPr>
            <p:cNvSpPr/>
            <p:nvPr/>
          </p:nvSpPr>
          <p:spPr>
            <a:xfrm flipV="1">
              <a:off x="8013469" y="2560321"/>
              <a:ext cx="665018" cy="465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12312910-7DB6-4300-8DDF-D00DE1C2E05D}"/>
                </a:ext>
              </a:extLst>
            </p:cNvPr>
            <p:cNvSpPr/>
            <p:nvPr/>
          </p:nvSpPr>
          <p:spPr>
            <a:xfrm flipV="1">
              <a:off x="3990109" y="2510444"/>
              <a:ext cx="665018" cy="465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48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ABD5-E380-4505-95C3-3ADD4DF08F87}"/>
              </a:ext>
            </a:extLst>
          </p:cNvPr>
          <p:cNvSpPr txBox="1"/>
          <p:nvPr/>
        </p:nvSpPr>
        <p:spPr>
          <a:xfrm>
            <a:off x="1379913" y="365760"/>
            <a:ext cx="84623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E2A80D-7D0A-45F0-A780-27BCB22BCCBB}"/>
              </a:ext>
            </a:extLst>
          </p:cNvPr>
          <p:cNvSpPr txBox="1"/>
          <p:nvPr/>
        </p:nvSpPr>
        <p:spPr>
          <a:xfrm>
            <a:off x="166255" y="2427317"/>
            <a:ext cx="11743113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*** দল নং ১- জলপথে যোগাযোগের তিনটি মাধ্যমের নাম লিখ।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*** দল নং২-স্থল পথে যোগাযোগের তিনটি মাধ্যমের নাম লিখ।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*** দল নং ৩- আকাশপথে যোগাযোগের তিনটি মাধ্যমের নাম লিখ।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CE2F6-795E-4BC8-A7B2-DEEC150D6EDA}"/>
              </a:ext>
            </a:extLst>
          </p:cNvPr>
          <p:cNvSpPr txBox="1"/>
          <p:nvPr/>
        </p:nvSpPr>
        <p:spPr>
          <a:xfrm>
            <a:off x="1080655" y="515389"/>
            <a:ext cx="877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                          পৃষ্ঠাঃ ৬৪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5FF0A-2FAD-47D0-A0C7-F8FB653A4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04" y="2108834"/>
            <a:ext cx="4505252" cy="2346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C1E9BB-DAF4-4B23-9A5D-619EA040551D}"/>
              </a:ext>
            </a:extLst>
          </p:cNvPr>
          <p:cNvSpPr txBox="1"/>
          <p:nvPr/>
        </p:nvSpPr>
        <p:spPr>
          <a:xfrm>
            <a:off x="831273" y="4971011"/>
            <a:ext cx="969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মনযোগ সহকারে পড়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8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25333A-3ACD-483C-88B3-9A0587C195EB}"/>
              </a:ext>
            </a:extLst>
          </p:cNvPr>
          <p:cNvGrpSpPr/>
          <p:nvPr/>
        </p:nvGrpSpPr>
        <p:grpSpPr>
          <a:xfrm>
            <a:off x="469061" y="1295399"/>
            <a:ext cx="4518574" cy="4518574"/>
            <a:chOff x="469062" y="1062643"/>
            <a:chExt cx="4518574" cy="45185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A5D93F-3BAD-4196-B69C-FF4B912D2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62" y="1062643"/>
              <a:ext cx="4518574" cy="4518574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D60A7B-43CB-4072-A0E3-C4384B039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745" y="2144684"/>
              <a:ext cx="2091197" cy="2435630"/>
            </a:xfrm>
            <a:prstGeom prst="ellipse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E171FB-47D3-4F1B-A98B-2C4E09198814}"/>
              </a:ext>
            </a:extLst>
          </p:cNvPr>
          <p:cNvSpPr txBox="1"/>
          <p:nvPr/>
        </p:nvSpPr>
        <p:spPr>
          <a:xfrm>
            <a:off x="5320145" y="2510444"/>
            <a:ext cx="6334298" cy="23083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মনিকা রানী দাশ 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 শিঃ চলতি দায়িত্ব</a:t>
            </a: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ডাঃ বসন্তকুমার আচার্য্য সপ্রাবি </a:t>
            </a:r>
          </a:p>
          <a:p>
            <a:pPr algn="ctr"/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বানিয়াচং,হবিগঞ্জ।</a:t>
            </a:r>
          </a:p>
        </p:txBody>
      </p:sp>
    </p:spTree>
    <p:extLst>
      <p:ext uri="{BB962C8B-B14F-4D97-AF65-F5344CB8AC3E}">
        <p14:creationId xmlns:p14="http://schemas.microsoft.com/office/powerpoint/2010/main" val="38333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3736D2-7B41-4ECC-AC90-A2C3C5B141F7}"/>
              </a:ext>
            </a:extLst>
          </p:cNvPr>
          <p:cNvSpPr txBox="1"/>
          <p:nvPr/>
        </p:nvSpPr>
        <p:spPr>
          <a:xfrm>
            <a:off x="3042458" y="299258"/>
            <a:ext cx="5602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844D7-55DB-4E1B-8387-843E888C7C8A}"/>
              </a:ext>
            </a:extLst>
          </p:cNvPr>
          <p:cNvSpPr txBox="1"/>
          <p:nvPr/>
        </p:nvSpPr>
        <p:spPr>
          <a:xfrm>
            <a:off x="648393" y="2277687"/>
            <a:ext cx="1062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আকাশপথে যাতায়াতের মাধ্যম কোনটি?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B0815-D9D1-462E-A0ED-0466BA2B3EDD}"/>
              </a:ext>
            </a:extLst>
          </p:cNvPr>
          <p:cNvSpPr txBox="1"/>
          <p:nvPr/>
        </p:nvSpPr>
        <p:spPr>
          <a:xfrm>
            <a:off x="515389" y="3258589"/>
            <a:ext cx="211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বাস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2C82C-4CD8-4CE5-AABE-7413A4A62A1A}"/>
              </a:ext>
            </a:extLst>
          </p:cNvPr>
          <p:cNvSpPr txBox="1"/>
          <p:nvPr/>
        </p:nvSpPr>
        <p:spPr>
          <a:xfrm>
            <a:off x="2759825" y="3341717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উড়োজাহাজ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5615F-020E-4A0F-AF02-68B7DD64C352}"/>
              </a:ext>
            </a:extLst>
          </p:cNvPr>
          <p:cNvSpPr txBox="1"/>
          <p:nvPr/>
        </p:nvSpPr>
        <p:spPr>
          <a:xfrm>
            <a:off x="5536276" y="3474720"/>
            <a:ext cx="187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নৌকা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1C7EE-2E40-4EBE-89E6-456CE3924507}"/>
              </a:ext>
            </a:extLst>
          </p:cNvPr>
          <p:cNvSpPr txBox="1"/>
          <p:nvPr/>
        </p:nvSpPr>
        <p:spPr>
          <a:xfrm>
            <a:off x="8695113" y="3424844"/>
            <a:ext cx="176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ঘ।লঞ্চ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75593-4A03-4C7B-A0A3-FF2A02D71684}"/>
              </a:ext>
            </a:extLst>
          </p:cNvPr>
          <p:cNvSpPr txBox="1"/>
          <p:nvPr/>
        </p:nvSpPr>
        <p:spPr>
          <a:xfrm>
            <a:off x="315884" y="4588625"/>
            <a:ext cx="984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জলপথে  পরিবহনের মাধ্যম কোনটি?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219AE-0FFF-47D0-8848-ECE7B2308866}"/>
              </a:ext>
            </a:extLst>
          </p:cNvPr>
          <p:cNvSpPr txBox="1"/>
          <p:nvPr/>
        </p:nvSpPr>
        <p:spPr>
          <a:xfrm>
            <a:off x="548640" y="5702531"/>
            <a:ext cx="202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জাহাজ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9513D-E220-4862-979B-8E823AA7B96B}"/>
              </a:ext>
            </a:extLst>
          </p:cNvPr>
          <p:cNvSpPr txBox="1"/>
          <p:nvPr/>
        </p:nvSpPr>
        <p:spPr>
          <a:xfrm>
            <a:off x="2892829" y="5702531"/>
            <a:ext cx="232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ট্রেন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16C7A2-0282-4E61-B146-E39A49963626}"/>
              </a:ext>
            </a:extLst>
          </p:cNvPr>
          <p:cNvSpPr txBox="1"/>
          <p:nvPr/>
        </p:nvSpPr>
        <p:spPr>
          <a:xfrm>
            <a:off x="5386647" y="5669280"/>
            <a:ext cx="232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বাস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0B50F-F890-4FFA-AC2F-7E0D20FC4638}"/>
              </a:ext>
            </a:extLst>
          </p:cNvPr>
          <p:cNvSpPr txBox="1"/>
          <p:nvPr/>
        </p:nvSpPr>
        <p:spPr>
          <a:xfrm>
            <a:off x="8379232" y="5669280"/>
            <a:ext cx="2244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ঘ।হেলিকপ্টার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83841-5DDD-4184-9D85-5B67C082A286}"/>
              </a:ext>
            </a:extLst>
          </p:cNvPr>
          <p:cNvSpPr txBox="1"/>
          <p:nvPr/>
        </p:nvSpPr>
        <p:spPr>
          <a:xfrm>
            <a:off x="2327563" y="399012"/>
            <a:ext cx="7448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7B9C8-59A3-4FA9-B53F-0C5CDB0D3FD0}"/>
              </a:ext>
            </a:extLst>
          </p:cNvPr>
          <p:cNvSpPr txBox="1"/>
          <p:nvPr/>
        </p:nvSpPr>
        <p:spPr>
          <a:xfrm>
            <a:off x="532015" y="4555375"/>
            <a:ext cx="11454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** তুমি কীভাবে একজায়গা থেকে অন্য জায়গায় যাওয়া আসা কর দুটি বাক্য লিখে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A41E4-5E6F-4AFA-94FC-91ACF26A3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51" y="1712422"/>
            <a:ext cx="4354334" cy="29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ED688-A098-42D4-A9BD-4439EDC60CCB}"/>
              </a:ext>
            </a:extLst>
          </p:cNvPr>
          <p:cNvSpPr txBox="1"/>
          <p:nvPr/>
        </p:nvSpPr>
        <p:spPr>
          <a:xfrm>
            <a:off x="448887" y="5004262"/>
            <a:ext cx="10723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B4029-03D6-44A5-968E-13E8EF50E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77" y="666070"/>
            <a:ext cx="7735205" cy="40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7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E742F-DE7E-451E-9178-7E986733B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26" y="1622657"/>
            <a:ext cx="3070081" cy="39454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067D43-2731-424F-B8DB-5ECE68515B8F}"/>
              </a:ext>
            </a:extLst>
          </p:cNvPr>
          <p:cNvSpPr txBox="1"/>
          <p:nvPr/>
        </p:nvSpPr>
        <p:spPr>
          <a:xfrm>
            <a:off x="4056611" y="2360815"/>
            <a:ext cx="6084916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আমাদের জীবনে প্রযুক্তি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পাঠ্যাংশঃযাতায়াত ও পরিবহন প্রযুক্তি। </a:t>
            </a:r>
          </a:p>
        </p:txBody>
      </p:sp>
    </p:spTree>
    <p:extLst>
      <p:ext uri="{BB962C8B-B14F-4D97-AF65-F5344CB8AC3E}">
        <p14:creationId xmlns:p14="http://schemas.microsoft.com/office/powerpoint/2010/main" val="33159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310EDA-820E-4238-B37C-2B464513D226}"/>
              </a:ext>
            </a:extLst>
          </p:cNvPr>
          <p:cNvSpPr txBox="1"/>
          <p:nvPr/>
        </p:nvSpPr>
        <p:spPr>
          <a:xfrm>
            <a:off x="1246909" y="1878676"/>
            <a:ext cx="9127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১০.১.১। পড়াশোনা,যাতায়াত ও কৃষিতে প্রযুক্তির বিকাশ ও ব্যবহার বর্ণনা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CCEA3-7E5B-43E5-AACF-4744A824D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2" y="2481968"/>
            <a:ext cx="4973955" cy="323718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DFFFC2-4D14-4EBC-A317-3800310D3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12" y="2521911"/>
            <a:ext cx="5031698" cy="321387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263268-BC35-4992-8D1C-F1C918F3DF6F}"/>
              </a:ext>
            </a:extLst>
          </p:cNvPr>
          <p:cNvSpPr txBox="1"/>
          <p:nvPr/>
        </p:nvSpPr>
        <p:spPr>
          <a:xfrm>
            <a:off x="1113905" y="681644"/>
            <a:ext cx="10224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0EDE0-418D-4B47-A389-21A773F7B0B9}"/>
              </a:ext>
            </a:extLst>
          </p:cNvPr>
          <p:cNvSpPr txBox="1"/>
          <p:nvPr/>
        </p:nvSpPr>
        <p:spPr>
          <a:xfrm>
            <a:off x="1097280" y="6001789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লঞ্চ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1253E-8449-475C-9ADE-4874E11EB137}"/>
              </a:ext>
            </a:extLst>
          </p:cNvPr>
          <p:cNvSpPr txBox="1"/>
          <p:nvPr/>
        </p:nvSpPr>
        <p:spPr>
          <a:xfrm>
            <a:off x="7115695" y="6051665"/>
            <a:ext cx="344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1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E49110-9165-468C-BB13-EDEA7F7E0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" y="831273"/>
            <a:ext cx="4887596" cy="337496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8AB6F-E87F-499B-8BDD-6923469FB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16" y="814646"/>
            <a:ext cx="4791595" cy="344146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8B218B-061F-4F35-A9A9-FC4412EA199C}"/>
              </a:ext>
            </a:extLst>
          </p:cNvPr>
          <p:cNvSpPr txBox="1"/>
          <p:nvPr/>
        </p:nvSpPr>
        <p:spPr>
          <a:xfrm>
            <a:off x="731520" y="4705003"/>
            <a:ext cx="442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বাইসাইকেল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C9337-B6D5-4F5C-89CF-F9851248492D}"/>
              </a:ext>
            </a:extLst>
          </p:cNvPr>
          <p:cNvSpPr txBox="1"/>
          <p:nvPr/>
        </p:nvSpPr>
        <p:spPr>
          <a:xfrm>
            <a:off x="7165571" y="4638502"/>
            <a:ext cx="294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মোটরসাইকেল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5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F3E07-804F-4BD4-8EE9-B82C0AA3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7" y="1655599"/>
            <a:ext cx="5737948" cy="328216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938B96-B9D1-4FCD-BCCA-605F63422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6" y="1693543"/>
            <a:ext cx="5652655" cy="326084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1D8A8B-1F3E-4E22-9E63-85E5DC81412D}"/>
              </a:ext>
            </a:extLst>
          </p:cNvPr>
          <p:cNvSpPr txBox="1"/>
          <p:nvPr/>
        </p:nvSpPr>
        <p:spPr>
          <a:xfrm>
            <a:off x="781396" y="5203767"/>
            <a:ext cx="433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উড়োজাহাজ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A8878-729D-484E-A281-A1C22DB499D6}"/>
              </a:ext>
            </a:extLst>
          </p:cNvPr>
          <p:cNvSpPr txBox="1"/>
          <p:nvPr/>
        </p:nvSpPr>
        <p:spPr>
          <a:xfrm>
            <a:off x="6483927" y="5237018"/>
            <a:ext cx="428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হেলিকপ্টার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8DF00-75F1-4D46-99E6-1C532A01A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864523"/>
            <a:ext cx="5442454" cy="362434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3968C-3DD1-465D-90DB-9BAE3AC2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881149"/>
            <a:ext cx="5431986" cy="364097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F63B05-3A23-4F8D-B286-4B402E155B66}"/>
              </a:ext>
            </a:extLst>
          </p:cNvPr>
          <p:cNvSpPr txBox="1"/>
          <p:nvPr/>
        </p:nvSpPr>
        <p:spPr>
          <a:xfrm>
            <a:off x="4239491" y="5220393"/>
            <a:ext cx="389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1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52C8A7-0A18-488B-954C-8D53BF2B0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2" y="847898"/>
            <a:ext cx="5495407" cy="331608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C72F9-8EB3-4B92-8E9A-521210317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25" y="881148"/>
            <a:ext cx="5477856" cy="331054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A3C4EE-4763-4199-80EF-7955EC1DAA3A}"/>
              </a:ext>
            </a:extLst>
          </p:cNvPr>
          <p:cNvSpPr txBox="1"/>
          <p:nvPr/>
        </p:nvSpPr>
        <p:spPr>
          <a:xfrm>
            <a:off x="1413164" y="4505498"/>
            <a:ext cx="390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গরুর গাড়ি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3C5D6-C0A3-4CB1-9537-8B6FDE3EFCB1}"/>
              </a:ext>
            </a:extLst>
          </p:cNvPr>
          <p:cNvSpPr txBox="1"/>
          <p:nvPr/>
        </p:nvSpPr>
        <p:spPr>
          <a:xfrm>
            <a:off x="7581207" y="4472247"/>
            <a:ext cx="354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ঘোড়ার গাড়ি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2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245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18</cp:revision>
  <dcterms:created xsi:type="dcterms:W3CDTF">2020-04-22T05:41:04Z</dcterms:created>
  <dcterms:modified xsi:type="dcterms:W3CDTF">2020-04-24T07:44:47Z</dcterms:modified>
</cp:coreProperties>
</file>