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8" r:id="rId2"/>
    <p:sldId id="265" r:id="rId3"/>
    <p:sldId id="256" r:id="rId4"/>
    <p:sldId id="257" r:id="rId5"/>
    <p:sldId id="269" r:id="rId6"/>
    <p:sldId id="274" r:id="rId7"/>
    <p:sldId id="262" r:id="rId8"/>
    <p:sldId id="259" r:id="rId9"/>
    <p:sldId id="270" r:id="rId10"/>
    <p:sldId id="277" r:id="rId11"/>
    <p:sldId id="278" r:id="rId12"/>
    <p:sldId id="275" r:id="rId13"/>
    <p:sldId id="264" r:id="rId14"/>
    <p:sldId id="273" r:id="rId15"/>
    <p:sldId id="279" r:id="rId16"/>
    <p:sldId id="276" r:id="rId17"/>
    <p:sldId id="280" r:id="rId18"/>
    <p:sldId id="260" r:id="rId19"/>
    <p:sldId id="258" r:id="rId20"/>
    <p:sldId id="271" r:id="rId21"/>
    <p:sldId id="272" r:id="rId22"/>
    <p:sldId id="26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2DE"/>
    <a:srgbClr val="000000"/>
    <a:srgbClr val="9933FF"/>
    <a:srgbClr val="CC00FF"/>
    <a:srgbClr val="00FFFF"/>
    <a:srgbClr val="0066FF"/>
    <a:srgbClr val="006600"/>
    <a:srgbClr val="FFCC00"/>
    <a:srgbClr val="DC6A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3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419740295620954E-2"/>
          <c:y val="0.16546291088613935"/>
          <c:w val="0.52406478795413736"/>
          <c:h val="0.7112307836520435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</c:v>
                </c:pt>
              </c:strCache>
            </c:strRef>
          </c:tx>
          <c:explosion val="2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CHANDPUR</c:v>
                </c:pt>
                <c:pt idx="1">
                  <c:v>COMILLA</c:v>
                </c:pt>
                <c:pt idx="2">
                  <c:v>DHAKA</c:v>
                </c:pt>
                <c:pt idx="3">
                  <c:v>GAJIPUR</c:v>
                </c:pt>
                <c:pt idx="4">
                  <c:v>MUNSHI GANJ</c:v>
                </c:pt>
                <c:pt idx="5">
                  <c:v>TANGAIL</c:v>
                </c:pt>
                <c:pt idx="6">
                  <c:v>JAMAL PUR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3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3200"/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FD2D43-C530-4C77-996E-0F4B645222C8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DF2552-CD70-4D1B-A684-8ACDA9734ED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8281"/>
            <a:ext cx="9144000" cy="7162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5715000"/>
            <a:ext cx="5181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000" b="1" dirty="0" smtClean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84027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177"/>
          <a:stretch/>
        </p:blipFill>
        <p:spPr>
          <a:xfrm>
            <a:off x="13648" y="3048000"/>
            <a:ext cx="9144000" cy="28853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3148" y="1524000"/>
            <a:ext cx="1905000" cy="52322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টাইটেল বার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55038"/>
      </p:ext>
    </p:extLst>
  </p:cSld>
  <p:clrMapOvr>
    <a:masterClrMapping/>
  </p:clrMapOvr>
  <p:transition>
    <p:blind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2667000" cy="3124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1676400"/>
            <a:ext cx="7620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অফিস বাটন ও  কুইক অ্যাকসেস টুলবার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74" b="48610"/>
          <a:stretch/>
        </p:blipFill>
        <p:spPr>
          <a:xfrm>
            <a:off x="3505200" y="3200400"/>
            <a:ext cx="5181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6083"/>
      </p:ext>
    </p:extLst>
  </p:cSld>
  <p:clrMapOvr>
    <a:masterClrMapping/>
  </p:clrMapOvr>
  <p:transition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4200"/>
            <a:ext cx="8839200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43200" y="1676400"/>
            <a:ext cx="3352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রিবন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23732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b="38462"/>
          <a:stretch/>
        </p:blipFill>
        <p:spPr bwMode="auto">
          <a:xfrm>
            <a:off x="0" y="3045726"/>
            <a:ext cx="9144000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485901" y="2889345"/>
            <a:ext cx="25146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85901" y="2362200"/>
            <a:ext cx="5562600" cy="1387808"/>
            <a:chOff x="1638301" y="349155"/>
            <a:chExt cx="5562600" cy="1387808"/>
          </a:xfrm>
        </p:grpSpPr>
        <p:sp>
          <p:nvSpPr>
            <p:cNvPr id="6" name="Curved Left Arrow 5"/>
            <p:cNvSpPr/>
            <p:nvPr/>
          </p:nvSpPr>
          <p:spPr>
            <a:xfrm>
              <a:off x="4152901" y="746363"/>
              <a:ext cx="3048000" cy="990600"/>
            </a:xfrm>
            <a:prstGeom prst="curvedLeftArrow">
              <a:avLst>
                <a:gd name="adj1" fmla="val 9287"/>
                <a:gd name="adj2" fmla="val 52632"/>
                <a:gd name="adj3" fmla="val 33271"/>
              </a:avLst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Alternate Process 6"/>
            <p:cNvSpPr/>
            <p:nvPr/>
          </p:nvSpPr>
          <p:spPr>
            <a:xfrm>
              <a:off x="1638301" y="349155"/>
              <a:ext cx="2667000" cy="609600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FORMULA BAR</a:t>
              </a:r>
              <a:endParaRPr lang="en-US" b="1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140391" y="1455710"/>
            <a:ext cx="33528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ফর্মুলা বার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227317"/>
            <a:ext cx="3515216" cy="14765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1415121"/>
            <a:ext cx="688359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মেনু বার, স্ট্যাটাস বার ও শিট ট্যাব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991"/>
          <a:stretch/>
        </p:blipFill>
        <p:spPr>
          <a:xfrm>
            <a:off x="18757" y="2271932"/>
            <a:ext cx="6301854" cy="2667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46" y="3939081"/>
            <a:ext cx="3814054" cy="291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10128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67" b="24803"/>
          <a:stretch/>
        </p:blipFill>
        <p:spPr>
          <a:xfrm>
            <a:off x="0" y="1676400"/>
            <a:ext cx="5181600" cy="50850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52400"/>
            <a:ext cx="5359591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 ওয়ার্কশিট খোলার পদ্ধতি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0713" y="2819400"/>
            <a:ext cx="36576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bn-BD" sz="2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অফিস বাটন / ফাইল  এ ক্লিক</a:t>
            </a:r>
          </a:p>
          <a:p>
            <a:pPr marL="342900" indent="-342900">
              <a:buAutoNum type="arabicPeriod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নিউ বাটন এ ক্লিক 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</a:p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কি- বোর্ডের মাধ্যমে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Ctrl+n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64252"/>
      </p:ext>
    </p:extLst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09800" y="381000"/>
            <a:ext cx="5359591" cy="707886"/>
            <a:chOff x="2058536" y="158655"/>
            <a:chExt cx="5359591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2058536" y="158655"/>
              <a:ext cx="5359591" cy="7078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51195" y="158655"/>
              <a:ext cx="4876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স্প্রেডশিট প্রোগ্রামে যোগ করা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029200"/>
            <a:ext cx="2514600" cy="1428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59" y="4555225"/>
            <a:ext cx="3133725" cy="190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43200"/>
            <a:ext cx="3038475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56639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0" y="457200"/>
            <a:ext cx="7315200" cy="707886"/>
            <a:chOff x="1220336" y="158655"/>
            <a:chExt cx="7315200" cy="707886"/>
          </a:xfrm>
        </p:grpSpPr>
        <p:sp>
          <p:nvSpPr>
            <p:cNvPr id="3" name="TextBox 2"/>
            <p:cNvSpPr txBox="1"/>
            <p:nvPr/>
          </p:nvSpPr>
          <p:spPr>
            <a:xfrm>
              <a:off x="1220336" y="158655"/>
              <a:ext cx="7315200" cy="7078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451194" y="158655"/>
              <a:ext cx="58557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স্প্রেডশিট প্রোগ্রামে বিয়োগ করা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412880"/>
            <a:ext cx="4114800" cy="32259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376487"/>
            <a:ext cx="434340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61232"/>
      </p:ext>
    </p:extLst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305800" cy="529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" name="Group 2"/>
          <p:cNvGrpSpPr/>
          <p:nvPr/>
        </p:nvGrpSpPr>
        <p:grpSpPr>
          <a:xfrm>
            <a:off x="914400" y="76200"/>
            <a:ext cx="7543800" cy="707886"/>
            <a:chOff x="1220336" y="158655"/>
            <a:chExt cx="7543800" cy="707886"/>
          </a:xfrm>
        </p:grpSpPr>
        <p:sp>
          <p:nvSpPr>
            <p:cNvPr id="4" name="TextBox 3"/>
            <p:cNvSpPr txBox="1"/>
            <p:nvPr/>
          </p:nvSpPr>
          <p:spPr>
            <a:xfrm>
              <a:off x="1220336" y="158655"/>
              <a:ext cx="7315200" cy="707886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77537" y="158655"/>
              <a:ext cx="70865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স্প্রেডশিট প্রোগ্রামে বার/গ্রাফ অঙ্কন   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308" y="685800"/>
            <a:ext cx="4419600" cy="685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dirty="0" smtClean="0"/>
              <a:t>         </a:t>
            </a:r>
            <a:r>
              <a:rPr lang="en-US" dirty="0" smtClean="0">
                <a:solidFill>
                  <a:srgbClr val="EE12DE"/>
                </a:solidFill>
              </a:rPr>
              <a:t>TRAINIES</a:t>
            </a:r>
            <a:endParaRPr lang="en-US" dirty="0">
              <a:solidFill>
                <a:srgbClr val="EE12DE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350513"/>
              </p:ext>
            </p:extLst>
          </p:nvPr>
        </p:nvGraphicFramePr>
        <p:xfrm>
          <a:off x="0" y="1676400"/>
          <a:ext cx="89154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Down Arrow 4"/>
          <p:cNvSpPr/>
          <p:nvPr/>
        </p:nvSpPr>
        <p:spPr>
          <a:xfrm>
            <a:off x="4267200" y="1447800"/>
            <a:ext cx="484632" cy="6736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1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4" y="3048000"/>
            <a:ext cx="5638800" cy="249299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L›`</a:t>
            </a:r>
            <a:r>
              <a:rPr lang="en-US" sz="32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Kvi</a:t>
            </a:r>
            <a:r>
              <a:rPr lang="bn-BD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Avãyj¨vn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&amp;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Avj</a:t>
            </a:r>
            <a:r>
              <a:rPr lang="en-US" sz="3200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gvgyb</a:t>
            </a:r>
            <a:endParaRPr lang="bn-BD" sz="3200" dirty="0" smtClean="0">
              <a:solidFill>
                <a:srgbClr val="0066FF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3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wkÿK</a:t>
            </a:r>
            <a:endParaRPr lang="en-US" sz="3200" dirty="0" smtClean="0">
              <a:solidFill>
                <a:srgbClr val="0066FF"/>
              </a:solidFill>
              <a:latin typeface="SutonnyMJ" pitchFamily="2" charset="0"/>
              <a:cs typeface="SutonnyMJ" pitchFamily="2" charset="0"/>
            </a:endParaRPr>
          </a:p>
          <a:p>
            <a:pPr algn="ctr">
              <a:buNone/>
            </a:pPr>
            <a:r>
              <a:rPr lang="en-US" sz="3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we›`</a:t>
            </a:r>
            <a:r>
              <a:rPr lang="en-US" sz="32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yevwmbx</a:t>
            </a:r>
            <a:r>
              <a:rPr lang="en-US" sz="3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sz="3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evwjKv</a:t>
            </a:r>
            <a:r>
              <a:rPr lang="en-US" sz="3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D”P we`¨</a:t>
            </a:r>
            <a:r>
              <a:rPr lang="en-US" sz="3200" dirty="0" err="1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sz="3200" dirty="0" smtClean="0">
                <a:solidFill>
                  <a:srgbClr val="0066FF"/>
                </a:solidFill>
                <a:latin typeface="SutonnyMJ" pitchFamily="2" charset="0"/>
                <a:cs typeface="SutonnyMJ" pitchFamily="2" charset="0"/>
              </a:rPr>
              <a:t> Uv½vBj|</a:t>
            </a:r>
          </a:p>
          <a:p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9906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EE1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4400" dirty="0" smtClean="0">
                <a:solidFill>
                  <a:srgbClr val="EE1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EE12D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931104"/>
            <a:ext cx="2438400" cy="3413760"/>
          </a:xfrm>
          <a:prstGeom prst="rect">
            <a:avLst/>
          </a:prstGeom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1150"/>
            <a:ext cx="2971800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-75061"/>
            <a:ext cx="4038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মূল্যায়ন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Content Placeholder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064263"/>
            <a:ext cx="3515216" cy="1476581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flipV="1">
            <a:off x="3441795" y="2848544"/>
            <a:ext cx="1466850" cy="3048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2543744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 কোন প্রোগ্রামের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flipV="1">
            <a:off x="3623293" y="5802554"/>
            <a:ext cx="1466850" cy="304800"/>
          </a:xfrm>
          <a:prstGeom prst="rightArrow">
            <a:avLst/>
          </a:prstGeom>
          <a:solidFill>
            <a:srgbClr val="99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5248" y="5777513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লাল গোলাকার বারটির নাম কী?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02461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90800" y="1600200"/>
            <a:ext cx="40386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বাড়ির কাজ  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100" y="358140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2800" dirty="0" smtClean="0">
                <a:solidFill>
                  <a:srgbClr val="9933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পরীক্ষার ফলাফল সংরক্ষণে ও  প্রকাশে স্প্রেডশিট ব্যবহার কেন সুবিধাজনক? </a:t>
            </a:r>
            <a:endParaRPr lang="en-US" sz="2800" dirty="0">
              <a:solidFill>
                <a:srgbClr val="9933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00367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4800600"/>
            <a:ext cx="2212848" cy="5334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Thank you</a:t>
            </a:r>
            <a:endParaRPr lang="en-US" sz="3600" dirty="0">
              <a:solidFill>
                <a:srgbClr val="00B050"/>
              </a:solidFill>
            </a:endParaRPr>
          </a:p>
        </p:txBody>
      </p:sp>
      <p:pic>
        <p:nvPicPr>
          <p:cNvPr id="5" name="Picture Placeholder 4" descr="DHR 470a_flower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442" b="7442"/>
          <a:stretch>
            <a:fillRect/>
          </a:stretch>
        </p:blipFill>
        <p:spPr>
          <a:xfrm>
            <a:off x="0" y="1402080"/>
            <a:ext cx="5691116" cy="5455920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914400"/>
            <a:ext cx="8458200" cy="1143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(মাইক্রোসফট এক্সেল) </a:t>
            </a:r>
            <a:b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ভূবনে  স্বাগতম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9400"/>
            <a:ext cx="9144000" cy="3834017"/>
          </a:xfrm>
          <a:prstGeom prst="rect">
            <a:avLst/>
          </a:prstGeo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08851" y="0"/>
            <a:ext cx="8458200" cy="1428643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45720" rIns="45720" anchor="t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EE1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</a:t>
            </a:r>
            <a:r>
              <a:rPr lang="en-US" sz="3600" dirty="0">
                <a:solidFill>
                  <a:srgbClr val="EE1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EE1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bn-BD" sz="3600" dirty="0" smtClean="0">
                <a:solidFill>
                  <a:srgbClr val="EE12D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3600" dirty="0">
              <a:solidFill>
                <a:srgbClr val="EE12D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হিসেব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প্রোমকে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17" y="4800600"/>
            <a:ext cx="2503940" cy="18943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826" y="4800600"/>
            <a:ext cx="28194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445" y="1600200"/>
            <a:ext cx="2718179" cy="1623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8" y="1600200"/>
            <a:ext cx="2619375" cy="1514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743" y="4800599"/>
            <a:ext cx="3018430" cy="18943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1" y="1600200"/>
            <a:ext cx="2743200" cy="1633537"/>
          </a:xfrm>
          <a:prstGeom prst="rect">
            <a:avLst/>
          </a:prstGeom>
        </p:spPr>
      </p:pic>
      <p:sp>
        <p:nvSpPr>
          <p:cNvPr id="23" name="Down Arrow 22"/>
          <p:cNvSpPr/>
          <p:nvPr/>
        </p:nvSpPr>
        <p:spPr>
          <a:xfrm>
            <a:off x="1437635" y="3352800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69958" y="3405294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385551" y="3405294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8458200" cy="30908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CC00FF"/>
                </a:solidFill>
              </a:rPr>
              <a:t>সহজ</a:t>
            </a:r>
            <a:r>
              <a:rPr lang="en-US" sz="2800" b="1" dirty="0" smtClean="0">
                <a:solidFill>
                  <a:srgbClr val="CC00FF"/>
                </a:solidFill>
              </a:rPr>
              <a:t> ও </a:t>
            </a:r>
            <a:r>
              <a:rPr lang="en-US" sz="2800" b="1" dirty="0" err="1" smtClean="0">
                <a:solidFill>
                  <a:srgbClr val="CC00FF"/>
                </a:solidFill>
              </a:rPr>
              <a:t>নির্ভুলভাবে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সূক্ষ্ণও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জটিল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হিসেব-নিকেশ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করতে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CC00FF"/>
                </a:solidFill>
              </a:rPr>
              <a:t>Salary  Sheet</a:t>
            </a:r>
            <a:r>
              <a:rPr lang="en-US" sz="2800" dirty="0" smtClean="0">
                <a:solidFill>
                  <a:srgbClr val="CC00FF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2800" b="1" dirty="0" err="1">
                <a:solidFill>
                  <a:srgbClr val="CC00FF"/>
                </a:solidFill>
              </a:rPr>
              <a:t>তৈরী</a:t>
            </a:r>
            <a:r>
              <a:rPr lang="en-US" sz="2800" b="1" dirty="0">
                <a:solidFill>
                  <a:srgbClr val="CC00FF"/>
                </a:solidFill>
              </a:rPr>
              <a:t> </a:t>
            </a:r>
            <a:r>
              <a:rPr lang="en-US" sz="2800" b="1" dirty="0" err="1">
                <a:solidFill>
                  <a:srgbClr val="CC00FF"/>
                </a:solidFill>
              </a:rPr>
              <a:t>করতে</a:t>
            </a:r>
            <a:endParaRPr lang="en-US" sz="2800" b="1" dirty="0">
              <a:solidFill>
                <a:srgbClr val="CC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CC00FF"/>
                </a:solidFill>
              </a:rPr>
              <a:t>স্বল্প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সময়ে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পরীক্ষার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ফলাফল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তৈরী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করতে</a:t>
            </a:r>
            <a:endParaRPr lang="en-US" sz="2800" b="1" dirty="0" smtClean="0">
              <a:solidFill>
                <a:srgbClr val="CC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800" b="1" dirty="0" err="1" smtClean="0">
                <a:solidFill>
                  <a:srgbClr val="CC00FF"/>
                </a:solidFill>
              </a:rPr>
              <a:t>বাজার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প্রবণতার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বিশ্লেষণের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মাধ্যমে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ভবিষ্যত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বানী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করতে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জরিপমূলক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কাজের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ফলাফল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চার্ট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বা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গ্রাফ</a:t>
            </a:r>
            <a:r>
              <a:rPr lang="en-US" sz="2800" b="1" dirty="0" smtClean="0">
                <a:solidFill>
                  <a:srgbClr val="CC00FF"/>
                </a:solidFill>
              </a:rPr>
              <a:t>  </a:t>
            </a:r>
            <a:r>
              <a:rPr lang="en-US" sz="2800" b="1" dirty="0" err="1" smtClean="0">
                <a:solidFill>
                  <a:srgbClr val="CC00FF"/>
                </a:solidFill>
              </a:rPr>
              <a:t>আকারে</a:t>
            </a:r>
            <a:r>
              <a:rPr lang="en-US" sz="2800" b="1" dirty="0" smtClean="0">
                <a:solidFill>
                  <a:srgbClr val="CC00FF"/>
                </a:solidFill>
              </a:rPr>
              <a:t> </a:t>
            </a:r>
            <a:r>
              <a:rPr lang="en-US" sz="2800" b="1" dirty="0" err="1">
                <a:solidFill>
                  <a:srgbClr val="CC00FF"/>
                </a:solidFill>
              </a:rPr>
              <a:t>উপস্থাপন</a:t>
            </a:r>
            <a:r>
              <a:rPr lang="en-US" sz="2800" b="1" dirty="0">
                <a:solidFill>
                  <a:srgbClr val="CC00FF"/>
                </a:solidFill>
              </a:rPr>
              <a:t> </a:t>
            </a:r>
            <a:r>
              <a:rPr lang="en-US" sz="2800" b="1" dirty="0" err="1" smtClean="0">
                <a:solidFill>
                  <a:srgbClr val="CC00FF"/>
                </a:solidFill>
              </a:rPr>
              <a:t>করতে</a:t>
            </a:r>
            <a:r>
              <a:rPr lang="bn-BD" sz="2800" b="1" dirty="0" smtClean="0">
                <a:solidFill>
                  <a:srgbClr val="CC00FF"/>
                </a:solidFill>
              </a:rPr>
              <a:t>। </a:t>
            </a:r>
            <a:endParaRPr lang="en-US" sz="2800" b="1" dirty="0">
              <a:solidFill>
                <a:srgbClr val="CC00FF"/>
              </a:solidFill>
            </a:endParaRPr>
          </a:p>
          <a:p>
            <a:r>
              <a:rPr lang="en-US" sz="2800" b="1" dirty="0" smtClean="0">
                <a:solidFill>
                  <a:srgbClr val="CC00FF"/>
                </a:solidFill>
              </a:rPr>
              <a:t> </a:t>
            </a:r>
          </a:p>
          <a:p>
            <a:r>
              <a:rPr lang="en-US" sz="2800" b="1" dirty="0" smtClean="0">
                <a:solidFill>
                  <a:srgbClr val="CC00FF"/>
                </a:solidFill>
              </a:rPr>
              <a:t>      </a:t>
            </a:r>
            <a:endParaRPr lang="en-US" sz="2800" dirty="0" smtClean="0">
              <a:solidFill>
                <a:srgbClr val="CC00FF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 smtClean="0">
              <a:solidFill>
                <a:srgbClr val="CC00FF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solidFill>
                <a:srgbClr val="CC00FF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762000" y="457200"/>
            <a:ext cx="8001000" cy="1219200"/>
          </a:xfrm>
          <a:prstGeom prst="wedgeRoundRectCallout">
            <a:avLst>
              <a:gd name="adj1" fmla="val -21580"/>
              <a:gd name="adj2" fmla="val 69234"/>
              <a:gd name="adj3" fmla="val 16667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000000"/>
                </a:solidFill>
                <a:latin typeface="SutonnyMJ" pitchFamily="2" charset="0"/>
                <a:cs typeface="RinkiyMJ" pitchFamily="2" charset="0"/>
              </a:rPr>
              <a:t>স্প্রেডশিট </a:t>
            </a:r>
            <a:r>
              <a:rPr lang="en-US" sz="6600" dirty="0" err="1" smtClean="0">
                <a:solidFill>
                  <a:srgbClr val="000000"/>
                </a:solidFill>
                <a:latin typeface="SutonnyMJ" pitchFamily="2" charset="0"/>
                <a:cs typeface="RinkiyMJ" pitchFamily="2" charset="0"/>
              </a:rPr>
              <a:t>কেন</a:t>
            </a:r>
            <a:r>
              <a:rPr lang="en-US" sz="6600" dirty="0" smtClean="0">
                <a:solidFill>
                  <a:srgbClr val="000000"/>
                </a:solidFill>
                <a:latin typeface="SutonnyMJ" pitchFamily="2" charset="0"/>
                <a:cs typeface="RinkiyMJ" pitchFamily="2" charset="0"/>
              </a:rPr>
              <a:t> </a:t>
            </a:r>
            <a:r>
              <a:rPr lang="en-US" sz="6600" dirty="0" err="1" smtClean="0">
                <a:solidFill>
                  <a:srgbClr val="000000"/>
                </a:solidFill>
                <a:latin typeface="SutonnyMJ" pitchFamily="2" charset="0"/>
                <a:cs typeface="RinkiyMJ" pitchFamily="2" charset="0"/>
              </a:rPr>
              <a:t>দরকার</a:t>
            </a:r>
            <a:r>
              <a:rPr lang="en-US" sz="6600" dirty="0" smtClean="0">
                <a:solidFill>
                  <a:srgbClr val="000000"/>
                </a:solidFill>
                <a:latin typeface="SutonnyMJ" pitchFamily="2" charset="0"/>
                <a:cs typeface="RinkiyMJ" pitchFamily="2" charset="0"/>
              </a:rPr>
              <a:t>  ?</a:t>
            </a:r>
            <a:endParaRPr lang="en-US" sz="6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9202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0"/>
            <a:ext cx="5438775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12192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সফটওয়্যার ব্যবহারের কৌশল 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07514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446" y="832513"/>
            <a:ext cx="9144000" cy="6019800"/>
          </a:xfrm>
          <a:prstGeom prst="rect">
            <a:avLst/>
          </a:prstGeom>
          <a:noFill/>
        </p:spPr>
      </p:pic>
      <p:grpSp>
        <p:nvGrpSpPr>
          <p:cNvPr id="20" name="Group 19"/>
          <p:cNvGrpSpPr/>
          <p:nvPr/>
        </p:nvGrpSpPr>
        <p:grpSpPr>
          <a:xfrm>
            <a:off x="1143000" y="4267200"/>
            <a:ext cx="2571750" cy="1676400"/>
            <a:chOff x="1219200" y="4572000"/>
            <a:chExt cx="2571750" cy="1676400"/>
          </a:xfrm>
        </p:grpSpPr>
        <p:sp>
          <p:nvSpPr>
            <p:cNvPr id="5127" name="Oval 7"/>
            <p:cNvSpPr>
              <a:spLocks noChangeArrowheads="1"/>
            </p:cNvSpPr>
            <p:nvPr/>
          </p:nvSpPr>
          <p:spPr bwMode="auto">
            <a:xfrm>
              <a:off x="1219200" y="5486400"/>
              <a:ext cx="2571750" cy="762000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shade val="30000"/>
                    <a:satMod val="115000"/>
                  </a:srgbClr>
                </a:gs>
                <a:gs pos="50000">
                  <a:srgbClr val="FFFFFF">
                    <a:shade val="67500"/>
                    <a:satMod val="115000"/>
                  </a:srgbClr>
                </a:gs>
                <a:gs pos="100000">
                  <a:srgbClr val="FFFFFF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 w="9525">
              <a:solidFill>
                <a:srgbClr val="000000"/>
              </a:solidFill>
              <a:round/>
              <a:headEnd/>
              <a:tailEnd/>
            </a:ln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ROW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AutoShape 6"/>
            <p:cNvSpPr>
              <a:spLocks noChangeArrowheads="1"/>
            </p:cNvSpPr>
            <p:nvPr/>
          </p:nvSpPr>
          <p:spPr bwMode="auto">
            <a:xfrm>
              <a:off x="2286000" y="4572000"/>
              <a:ext cx="381000" cy="914400"/>
            </a:xfrm>
            <a:prstGeom prst="upArrow">
              <a:avLst>
                <a:gd name="adj1" fmla="val 33870"/>
                <a:gd name="adj2" fmla="val 70931"/>
              </a:avLst>
            </a:prstGeom>
            <a:solidFill>
              <a:srgbClr val="FFFFFF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105400" y="4953000"/>
            <a:ext cx="3530410" cy="1247088"/>
            <a:chOff x="5137340" y="4953687"/>
            <a:chExt cx="3530410" cy="1247088"/>
          </a:xfrm>
        </p:grpSpPr>
        <p:sp>
          <p:nvSpPr>
            <p:cNvPr id="5123" name="Oval 3"/>
            <p:cNvSpPr>
              <a:spLocks noChangeArrowheads="1"/>
            </p:cNvSpPr>
            <p:nvPr/>
          </p:nvSpPr>
          <p:spPr bwMode="auto">
            <a:xfrm>
              <a:off x="6096000" y="5638800"/>
              <a:ext cx="2571750" cy="56197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Column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2" name="AutoShape 2"/>
            <p:cNvSpPr>
              <a:spLocks noChangeArrowheads="1"/>
            </p:cNvSpPr>
            <p:nvPr/>
          </p:nvSpPr>
          <p:spPr bwMode="auto">
            <a:xfrm rot="15795993" flipH="1" flipV="1">
              <a:off x="5400574" y="4690453"/>
              <a:ext cx="844605" cy="1371073"/>
            </a:xfrm>
            <a:prstGeom prst="curvedRightArrow">
              <a:avLst>
                <a:gd name="adj1" fmla="val 11605"/>
                <a:gd name="adj2" fmla="val 29875"/>
                <a:gd name="adj3" fmla="val 42105"/>
              </a:avLst>
            </a:prstGeom>
            <a:solidFill>
              <a:srgbClr val="FFFFFF"/>
            </a:solidFill>
            <a:ln w="9525">
              <a:solidFill>
                <a:schemeClr val="accent3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-98047"/>
            <a:ext cx="1847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4000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486400" y="2743200"/>
            <a:ext cx="1752600" cy="762000"/>
          </a:xfrm>
          <a:prstGeom prst="wedgeRoundRectCallout">
            <a:avLst>
              <a:gd name="adj1" fmla="val -60118"/>
              <a:gd name="adj2" fmla="val 8821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905"/>
                <a:solidFill>
                  <a:srgbClr val="CC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CELL</a:t>
            </a:r>
            <a:endParaRPr lang="en-US" b="1" dirty="0">
              <a:ln w="1905"/>
              <a:solidFill>
                <a:srgbClr val="CC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90800" y="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স্প্রেডশিট পরিচিতি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ওয়ার্ক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শিট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590800"/>
            <a:ext cx="8382000" cy="2743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smtClean="0">
                <a:solidFill>
                  <a:srgbClr val="0066FF"/>
                </a:solidFill>
                <a:latin typeface="NikoshBAN" pitchFamily="2" charset="0"/>
                <a:cs typeface="NikoshBAN" pitchFamily="2" charset="0"/>
              </a:rPr>
              <a:t>Column-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8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16384</a:t>
            </a:r>
          </a:p>
          <a:p>
            <a:r>
              <a:rPr lang="en-US" sz="4400" b="1" dirty="0" smtClean="0">
                <a:solidFill>
                  <a:srgbClr val="DC6A14"/>
                </a:solidFill>
                <a:latin typeface="NikoshBAN" pitchFamily="2" charset="0"/>
                <a:cs typeface="NikoshBAN" pitchFamily="2" charset="0"/>
              </a:rPr>
              <a:t>Row-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1048576</a:t>
            </a:r>
          </a:p>
          <a:p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Total Cell-   </a:t>
            </a:r>
            <a:r>
              <a:rPr lang="en-US" sz="4400" dirty="0" smtClean="0">
                <a:solidFill>
                  <a:srgbClr val="9933FF"/>
                </a:solidFill>
                <a:latin typeface="NikoshBAN" pitchFamily="2" charset="0"/>
                <a:cs typeface="NikoshBAN" pitchFamily="2" charset="0"/>
              </a:rPr>
              <a:t>17179869184</a:t>
            </a:r>
            <a:endParaRPr lang="en-US" sz="4400" dirty="0">
              <a:solidFill>
                <a:srgbClr val="9933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" y="0"/>
            <a:ext cx="9116704" cy="7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54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1391</TotalTime>
  <Words>190</Words>
  <Application>Microsoft Office PowerPoint</Application>
  <PresentationFormat>On-screen Show (4:3)</PresentationFormat>
  <Paragraphs>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Constantia</vt:lpstr>
      <vt:lpstr>NikoshBAN</vt:lpstr>
      <vt:lpstr>RinkiyMJ</vt:lpstr>
      <vt:lpstr>SutonnyMJ</vt:lpstr>
      <vt:lpstr>Times New Roman</vt:lpstr>
      <vt:lpstr>Vrinda</vt:lpstr>
      <vt:lpstr>Wingdings</vt:lpstr>
      <vt:lpstr>Wingdings 2</vt:lpstr>
      <vt:lpstr>Flow</vt:lpstr>
      <vt:lpstr>PowerPoint Presentation</vt:lpstr>
      <vt:lpstr>PowerPoint Presentation</vt:lpstr>
      <vt:lpstr>স্প্রেডশিট (মাইক্রোসফট এক্সেল)  ভূবনে  স্বাগতম</vt:lpstr>
      <vt:lpstr>PowerPoint Presentation</vt:lpstr>
      <vt:lpstr>PowerPoint Presentation</vt:lpstr>
      <vt:lpstr>PowerPoint Presentation</vt:lpstr>
      <vt:lpstr>PowerPoint Presentation</vt:lpstr>
      <vt:lpstr>ওয়ার্ক শিট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TRAINIES</vt:lpstr>
      <vt:lpstr>PowerPoint Presentation</vt:lpstr>
      <vt:lpstr>PowerPoint Presentation</vt:lpstr>
      <vt:lpstr>Thank you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স্প্রেডশিট এনালাইসিস (মাইক্রোসফট এক্সেল) ভূবনে  স্বাগতম</dc:title>
  <dc:creator>lab2</dc:creator>
  <cp:lastModifiedBy>csl tb</cp:lastModifiedBy>
  <cp:revision>177</cp:revision>
  <dcterms:created xsi:type="dcterms:W3CDTF">2012-06-03T03:19:04Z</dcterms:created>
  <dcterms:modified xsi:type="dcterms:W3CDTF">2020-04-25T15:47:22Z</dcterms:modified>
</cp:coreProperties>
</file>