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67" r:id="rId3"/>
    <p:sldId id="256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5E81-ADA7-45D5-8442-80B3A0FF21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820B53-0DBA-4462-8113-1380A8171A51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১ম দল: হাইড্রার এপিডার্মিসের কোষসমুহের কাজ বর্ণনা করো।</a:t>
          </a:r>
          <a:endParaRPr lang="en-US" sz="2400" dirty="0"/>
        </a:p>
      </dgm:t>
    </dgm:pt>
    <dgm:pt modelId="{2F515E6C-9D6D-4DD8-A4F1-462ECA8CAA80}" type="parTrans" cxnId="{37A3FB2E-D1E0-491C-9BC4-844110662AA5}">
      <dgm:prSet/>
      <dgm:spPr/>
      <dgm:t>
        <a:bodyPr/>
        <a:lstStyle/>
        <a:p>
          <a:endParaRPr lang="en-US"/>
        </a:p>
      </dgm:t>
    </dgm:pt>
    <dgm:pt modelId="{C6ADE63D-B421-4C15-8EB4-0350FB9E89DD}" type="sibTrans" cxnId="{37A3FB2E-D1E0-491C-9BC4-844110662AA5}">
      <dgm:prSet/>
      <dgm:spPr/>
      <dgm:t>
        <a:bodyPr/>
        <a:lstStyle/>
        <a:p>
          <a:endParaRPr lang="en-US"/>
        </a:p>
      </dgm:t>
    </dgm:pt>
    <dgm:pt modelId="{535C67BA-0339-4067-BA3A-5BE8E6813475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২য় দল: এপিডার্মিস  ও গ্যাস্ট্রোডার্মিসের পার্থক্য লিখ।</a:t>
          </a:r>
          <a:endParaRPr lang="en-US" sz="2400" dirty="0"/>
        </a:p>
      </dgm:t>
    </dgm:pt>
    <dgm:pt modelId="{D721AB94-9FA3-4ABE-B8BD-297DE37ADDF5}" type="parTrans" cxnId="{2CB7F72F-C78E-426B-BC28-39DC31CF01E0}">
      <dgm:prSet/>
      <dgm:spPr/>
      <dgm:t>
        <a:bodyPr/>
        <a:lstStyle/>
        <a:p>
          <a:endParaRPr lang="en-US"/>
        </a:p>
      </dgm:t>
    </dgm:pt>
    <dgm:pt modelId="{4551FD4D-8643-4CE3-B8F7-099A9341ADC5}" type="sibTrans" cxnId="{2CB7F72F-C78E-426B-BC28-39DC31CF01E0}">
      <dgm:prSet/>
      <dgm:spPr/>
      <dgm:t>
        <a:bodyPr/>
        <a:lstStyle/>
        <a:p>
          <a:endParaRPr lang="en-US"/>
        </a:p>
      </dgm:t>
    </dgm:pt>
    <dgm:pt modelId="{FE73FB83-FE65-450E-A1D5-D6AA335CCC1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৩য় দল: হাইড্রার বাহ্যিক গঠনের বর্ণনা দাও।</a:t>
          </a:r>
          <a:endParaRPr lang="en-US" dirty="0"/>
        </a:p>
      </dgm:t>
    </dgm:pt>
    <dgm:pt modelId="{67243BE7-0BD4-41FE-843C-225819076432}" type="parTrans" cxnId="{766E4AD9-1B0B-4A59-A5D7-6879BB8828D5}">
      <dgm:prSet/>
      <dgm:spPr/>
      <dgm:t>
        <a:bodyPr/>
        <a:lstStyle/>
        <a:p>
          <a:endParaRPr lang="en-US"/>
        </a:p>
      </dgm:t>
    </dgm:pt>
    <dgm:pt modelId="{ADA5BA95-7FB0-4BB0-9E4F-C58F6D67C72B}" type="sibTrans" cxnId="{766E4AD9-1B0B-4A59-A5D7-6879BB8828D5}">
      <dgm:prSet/>
      <dgm:spPr/>
      <dgm:t>
        <a:bodyPr/>
        <a:lstStyle/>
        <a:p>
          <a:endParaRPr lang="en-US"/>
        </a:p>
      </dgm:t>
    </dgm:pt>
    <dgm:pt modelId="{937AB048-1D1D-4942-ADCC-7D6F515A4EAB}" type="pres">
      <dgm:prSet presAssocID="{439A5E81-ADA7-45D5-8442-80B3A0FF21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B468F2-F4DE-47D6-AB68-28F978372F71}" type="pres">
      <dgm:prSet presAssocID="{A3820B53-0DBA-4462-8113-1380A8171A51}" presName="parentLin" presStyleCnt="0"/>
      <dgm:spPr/>
    </dgm:pt>
    <dgm:pt modelId="{FB3E5609-6FB1-40B4-B3B1-6AE49C441F22}" type="pres">
      <dgm:prSet presAssocID="{A3820B53-0DBA-4462-8113-1380A8171A5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D9A3EC6-85CB-45CD-94A2-F4B12FB5FFC6}" type="pres">
      <dgm:prSet presAssocID="{A3820B53-0DBA-4462-8113-1380A8171A51}" presName="parentText" presStyleLbl="node1" presStyleIdx="0" presStyleCnt="3" custScaleX="142857" custScaleY="118746" custLinFactNeighborX="-34359" custLinFactNeighborY="-11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4A907-5841-4AE8-A53E-C26F64323142}" type="pres">
      <dgm:prSet presAssocID="{A3820B53-0DBA-4462-8113-1380A8171A51}" presName="negativeSpace" presStyleCnt="0"/>
      <dgm:spPr/>
    </dgm:pt>
    <dgm:pt modelId="{8A79BA89-224D-4CDF-8809-2D86B8F75086}" type="pres">
      <dgm:prSet presAssocID="{A3820B53-0DBA-4462-8113-1380A8171A51}" presName="childText" presStyleLbl="conFgAcc1" presStyleIdx="0" presStyleCnt="3">
        <dgm:presLayoutVars>
          <dgm:bulletEnabled val="1"/>
        </dgm:presLayoutVars>
      </dgm:prSet>
      <dgm:spPr/>
    </dgm:pt>
    <dgm:pt modelId="{1A6A11E0-2554-4042-9E93-F7A2F7FF2D22}" type="pres">
      <dgm:prSet presAssocID="{C6ADE63D-B421-4C15-8EB4-0350FB9E89DD}" presName="spaceBetweenRectangles" presStyleCnt="0"/>
      <dgm:spPr/>
    </dgm:pt>
    <dgm:pt modelId="{8A131C8E-83DC-4EAC-BC72-A93258B1AB6E}" type="pres">
      <dgm:prSet presAssocID="{535C67BA-0339-4067-BA3A-5BE8E6813475}" presName="parentLin" presStyleCnt="0"/>
      <dgm:spPr/>
    </dgm:pt>
    <dgm:pt modelId="{8AC17396-7AF2-447A-B1FD-E2410F3770E4}" type="pres">
      <dgm:prSet presAssocID="{535C67BA-0339-4067-BA3A-5BE8E681347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ABE0CEA-3355-439A-8EA8-EA5ACAEA5B22}" type="pres">
      <dgm:prSet presAssocID="{535C67BA-0339-4067-BA3A-5BE8E6813475}" presName="parentText" presStyleLbl="node1" presStyleIdx="1" presStyleCnt="3" custScaleX="142857" custLinFactNeighborX="-12478" custLinFactNeighborY="-35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F1285-2B21-4602-8C86-2D4E2365B078}" type="pres">
      <dgm:prSet presAssocID="{535C67BA-0339-4067-BA3A-5BE8E6813475}" presName="negativeSpace" presStyleCnt="0"/>
      <dgm:spPr/>
    </dgm:pt>
    <dgm:pt modelId="{AE8D4E61-3682-4231-90E6-24C7085BD339}" type="pres">
      <dgm:prSet presAssocID="{535C67BA-0339-4067-BA3A-5BE8E6813475}" presName="childText" presStyleLbl="conFgAcc1" presStyleIdx="1" presStyleCnt="3">
        <dgm:presLayoutVars>
          <dgm:bulletEnabled val="1"/>
        </dgm:presLayoutVars>
      </dgm:prSet>
      <dgm:spPr/>
    </dgm:pt>
    <dgm:pt modelId="{565297A4-25C0-4A90-AA61-23DAFEEC412B}" type="pres">
      <dgm:prSet presAssocID="{4551FD4D-8643-4CE3-B8F7-099A9341ADC5}" presName="spaceBetweenRectangles" presStyleCnt="0"/>
      <dgm:spPr/>
    </dgm:pt>
    <dgm:pt modelId="{584746E3-A5BA-4E45-BA05-877FBB140F8F}" type="pres">
      <dgm:prSet presAssocID="{FE73FB83-FE65-450E-A1D5-D6AA335CCC17}" presName="parentLin" presStyleCnt="0"/>
      <dgm:spPr/>
    </dgm:pt>
    <dgm:pt modelId="{89A8EDE8-C883-4F48-9AAA-DCEC18A62491}" type="pres">
      <dgm:prSet presAssocID="{FE73FB83-FE65-450E-A1D5-D6AA335CCC1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1ACB929-6D22-4A0D-8417-A1EB456F5653}" type="pres">
      <dgm:prSet presAssocID="{FE73FB83-FE65-450E-A1D5-D6AA335CCC17}" presName="parentText" presStyleLbl="node1" presStyleIdx="2" presStyleCnt="3" custScaleX="142857" custLinFactNeighborX="-34359" custLinFactNeighborY="30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1F89F-5CC1-4157-94EE-EF49D0681C14}" type="pres">
      <dgm:prSet presAssocID="{FE73FB83-FE65-450E-A1D5-D6AA335CCC17}" presName="negativeSpace" presStyleCnt="0"/>
      <dgm:spPr/>
    </dgm:pt>
    <dgm:pt modelId="{71868B17-4153-463A-A0B2-3AB336683753}" type="pres">
      <dgm:prSet presAssocID="{FE73FB83-FE65-450E-A1D5-D6AA335CCC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85FB6B2-9F72-45CE-9C15-DF14A4B01ADA}" type="presOf" srcId="{FE73FB83-FE65-450E-A1D5-D6AA335CCC17}" destId="{E1ACB929-6D22-4A0D-8417-A1EB456F5653}" srcOrd="1" destOrd="0" presId="urn:microsoft.com/office/officeart/2005/8/layout/list1"/>
    <dgm:cxn modelId="{37A3FB2E-D1E0-491C-9BC4-844110662AA5}" srcId="{439A5E81-ADA7-45D5-8442-80B3A0FF217E}" destId="{A3820B53-0DBA-4462-8113-1380A8171A51}" srcOrd="0" destOrd="0" parTransId="{2F515E6C-9D6D-4DD8-A4F1-462ECA8CAA80}" sibTransId="{C6ADE63D-B421-4C15-8EB4-0350FB9E89DD}"/>
    <dgm:cxn modelId="{2CB7F72F-C78E-426B-BC28-39DC31CF01E0}" srcId="{439A5E81-ADA7-45D5-8442-80B3A0FF217E}" destId="{535C67BA-0339-4067-BA3A-5BE8E6813475}" srcOrd="1" destOrd="0" parTransId="{D721AB94-9FA3-4ABE-B8BD-297DE37ADDF5}" sibTransId="{4551FD4D-8643-4CE3-B8F7-099A9341ADC5}"/>
    <dgm:cxn modelId="{12982510-E34E-4D40-BA9A-966925883503}" type="presOf" srcId="{A3820B53-0DBA-4462-8113-1380A8171A51}" destId="{4D9A3EC6-85CB-45CD-94A2-F4B12FB5FFC6}" srcOrd="1" destOrd="0" presId="urn:microsoft.com/office/officeart/2005/8/layout/list1"/>
    <dgm:cxn modelId="{805E9D7D-AAB8-46B3-A41E-82A708215CF6}" type="presOf" srcId="{535C67BA-0339-4067-BA3A-5BE8E6813475}" destId="{8AC17396-7AF2-447A-B1FD-E2410F3770E4}" srcOrd="0" destOrd="0" presId="urn:microsoft.com/office/officeart/2005/8/layout/list1"/>
    <dgm:cxn modelId="{AE414459-57E3-4899-AC7A-2CAC3EC8A7B2}" type="presOf" srcId="{535C67BA-0339-4067-BA3A-5BE8E6813475}" destId="{2ABE0CEA-3355-439A-8EA8-EA5ACAEA5B22}" srcOrd="1" destOrd="0" presId="urn:microsoft.com/office/officeart/2005/8/layout/list1"/>
    <dgm:cxn modelId="{64C961D9-F1F2-4BD8-B737-1A1BA4B2B2DD}" type="presOf" srcId="{439A5E81-ADA7-45D5-8442-80B3A0FF217E}" destId="{937AB048-1D1D-4942-ADCC-7D6F515A4EAB}" srcOrd="0" destOrd="0" presId="urn:microsoft.com/office/officeart/2005/8/layout/list1"/>
    <dgm:cxn modelId="{55746D4F-BF44-42A4-8E14-4889B4D264B4}" type="presOf" srcId="{A3820B53-0DBA-4462-8113-1380A8171A51}" destId="{FB3E5609-6FB1-40B4-B3B1-6AE49C441F22}" srcOrd="0" destOrd="0" presId="urn:microsoft.com/office/officeart/2005/8/layout/list1"/>
    <dgm:cxn modelId="{912B0D3F-6353-48F6-9CD0-1F0A3F7370DC}" type="presOf" srcId="{FE73FB83-FE65-450E-A1D5-D6AA335CCC17}" destId="{89A8EDE8-C883-4F48-9AAA-DCEC18A62491}" srcOrd="0" destOrd="0" presId="urn:microsoft.com/office/officeart/2005/8/layout/list1"/>
    <dgm:cxn modelId="{766E4AD9-1B0B-4A59-A5D7-6879BB8828D5}" srcId="{439A5E81-ADA7-45D5-8442-80B3A0FF217E}" destId="{FE73FB83-FE65-450E-A1D5-D6AA335CCC17}" srcOrd="2" destOrd="0" parTransId="{67243BE7-0BD4-41FE-843C-225819076432}" sibTransId="{ADA5BA95-7FB0-4BB0-9E4F-C58F6D67C72B}"/>
    <dgm:cxn modelId="{5799AE37-B94A-4BFE-A3F1-241D5E2EACBD}" type="presParOf" srcId="{937AB048-1D1D-4942-ADCC-7D6F515A4EAB}" destId="{6CB468F2-F4DE-47D6-AB68-28F978372F71}" srcOrd="0" destOrd="0" presId="urn:microsoft.com/office/officeart/2005/8/layout/list1"/>
    <dgm:cxn modelId="{8F0DA63E-09C9-4681-8818-B5DEE933E7CB}" type="presParOf" srcId="{6CB468F2-F4DE-47D6-AB68-28F978372F71}" destId="{FB3E5609-6FB1-40B4-B3B1-6AE49C441F22}" srcOrd="0" destOrd="0" presId="urn:microsoft.com/office/officeart/2005/8/layout/list1"/>
    <dgm:cxn modelId="{BBF620E1-4C14-4EEC-A592-454A5AAF3761}" type="presParOf" srcId="{6CB468F2-F4DE-47D6-AB68-28F978372F71}" destId="{4D9A3EC6-85CB-45CD-94A2-F4B12FB5FFC6}" srcOrd="1" destOrd="0" presId="urn:microsoft.com/office/officeart/2005/8/layout/list1"/>
    <dgm:cxn modelId="{C4D3578D-AF26-4FE2-8F71-6ED23BEB3DA7}" type="presParOf" srcId="{937AB048-1D1D-4942-ADCC-7D6F515A4EAB}" destId="{3984A907-5841-4AE8-A53E-C26F64323142}" srcOrd="1" destOrd="0" presId="urn:microsoft.com/office/officeart/2005/8/layout/list1"/>
    <dgm:cxn modelId="{431F0969-271A-44E0-B68B-4D730A47D6DF}" type="presParOf" srcId="{937AB048-1D1D-4942-ADCC-7D6F515A4EAB}" destId="{8A79BA89-224D-4CDF-8809-2D86B8F75086}" srcOrd="2" destOrd="0" presId="urn:microsoft.com/office/officeart/2005/8/layout/list1"/>
    <dgm:cxn modelId="{473CB924-5594-4D2B-8C82-BA4B6202AF15}" type="presParOf" srcId="{937AB048-1D1D-4942-ADCC-7D6F515A4EAB}" destId="{1A6A11E0-2554-4042-9E93-F7A2F7FF2D22}" srcOrd="3" destOrd="0" presId="urn:microsoft.com/office/officeart/2005/8/layout/list1"/>
    <dgm:cxn modelId="{289BBEB7-E88E-4051-BDCD-CE944312A4C8}" type="presParOf" srcId="{937AB048-1D1D-4942-ADCC-7D6F515A4EAB}" destId="{8A131C8E-83DC-4EAC-BC72-A93258B1AB6E}" srcOrd="4" destOrd="0" presId="urn:microsoft.com/office/officeart/2005/8/layout/list1"/>
    <dgm:cxn modelId="{FD774775-DA8A-4A4F-97D6-E69571A12FA2}" type="presParOf" srcId="{8A131C8E-83DC-4EAC-BC72-A93258B1AB6E}" destId="{8AC17396-7AF2-447A-B1FD-E2410F3770E4}" srcOrd="0" destOrd="0" presId="urn:microsoft.com/office/officeart/2005/8/layout/list1"/>
    <dgm:cxn modelId="{80902A26-87BB-44D4-A4C5-707B4CD156B1}" type="presParOf" srcId="{8A131C8E-83DC-4EAC-BC72-A93258B1AB6E}" destId="{2ABE0CEA-3355-439A-8EA8-EA5ACAEA5B22}" srcOrd="1" destOrd="0" presId="urn:microsoft.com/office/officeart/2005/8/layout/list1"/>
    <dgm:cxn modelId="{C5ADDBCF-052D-4383-BC7D-21A0E8ADC763}" type="presParOf" srcId="{937AB048-1D1D-4942-ADCC-7D6F515A4EAB}" destId="{6C5F1285-2B21-4602-8C86-2D4E2365B078}" srcOrd="5" destOrd="0" presId="urn:microsoft.com/office/officeart/2005/8/layout/list1"/>
    <dgm:cxn modelId="{81BE972C-520A-4B09-B471-8ABA71ED0332}" type="presParOf" srcId="{937AB048-1D1D-4942-ADCC-7D6F515A4EAB}" destId="{AE8D4E61-3682-4231-90E6-24C7085BD339}" srcOrd="6" destOrd="0" presId="urn:microsoft.com/office/officeart/2005/8/layout/list1"/>
    <dgm:cxn modelId="{04B5931D-3705-4D6E-A8EB-2DF2121DB12C}" type="presParOf" srcId="{937AB048-1D1D-4942-ADCC-7D6F515A4EAB}" destId="{565297A4-25C0-4A90-AA61-23DAFEEC412B}" srcOrd="7" destOrd="0" presId="urn:microsoft.com/office/officeart/2005/8/layout/list1"/>
    <dgm:cxn modelId="{BBD95277-C4CA-41CE-8B70-C0339BC00D1C}" type="presParOf" srcId="{937AB048-1D1D-4942-ADCC-7D6F515A4EAB}" destId="{584746E3-A5BA-4E45-BA05-877FBB140F8F}" srcOrd="8" destOrd="0" presId="urn:microsoft.com/office/officeart/2005/8/layout/list1"/>
    <dgm:cxn modelId="{C8BC18DD-F6DD-46DC-A73C-FB70F132F1E7}" type="presParOf" srcId="{584746E3-A5BA-4E45-BA05-877FBB140F8F}" destId="{89A8EDE8-C883-4F48-9AAA-DCEC18A62491}" srcOrd="0" destOrd="0" presId="urn:microsoft.com/office/officeart/2005/8/layout/list1"/>
    <dgm:cxn modelId="{74D3C421-E9BB-4EB0-81DE-51366E30D34A}" type="presParOf" srcId="{584746E3-A5BA-4E45-BA05-877FBB140F8F}" destId="{E1ACB929-6D22-4A0D-8417-A1EB456F5653}" srcOrd="1" destOrd="0" presId="urn:microsoft.com/office/officeart/2005/8/layout/list1"/>
    <dgm:cxn modelId="{9765DE0C-21E0-44D4-90D3-889266ED87CD}" type="presParOf" srcId="{937AB048-1D1D-4942-ADCC-7D6F515A4EAB}" destId="{EA81F89F-5CC1-4157-94EE-EF49D0681C14}" srcOrd="9" destOrd="0" presId="urn:microsoft.com/office/officeart/2005/8/layout/list1"/>
    <dgm:cxn modelId="{39BCF46B-202B-4A57-8392-88F3A1B20276}" type="presParOf" srcId="{937AB048-1D1D-4942-ADCC-7D6F515A4EAB}" destId="{71868B17-4153-463A-A0B2-3AB3366837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9BA89-224D-4CDF-8809-2D86B8F75086}">
      <dsp:nvSpPr>
        <dsp:cNvPr id="0" name=""/>
        <dsp:cNvSpPr/>
      </dsp:nvSpPr>
      <dsp:spPr>
        <a:xfrm>
          <a:off x="0" y="614046"/>
          <a:ext cx="73152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A3EC6-85CB-45CD-94A2-F4B12FB5FFC6}">
      <dsp:nvSpPr>
        <dsp:cNvPr id="0" name=""/>
        <dsp:cNvSpPr/>
      </dsp:nvSpPr>
      <dsp:spPr>
        <a:xfrm>
          <a:off x="228599" y="56676"/>
          <a:ext cx="6965149" cy="946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১ম দল: হাইড্রার এপিডার্মিসের কোষসমুহের কাজ বর্ণনা করো।</a:t>
          </a:r>
          <a:endParaRPr lang="en-US" sz="2400" kern="1200" dirty="0"/>
        </a:p>
      </dsp:txBody>
      <dsp:txXfrm>
        <a:off x="274801" y="102878"/>
        <a:ext cx="6872745" cy="854049"/>
      </dsp:txXfrm>
    </dsp:sp>
    <dsp:sp modelId="{AE8D4E61-3682-4231-90E6-24C7085BD339}">
      <dsp:nvSpPr>
        <dsp:cNvPr id="0" name=""/>
        <dsp:cNvSpPr/>
      </dsp:nvSpPr>
      <dsp:spPr>
        <a:xfrm>
          <a:off x="0" y="1838766"/>
          <a:ext cx="73152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E0CEA-3355-439A-8EA8-EA5ACAEA5B22}">
      <dsp:nvSpPr>
        <dsp:cNvPr id="0" name=""/>
        <dsp:cNvSpPr/>
      </dsp:nvSpPr>
      <dsp:spPr>
        <a:xfrm>
          <a:off x="304802" y="1412150"/>
          <a:ext cx="6965149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২য় দল: এপিডার্মিস  ও গ্যাস্ট্রোডার্মিসের পার্থক্য লিখ।</a:t>
          </a:r>
          <a:endParaRPr lang="en-US" sz="2400" kern="1200" dirty="0"/>
        </a:p>
      </dsp:txBody>
      <dsp:txXfrm>
        <a:off x="343710" y="1451058"/>
        <a:ext cx="6887333" cy="719224"/>
      </dsp:txXfrm>
    </dsp:sp>
    <dsp:sp modelId="{71868B17-4153-463A-A0B2-3AB336683753}">
      <dsp:nvSpPr>
        <dsp:cNvPr id="0" name=""/>
        <dsp:cNvSpPr/>
      </dsp:nvSpPr>
      <dsp:spPr>
        <a:xfrm>
          <a:off x="0" y="3063486"/>
          <a:ext cx="73152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CB929-6D22-4A0D-8417-A1EB456F5653}">
      <dsp:nvSpPr>
        <dsp:cNvPr id="0" name=""/>
        <dsp:cNvSpPr/>
      </dsp:nvSpPr>
      <dsp:spPr>
        <a:xfrm>
          <a:off x="228599" y="2689156"/>
          <a:ext cx="6965149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latin typeface="NikoshBAN" pitchFamily="2" charset="0"/>
              <a:cs typeface="NikoshBAN" pitchFamily="2" charset="0"/>
            </a:rPr>
            <a:t>৩য় দল: হাইড্রার বাহ্যিক গঠনের বর্ণনা দাও।</a:t>
          </a:r>
          <a:endParaRPr lang="en-US" sz="2700" kern="1200" dirty="0"/>
        </a:p>
      </dsp:txBody>
      <dsp:txXfrm>
        <a:off x="267507" y="2728064"/>
        <a:ext cx="6887333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CAAAF-2DEA-4A01-BD58-2A8D6FE5695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BEB5-0E5D-465C-BE2F-D4699E133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1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BC2-0012-4F2B-B4AB-7C15B4A6CC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BC2-0012-4F2B-B4AB-7C15B4A6CC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3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4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8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9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9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0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F2DC-FA41-43D0-90EA-F51CCEB7BAE9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3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F2DC-FA41-43D0-90EA-F51CCEB7BAE9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5C239-0AA0-4939-B539-754A9E1A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3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159879"/>
            <a:ext cx="11748656" cy="64469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048" y="259773"/>
            <a:ext cx="6705600" cy="2057400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138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379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Bevel 2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340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599" y="193963"/>
              <a:ext cx="11734801" cy="64700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06436" y="346360"/>
            <a:ext cx="46412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/>
                <a:ea typeface="Microsoft JhengHei Light" panose="020B0304030504040204" pitchFamily="34" charset="-120"/>
              </a:rPr>
              <a:t>নেমাটোসিস্টের প্রকারভেদ</a:t>
            </a:r>
            <a:endParaRPr lang="en-US" sz="2800" b="1" dirty="0">
              <a:latin typeface="NikoshBAN"/>
              <a:ea typeface="Microsoft JhengHei Light" panose="020B03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4" y="1029253"/>
            <a:ext cx="10347157" cy="52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17350"/>
            <a:ext cx="3124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0" y="1371600"/>
            <a:ext cx="7924800" cy="707886"/>
            <a:chOff x="762000" y="1371600"/>
            <a:chExt cx="6705600" cy="707886"/>
          </a:xfrm>
        </p:grpSpPr>
        <p:sp>
          <p:nvSpPr>
            <p:cNvPr id="6" name="Right Arrow 5"/>
            <p:cNvSpPr/>
            <p:nvPr/>
          </p:nvSpPr>
          <p:spPr>
            <a:xfrm>
              <a:off x="762000" y="1600200"/>
              <a:ext cx="457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7800" y="1371600"/>
              <a:ext cx="6019800" cy="70788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নিডোসাইটের চিত্র আঁক?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0" y="2286000"/>
            <a:ext cx="6705600" cy="646331"/>
            <a:chOff x="762000" y="2286000"/>
            <a:chExt cx="6705600" cy="646331"/>
          </a:xfrm>
        </p:grpSpPr>
        <p:sp>
          <p:nvSpPr>
            <p:cNvPr id="7" name="Right Arrow 6"/>
            <p:cNvSpPr/>
            <p:nvPr/>
          </p:nvSpPr>
          <p:spPr>
            <a:xfrm>
              <a:off x="762000" y="2438400"/>
              <a:ext cx="457200" cy="228600"/>
            </a:xfrm>
            <a:prstGeom prst="rightArrow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2286000"/>
              <a:ext cx="6019800" cy="646331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/>
                <a:t>হাইড্রার শ্রেণিবিন্যাস কর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3600" dirty="0"/>
            </a:p>
          </p:txBody>
        </p:sp>
      </p:grp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à¦¦à¦²à§à§ à¦à¦¾à¦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8" name="AutoShape 4" descr="Image result for à¦¦à¦²à§à§ à¦à¦¾à¦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0" name="AutoShape 6" descr="Image result for à¦¦à¦²à§à§ à¦à¦¾à¦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2" name="AutoShape 8" descr="Image result for à¦¦à¦²à§à§ à¦à¦¾à¦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4" name="AutoShape 10" descr="Image result for à¦¦à¦²à§à§ à¦à¦¾à¦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4376" y="345990"/>
            <a:ext cx="8150225" cy="2397211"/>
            <a:chOff x="460375" y="152400"/>
            <a:chExt cx="8150225" cy="2397211"/>
          </a:xfrm>
        </p:grpSpPr>
        <p:sp>
          <p:nvSpPr>
            <p:cNvPr id="2" name="TextBox 1"/>
            <p:cNvSpPr txBox="1"/>
            <p:nvPr/>
          </p:nvSpPr>
          <p:spPr>
            <a:xfrm>
              <a:off x="460375" y="546325"/>
              <a:ext cx="3044825" cy="70788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b="1" u="sng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35" name="Picture 11" descr="C:\Users\Mazarul\Downloads\download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19600" y="152400"/>
              <a:ext cx="4191000" cy="239721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5" name="Right Arrow 14"/>
          <p:cNvSpPr/>
          <p:nvPr/>
        </p:nvSpPr>
        <p:spPr>
          <a:xfrm>
            <a:off x="5334000" y="990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993377541"/>
              </p:ext>
            </p:extLst>
          </p:nvPr>
        </p:nvGraphicFramePr>
        <p:xfrm>
          <a:off x="2590800" y="2812473"/>
          <a:ext cx="7315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9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0" y="1371600"/>
            <a:ext cx="7696200" cy="1388180"/>
            <a:chOff x="304800" y="3200400"/>
            <a:chExt cx="7696200" cy="1388180"/>
          </a:xfrm>
          <a:pattFill prst="ltUpDiag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4" name="TextBox 3"/>
            <p:cNvSpPr txBox="1"/>
            <p:nvPr/>
          </p:nvSpPr>
          <p:spPr>
            <a:xfrm>
              <a:off x="304800" y="3200400"/>
              <a:ext cx="74676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১.কোনটি নতুন কোষ তৈরি করে?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3631912"/>
              <a:ext cx="281538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ক. নিডোসাইট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3581400"/>
              <a:ext cx="43434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খ.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ইন্টারস্টিশিয়াল কোষ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9389" y="4126915"/>
              <a:ext cx="312419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গ.নেমাটোসিস্ট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4114800"/>
              <a:ext cx="32004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ঘ. গ্রন্থিকোষ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89747" y="3287018"/>
            <a:ext cx="8382000" cy="120032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কোনটি এপিডার্মিসের অংশ নয়?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ক.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জনন কোষ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নিডোসাইট কোষ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গ.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পুষ্টি কোষ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স্নায়ু কোষ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4495800" y="381000"/>
            <a:ext cx="3505200" cy="7620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167640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5842" y="396976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01253" y="4876800"/>
            <a:ext cx="8382000" cy="830997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৩ 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হাইড্রায় কয় ধরনের নেমাটোসিস্ট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থাকে?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ক. ২         খ. ৩           গ. ৪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ঘ. ৫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0815" y="517290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5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/>
      <p:bldP spid="17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1" y="739914"/>
            <a:ext cx="3056021" cy="70788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875782"/>
            <a:ext cx="80772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mpd="dbl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হাইড্রার এপিডার্মিসের কোষ সমূহের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চিত্র অংকন করে এর বিভিন্ন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অংশ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চিহ্নিত কর 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28800" y="304800"/>
            <a:ext cx="2057400" cy="2286000"/>
            <a:chOff x="685800" y="0"/>
            <a:chExt cx="4800600" cy="4648200"/>
          </a:xfrm>
          <a:solidFill>
            <a:srgbClr val="FFFF00"/>
          </a:solidFill>
        </p:grpSpPr>
        <p:sp>
          <p:nvSpPr>
            <p:cNvPr id="10" name="Isosceles Triangle 9"/>
            <p:cNvSpPr/>
            <p:nvPr/>
          </p:nvSpPr>
          <p:spPr>
            <a:xfrm>
              <a:off x="685800" y="0"/>
              <a:ext cx="4800600" cy="1752600"/>
            </a:xfrm>
            <a:prstGeom prst="triangle">
              <a:avLst>
                <a:gd name="adj" fmla="val 49179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43000" y="1676400"/>
              <a:ext cx="3886200" cy="2286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0" y="1828800"/>
              <a:ext cx="533400" cy="838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6200" y="1752600"/>
              <a:ext cx="533400" cy="838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90800" y="1828800"/>
              <a:ext cx="838200" cy="1828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8400" y="3962400"/>
              <a:ext cx="1447800" cy="685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6" name="Picture 15" descr="images (11).jpg"/>
          <p:cNvPicPr>
            <a:picLocks noChangeAspect="1"/>
          </p:cNvPicPr>
          <p:nvPr/>
        </p:nvPicPr>
        <p:blipFill>
          <a:blip r:embed="rId2"/>
          <a:srcRect l="17312" r="459" b="16000"/>
          <a:stretch>
            <a:fillRect/>
          </a:stretch>
        </p:blipFill>
        <p:spPr>
          <a:xfrm>
            <a:off x="7329714" y="304800"/>
            <a:ext cx="3033486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685801"/>
            <a:ext cx="75438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i="1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2090736"/>
            <a:ext cx="11379680" cy="4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447800"/>
            <a:ext cx="1752600" cy="659352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473826" y="2438400"/>
            <a:ext cx="4928465" cy="2514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জীববিজ্ঞান 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bn-IN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৪৫ মিনিট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6200" y="228601"/>
            <a:ext cx="40386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1" y="2209800"/>
            <a:ext cx="2285999" cy="25146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752601" y="4800600"/>
            <a:ext cx="4267199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45720" tIns="0" rIns="45720" bIns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IN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মো. মাজহারুল ইসলাম</a:t>
            </a: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IN" sz="2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প্রভাষক- জীববিজ্ঞান</a:t>
            </a: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আদিয়াবাদ</a:t>
            </a:r>
            <a:r>
              <a:rPr lang="bn-IN" sz="1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ইসলামিয়া উচ্চ বিদ্যালয় ও কলেজ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1600200"/>
            <a:ext cx="14478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6096000" y="1447800"/>
            <a:ext cx="228600" cy="4343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6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3855"/>
            <a:ext cx="12192000" cy="6858000"/>
            <a:chOff x="0" y="0"/>
            <a:chExt cx="12192000" cy="6858000"/>
          </a:xfrm>
        </p:grpSpPr>
        <p:sp>
          <p:nvSpPr>
            <p:cNvPr id="2" name="Bevel 1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340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28599" y="193963"/>
              <a:ext cx="11734801" cy="64700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 rot="10800000" flipH="1" flipV="1">
            <a:off x="3837711" y="650026"/>
            <a:ext cx="4059382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আজকের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পাঠ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230582" y="1648691"/>
            <a:ext cx="2770909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হাইড্রা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599" y="2812473"/>
            <a:ext cx="211974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শ্রেণিবিন্যাস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352800"/>
            <a:ext cx="37961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Kingdom- Animalia</a:t>
            </a:r>
          </a:p>
          <a:p>
            <a:r>
              <a:rPr lang="en-US" sz="2400" b="1" dirty="0" smtClean="0"/>
              <a:t> Phylum- </a:t>
            </a:r>
            <a:r>
              <a:rPr lang="en-US" sz="2400" b="1" dirty="0" err="1" smtClean="0"/>
              <a:t>Cnidaria</a:t>
            </a:r>
            <a:endParaRPr lang="en-US" sz="2400" b="1" dirty="0" smtClean="0"/>
          </a:p>
          <a:p>
            <a:r>
              <a:rPr lang="en-US" sz="2400" b="1" dirty="0" smtClean="0"/>
              <a:t>  Class- Hydrozoa</a:t>
            </a:r>
          </a:p>
          <a:p>
            <a:r>
              <a:rPr lang="en-US" sz="2400" b="1" dirty="0" smtClean="0"/>
              <a:t>   Order- </a:t>
            </a:r>
            <a:r>
              <a:rPr lang="en-US" sz="2400" b="1" dirty="0" err="1" smtClean="0"/>
              <a:t>Hydroida</a:t>
            </a:r>
            <a:endParaRPr lang="en-US" sz="2400" b="1" dirty="0" smtClean="0"/>
          </a:p>
          <a:p>
            <a:r>
              <a:rPr lang="en-US" sz="2400" b="1" dirty="0" smtClean="0"/>
              <a:t>     Family- </a:t>
            </a:r>
            <a:r>
              <a:rPr lang="en-US" sz="2400" b="1" dirty="0" err="1" smtClean="0"/>
              <a:t>Hydridae</a:t>
            </a:r>
            <a:endParaRPr lang="en-US" sz="2400" b="1" dirty="0" smtClean="0"/>
          </a:p>
          <a:p>
            <a:r>
              <a:rPr lang="en-US" sz="2400" b="1" dirty="0" smtClean="0"/>
              <a:t>       Genus- Hydra</a:t>
            </a:r>
          </a:p>
          <a:p>
            <a:r>
              <a:rPr lang="en-US" sz="2400" b="1" dirty="0" smtClean="0"/>
              <a:t>         Species- </a:t>
            </a:r>
            <a:r>
              <a:rPr lang="en-US" sz="2400" b="1" i="1" u="sng" dirty="0" smtClean="0"/>
              <a:t>Hydra vulgaris</a:t>
            </a:r>
            <a:endParaRPr lang="en-US" sz="2400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18" y="2471737"/>
            <a:ext cx="4375735" cy="35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381001"/>
            <a:ext cx="51816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524001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হাইড্রা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সম্পর্কে বলতে পারবে;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438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হাইড্রার গঠন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ব্যাখ্যা করতে পারবে;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1700" y="308022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হাইড্রার কোষসমূহের কাজ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বর্ণনা করতে পারবে;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3886201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IN" sz="2800" dirty="0"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নেমাটোসিস্ট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সম্পর্কে মূল্যায়ন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05000" y="1632466"/>
            <a:ext cx="381000" cy="27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981200" y="2590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981200" y="32766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057400" y="3962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-40578"/>
            <a:ext cx="12177480" cy="7091556"/>
          </a:xfrm>
          <a:prstGeom prst="frame">
            <a:avLst>
              <a:gd name="adj1" fmla="val 290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299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Bevel 2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340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599" y="193963"/>
              <a:ext cx="11734801" cy="64700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0626" y="286602"/>
            <a:ext cx="391690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Hydra – র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বাহ্যিক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গঠন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endParaRPr lang="en-US" sz="28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433" y="955343"/>
            <a:ext cx="81750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/>
              </a:rPr>
              <a:t>আকার- আকৃতি:</a:t>
            </a:r>
            <a:r>
              <a:rPr lang="en-US" sz="2400" b="1" dirty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400" dirty="0" smtClean="0">
                <a:latin typeface="NikoshBAN"/>
              </a:rPr>
              <a:t>Hydra</a:t>
            </a:r>
            <a:r>
              <a:rPr lang="bn-IN" sz="2400" dirty="0" smtClean="0">
                <a:latin typeface="NikoshBAN"/>
              </a:rPr>
              <a:t> –র দেহ</a:t>
            </a:r>
            <a:r>
              <a:rPr lang="en-US" sz="2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bn-IN" sz="2400" dirty="0" smtClean="0">
                <a:latin typeface="NikoshBAN"/>
              </a:rPr>
              <a:t>নরম ও নলাকার। দেহের ওরাল প্রান্ত খোলা এবং অ্যাবওরাল প্রান্ত বন্ধ। খোলা প্রান্তে মুখছিদ্র অবস্থিত আর অপর প্রান্তটি কোন বস্তুর সাথে যুক্ত।</a:t>
            </a:r>
          </a:p>
          <a:p>
            <a:r>
              <a:rPr lang="bn-IN" sz="2400" b="1" dirty="0" smtClean="0">
                <a:solidFill>
                  <a:srgbClr val="00B050"/>
                </a:solidFill>
                <a:latin typeface="NikoshBAN"/>
              </a:rPr>
              <a:t>বহির্গঠন:</a:t>
            </a:r>
            <a:r>
              <a:rPr lang="bn-IN" sz="2400" dirty="0" smtClean="0">
                <a:latin typeface="NikoshBAN"/>
              </a:rPr>
              <a:t> </a:t>
            </a:r>
            <a:r>
              <a:rPr lang="en-US" sz="2400" dirty="0">
                <a:latin typeface="NikoshBAN"/>
              </a:rPr>
              <a:t>Hydra – </a:t>
            </a:r>
            <a:r>
              <a:rPr lang="en-US" sz="2400" dirty="0" smtClean="0">
                <a:latin typeface="NikoshBAN"/>
              </a:rPr>
              <a:t>র</a:t>
            </a:r>
            <a:r>
              <a:rPr lang="bn-IN" sz="2400" dirty="0" smtClean="0">
                <a:latin typeface="NikoshBAN"/>
              </a:rPr>
              <a:t> দেহকে তিনটি অংশে ভাগ করা যায়: </a:t>
            </a:r>
          </a:p>
          <a:p>
            <a:r>
              <a:rPr lang="bn-IN" sz="2400" b="1" dirty="0" smtClean="0">
                <a:solidFill>
                  <a:srgbClr val="00B050"/>
                </a:solidFill>
                <a:latin typeface="NikoshBAN"/>
              </a:rPr>
              <a:t>১. হাইপোস্টোম:</a:t>
            </a:r>
            <a:r>
              <a:rPr lang="bn-IN" sz="2400" dirty="0" smtClean="0">
                <a:latin typeface="NikoshBAN"/>
              </a:rPr>
              <a:t> এটি দেহের মুক্ত প্রান্তে অবস্থিত, মোচাকৃতি, ছোট ও সংকোচন-প্রসারনশীল অংশ। এর চূড়ায় বৃত্তাকার মুখছিদ্র অবস্থিত।</a:t>
            </a:r>
          </a:p>
          <a:p>
            <a:r>
              <a:rPr lang="bn-IN" sz="2400" dirty="0" smtClean="0">
                <a:solidFill>
                  <a:srgbClr val="00B050"/>
                </a:solidFill>
                <a:latin typeface="NikoshBAN"/>
              </a:rPr>
              <a:t>২. </a:t>
            </a:r>
            <a:r>
              <a:rPr lang="bn-IN" sz="2400" b="1" dirty="0" smtClean="0">
                <a:solidFill>
                  <a:srgbClr val="00B050"/>
                </a:solidFill>
                <a:latin typeface="NikoshBAN"/>
              </a:rPr>
              <a:t>দেহকান্ড</a:t>
            </a:r>
            <a:r>
              <a:rPr lang="bn-IN" sz="2400" dirty="0" smtClean="0">
                <a:latin typeface="NikoshBAN"/>
              </a:rPr>
              <a:t>: হাইপোস্টোমের নিচ থেকে পাদ-চাকতির উপর পর্যন্ত </a:t>
            </a:r>
            <a:r>
              <a:rPr lang="bn-IN" sz="2400" dirty="0">
                <a:latin typeface="NikoshBAN"/>
              </a:rPr>
              <a:t>সংকোচন-প্রসারনশীল </a:t>
            </a:r>
            <a:r>
              <a:rPr lang="bn-IN" sz="2400" dirty="0" smtClean="0">
                <a:latin typeface="NikoshBAN"/>
              </a:rPr>
              <a:t>অংশটি দেহকান্ড। এতে থাকে- </a:t>
            </a:r>
          </a:p>
          <a:p>
            <a:r>
              <a:rPr lang="bn-IN" sz="2400" dirty="0" smtClean="0">
                <a:latin typeface="NikoshBAN"/>
              </a:rPr>
              <a:t>ক. কর্ষিকা</a:t>
            </a:r>
          </a:p>
          <a:p>
            <a:r>
              <a:rPr lang="bn-IN" sz="2400" dirty="0" smtClean="0">
                <a:latin typeface="NikoshBAN"/>
              </a:rPr>
              <a:t>খ. মুকুল</a:t>
            </a:r>
          </a:p>
          <a:p>
            <a:r>
              <a:rPr lang="bn-IN" sz="2400" dirty="0" smtClean="0">
                <a:latin typeface="NikoshBAN"/>
              </a:rPr>
              <a:t>গ. জননাঙ্গ</a:t>
            </a:r>
          </a:p>
          <a:p>
            <a:r>
              <a:rPr lang="bn-IN" sz="2400" b="1" dirty="0" smtClean="0">
                <a:solidFill>
                  <a:srgbClr val="00B050"/>
                </a:solidFill>
                <a:latin typeface="NikoshBAN"/>
              </a:rPr>
              <a:t>৩. পাদ- চাকতি:</a:t>
            </a:r>
            <a:r>
              <a:rPr lang="bn-IN" sz="2400" dirty="0" smtClean="0">
                <a:latin typeface="NikoshBAN"/>
              </a:rPr>
              <a:t> দেহের নিন্মপ্রান্তে অবস্থিত পাদ-চাকতি থেকে নিঃসৃত আঠালো রসের সাহায্যে কোন বস্তুর সাথে লেগে থাকে।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397" y="809822"/>
            <a:ext cx="3541284" cy="42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855"/>
            <a:ext cx="12192000" cy="6858000"/>
            <a:chOff x="0" y="0"/>
            <a:chExt cx="12192000" cy="6858000"/>
          </a:xfrm>
        </p:grpSpPr>
        <p:sp>
          <p:nvSpPr>
            <p:cNvPr id="3" name="Bevel 2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340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599" y="193963"/>
              <a:ext cx="11734801" cy="64700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207"/>
            <a:ext cx="12192000" cy="6858000"/>
            <a:chOff x="0" y="0"/>
            <a:chExt cx="12192000" cy="6858000"/>
          </a:xfrm>
        </p:grpSpPr>
        <p:sp>
          <p:nvSpPr>
            <p:cNvPr id="6" name="Bevel 5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340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599" y="193963"/>
              <a:ext cx="11734801" cy="64700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947916" y="300250"/>
            <a:ext cx="595042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হাইড্রার দেহপ্রাচীরের কোষসমূহ</a:t>
            </a:r>
            <a:endParaRPr lang="en-US" sz="3200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16400"/>
              </p:ext>
            </p:extLst>
          </p:nvPr>
        </p:nvGraphicFramePr>
        <p:xfrm>
          <a:off x="770340" y="1296536"/>
          <a:ext cx="8128000" cy="484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1791">
                  <a:extLst>
                    <a:ext uri="{9D8B030D-6E8A-4147-A177-3AD203B41FA5}">
                      <a16:colId xmlns:a16="http://schemas.microsoft.com/office/drawing/2014/main" val="3634958490"/>
                    </a:ext>
                  </a:extLst>
                </a:gridCol>
                <a:gridCol w="6346209">
                  <a:extLst>
                    <a:ext uri="{9D8B030D-6E8A-4147-A177-3AD203B41FA5}">
                      <a16:colId xmlns:a16="http://schemas.microsoft.com/office/drawing/2014/main" val="415908885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দেহস্তর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</a:rPr>
                        <a:t>কোষসমূহ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3910946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r>
                        <a:rPr lang="bn-IN" dirty="0" smtClean="0"/>
                        <a:t>এপিডার্মিস</a:t>
                      </a:r>
                    </a:p>
                    <a:p>
                      <a:r>
                        <a:rPr lang="bn-IN" dirty="0" smtClean="0"/>
                        <a:t>(বহিঃস্তর)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bn-IN" baseline="0" dirty="0" smtClean="0"/>
                        <a:t>১.  পেশি আবরনী কোষ</a:t>
                      </a:r>
                    </a:p>
                    <a:p>
                      <a:pPr marL="0" indent="0">
                        <a:buNone/>
                      </a:pPr>
                      <a:r>
                        <a:rPr lang="bn-IN" baseline="0" dirty="0" smtClean="0"/>
                        <a:t>২. ইন্টারস্টিশিয়াল কোষ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baseline="0" dirty="0" smtClean="0"/>
                        <a:t>৩. স্নায়ু কোষ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/>
                        <a:t>৪.</a:t>
                      </a:r>
                      <a:r>
                        <a:rPr lang="bn-IN" baseline="0" dirty="0" smtClean="0"/>
                        <a:t> সংবেদী কোষ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/>
                        <a:t>৫.</a:t>
                      </a:r>
                      <a:r>
                        <a:rPr lang="bn-IN" baseline="0" dirty="0" smtClean="0"/>
                        <a:t> গ্রন্থি কোষ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/>
                        <a:t>৬.</a:t>
                      </a:r>
                      <a:r>
                        <a:rPr lang="bn-IN" baseline="0" dirty="0" smtClean="0"/>
                        <a:t> জনন কোষ এবং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baseline="0" dirty="0" smtClean="0"/>
                        <a:t>৭. নিডোসাইট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940807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bn-IN" dirty="0" smtClean="0"/>
                        <a:t>মেসোগ্লিয়া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কোন কোষস্তর</a:t>
                      </a:r>
                      <a:r>
                        <a:rPr lang="bn-IN" baseline="0" dirty="0" smtClean="0"/>
                        <a:t> নয়, একে সংযোগকারী স্তর ও বলা হয়।</a:t>
                      </a: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284163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r>
                        <a:rPr lang="bn-IN" dirty="0" smtClean="0"/>
                        <a:t>গ্যাস্ট্রোডার্মিস</a:t>
                      </a:r>
                    </a:p>
                    <a:p>
                      <a:r>
                        <a:rPr lang="bn-IN" dirty="0" smtClean="0"/>
                        <a:t>(অন্তঃতক)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bn-IN" baseline="0" dirty="0" smtClean="0"/>
                        <a:t>১. পুষ্টি কোষ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baseline="0" dirty="0" smtClean="0"/>
                        <a:t>২. গ্রন্থি কোষ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/>
                        <a:t>৩.</a:t>
                      </a:r>
                      <a:r>
                        <a:rPr lang="bn-IN" baseline="0" dirty="0" smtClean="0"/>
                        <a:t> ইন্টারস্টিশিয়াল কোষ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/>
                        <a:t>৪.</a:t>
                      </a:r>
                      <a:r>
                        <a:rPr lang="bn-IN" baseline="0" dirty="0" smtClean="0"/>
                        <a:t> স্নায়ু কোষ এবং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/>
                        <a:t>৫.</a:t>
                      </a:r>
                      <a:r>
                        <a:rPr lang="bn-IN" baseline="0" dirty="0" smtClean="0"/>
                        <a:t> সংবেদী কোষ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42085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5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Bevel 2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340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599" y="193963"/>
              <a:ext cx="11734801" cy="64700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47916" y="300250"/>
            <a:ext cx="595042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হাইড্রার এপিডার্মিসের কোষসমূহ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43"/>
          <a:stretch/>
        </p:blipFill>
        <p:spPr>
          <a:xfrm>
            <a:off x="942535" y="1227066"/>
            <a:ext cx="10627145" cy="40483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47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Bevel 2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340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599" y="193963"/>
              <a:ext cx="11734801" cy="64700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47916" y="300250"/>
            <a:ext cx="629161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হাইড্রার গ্যাস্ট্রোডার্মিসের কোষসমূহ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" b="7999"/>
          <a:stretch/>
        </p:blipFill>
        <p:spPr>
          <a:xfrm>
            <a:off x="2550695" y="1300162"/>
            <a:ext cx="6364705" cy="46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Bevel 2"/>
            <p:cNvSpPr/>
            <p:nvPr/>
          </p:nvSpPr>
          <p:spPr>
            <a:xfrm>
              <a:off x="0" y="0"/>
              <a:ext cx="12192000" cy="6858000"/>
            </a:xfrm>
            <a:prstGeom prst="bevel">
              <a:avLst>
                <a:gd name="adj" fmla="val 340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/>
                <a:cs typeface="BorhalMJ" panose="000004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599" y="193963"/>
              <a:ext cx="11734801" cy="64700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/>
                <a:cs typeface="BorhalMJ" panose="000004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06436" y="346360"/>
            <a:ext cx="46412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  <a:ea typeface="Microsoft JhengHei Light" panose="020B0304030504040204" pitchFamily="34" charset="-120"/>
              </a:rPr>
              <a:t>আদর্শ</a:t>
            </a:r>
            <a:r>
              <a:rPr lang="en-US" sz="2800" b="1" dirty="0" smtClean="0">
                <a:latin typeface="NikoshBAN"/>
                <a:ea typeface="Microsoft JhengHei Light" panose="020B0304030504040204" pitchFamily="34" charset="-120"/>
              </a:rPr>
              <a:t> </a:t>
            </a:r>
            <a:r>
              <a:rPr lang="en-US" sz="2800" b="1" dirty="0" err="1" smtClean="0">
                <a:latin typeface="NikoshBAN"/>
                <a:ea typeface="Microsoft JhengHei Light" panose="020B0304030504040204" pitchFamily="34" charset="-120"/>
              </a:rPr>
              <a:t>নিডোসাইটের</a:t>
            </a:r>
            <a:r>
              <a:rPr lang="en-US" sz="2800" b="1" dirty="0" smtClean="0">
                <a:latin typeface="NikoshBAN"/>
                <a:ea typeface="Microsoft JhengHei Light" panose="020B0304030504040204" pitchFamily="34" charset="-120"/>
              </a:rPr>
              <a:t> </a:t>
            </a:r>
            <a:r>
              <a:rPr lang="en-US" sz="2800" b="1" dirty="0" err="1" smtClean="0">
                <a:latin typeface="NikoshBAN"/>
                <a:ea typeface="Microsoft JhengHei Light" panose="020B0304030504040204" pitchFamily="34" charset="-120"/>
              </a:rPr>
              <a:t>গঠন</a:t>
            </a:r>
            <a:endParaRPr lang="en-US" sz="2800" b="1" dirty="0">
              <a:latin typeface="NikoshBAN"/>
              <a:ea typeface="Microsoft JhengHei Light" panose="020B03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16" y="1120083"/>
            <a:ext cx="5658050" cy="40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2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422</Words>
  <Application>Microsoft Office PowerPoint</Application>
  <PresentationFormat>Widescreen</PresentationFormat>
  <Paragraphs>93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Microsoft JhengHei Light</vt:lpstr>
      <vt:lpstr>Arial</vt:lpstr>
      <vt:lpstr>BorhalMJ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mazher.msc87@gmail.com</dc:creator>
  <cp:lastModifiedBy>mazher.msc87@gmail.com</cp:lastModifiedBy>
  <cp:revision>40</cp:revision>
  <dcterms:created xsi:type="dcterms:W3CDTF">2020-03-26T05:28:11Z</dcterms:created>
  <dcterms:modified xsi:type="dcterms:W3CDTF">2020-04-25T17:02:43Z</dcterms:modified>
</cp:coreProperties>
</file>