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2" r:id="rId2"/>
    <p:sldId id="283" r:id="rId3"/>
    <p:sldId id="258" r:id="rId4"/>
    <p:sldId id="285" r:id="rId5"/>
    <p:sldId id="259" r:id="rId6"/>
    <p:sldId id="260" r:id="rId7"/>
    <p:sldId id="261" r:id="rId8"/>
    <p:sldId id="262" r:id="rId9"/>
    <p:sldId id="286" r:id="rId10"/>
    <p:sldId id="263" r:id="rId11"/>
    <p:sldId id="287" r:id="rId12"/>
    <p:sldId id="264" r:id="rId13"/>
    <p:sldId id="288" r:id="rId14"/>
    <p:sldId id="266" r:id="rId15"/>
    <p:sldId id="289" r:id="rId16"/>
    <p:sldId id="267" r:id="rId17"/>
    <p:sldId id="290" r:id="rId18"/>
    <p:sldId id="268" r:id="rId19"/>
    <p:sldId id="281" r:id="rId20"/>
    <p:sldId id="291" r:id="rId21"/>
    <p:sldId id="269" r:id="rId22"/>
    <p:sldId id="292" r:id="rId23"/>
    <p:sldId id="271" r:id="rId24"/>
    <p:sldId id="293" r:id="rId25"/>
    <p:sldId id="273" r:id="rId26"/>
    <p:sldId id="294" r:id="rId27"/>
    <p:sldId id="274" r:id="rId28"/>
    <p:sldId id="276" r:id="rId29"/>
    <p:sldId id="280" r:id="rId30"/>
    <p:sldId id="295" r:id="rId31"/>
    <p:sldId id="279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3630" autoAdjust="0"/>
  </p:normalViewPr>
  <p:slideViewPr>
    <p:cSldViewPr>
      <p:cViewPr>
        <p:scale>
          <a:sx n="66" d="100"/>
          <a:sy n="66" d="100"/>
        </p:scale>
        <p:origin x="-150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ACAD-367F-438C-8179-44C804798D64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69A1-147D-450D-B086-740CE6519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8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dirty="0" err="1" smtClean="0">
                <a:latin typeface="Siyam Rupali" pitchFamily="2" charset="0"/>
                <a:cs typeface="Siyam Rupali" pitchFamily="2" charset="0"/>
              </a:rPr>
              <a:t>পাঠশিরোনাম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বের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করার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জন্য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ছবিটি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দেখিয়ে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একই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শ্রেণির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বই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নির্দিষ্ট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স্থানে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শ্রেণি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অনুযায়ী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সাজালে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সহজে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পাওয়া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যায়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। (</a:t>
            </a:r>
            <a:r>
              <a:rPr lang="bn-IN" sz="1050" b="0" baseline="0" dirty="0" smtClean="0">
                <a:latin typeface="Siyam Rupali" pitchFamily="2" charset="0"/>
                <a:cs typeface="Siyam Rupali" pitchFamily="2" charset="0"/>
              </a:rPr>
              <a:t>প্রাণী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বৈশিষ্ট্য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লক্ষ্য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একই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জাতীয়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1050" b="0" baseline="0" dirty="0" smtClean="0">
                <a:latin typeface="Siyam Rupali" pitchFamily="2" charset="0"/>
                <a:cs typeface="Siyam Rupali" pitchFamily="2" charset="0"/>
              </a:rPr>
              <a:t>প্রাণী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আলাদা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ভাগ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করার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চেষ্টা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হয়েছে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।)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এজন্য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1050" b="0" baseline="0" dirty="0" smtClean="0">
                <a:latin typeface="Siyam Rupali" pitchFamily="2" charset="0"/>
                <a:cs typeface="Siyam Rupali" pitchFamily="2" charset="0"/>
              </a:rPr>
              <a:t>প্রাণী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র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ক্ষেত্রে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কী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প্রয়োজন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?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এজাতীয়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প্রশ্ন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শিক্ষার্থীর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কাছে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উত্তর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চাওয়া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যেতে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1050" b="0" baseline="0" dirty="0" err="1" smtClean="0">
                <a:latin typeface="Siyam Rupali" pitchFamily="2" charset="0"/>
                <a:cs typeface="Siyam Rupali" pitchFamily="2" charset="0"/>
              </a:rPr>
              <a:t>পারে</a:t>
            </a:r>
            <a:r>
              <a:rPr lang="en-US" sz="1050" b="0" baseline="0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sz="1050" b="0" dirty="0" smtClean="0">
              <a:latin typeface="Siyam Rupali" pitchFamily="2" charset="0"/>
              <a:cs typeface="Siyam Rupali" pitchFamily="2" charset="0"/>
            </a:endParaRPr>
          </a:p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6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৫মি সময়ের মধ্যে এটি করে দৈব ক্রমে কয়েকজনের কাছে উত্তর চাওয়া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5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ফলাবর্তন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এসম্পর্কে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3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সাজালে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এজাতীয়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পাঠশিরোনাম বোর্ডে লিখে দিলে ভাল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শিখন ফল অনুযায়ী ধারাবাহিক 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পাঠ উপস্থাপন করার জন্য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এই স্লাইডটি রাখা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হয়েছে।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প্রতিটি ধাপের নামকরণে শিক্ষার্থীদের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bn-BD" baseline="0" dirty="0" smtClean="0"/>
              <a:t>সাহায্য কর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bn-BD" baseline="0" dirty="0" smtClean="0"/>
          </a:p>
          <a:p>
            <a:r>
              <a:rPr lang="bn-BD" baseline="0" dirty="0" smtClean="0"/>
              <a:t>তবে এক্ষেত্রে ধাপগুলোর 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bn-IN" baseline="0" dirty="0" smtClean="0"/>
              <a:t>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bn-IN" baseline="0" dirty="0" smtClean="0"/>
              <a:t>নো যেতে</a:t>
            </a:r>
            <a:r>
              <a:rPr lang="bn-BD" baseline="0" dirty="0" smtClean="0"/>
              <a:t> পারে</a:t>
            </a:r>
            <a:r>
              <a:rPr lang="bn-IN" baseline="0" dirty="0" smtClean="0"/>
              <a:t> 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2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স্বাভাব ও বাসস্থান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জানার জন্য শিক্ষার্থীদের প্রশ্ন করতে পারি।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69A1-147D-450D-B086-740CE65199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12776"/>
            <a:ext cx="9144000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স্বাগতম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4" y="457768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এই পর্বের প্রাণীরা স্পঞ্জ নামে পরিচিত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সামুদ্রিক</a:t>
            </a:r>
            <a:endParaRPr lang="en-US" sz="32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84" y="526348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এ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ই</a:t>
            </a:r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পর্বের প্রাণীরা সরলতম বহুকোষী </a:t>
            </a:r>
            <a:endParaRPr lang="en-US" sz="32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46" y="542429"/>
            <a:ext cx="5638095" cy="3174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7077" y="3745467"/>
            <a:ext cx="398941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ছবিঃ</a:t>
            </a:r>
            <a:r>
              <a:rPr lang="en-US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Spongilla</a:t>
            </a:r>
            <a:endParaRPr lang="en-US" sz="3200" i="1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164" y="116632"/>
            <a:ext cx="4333812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পরিফেরা - (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Porifera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9" y="1058416"/>
            <a:ext cx="3276600" cy="2514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4054" y="594928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এদের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দেহপ্রাচীর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অসংখ্য</a:t>
            </a:r>
            <a:r>
              <a:rPr lang="en-US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ছিদ্রযুক্ত</a:t>
            </a:r>
            <a:endParaRPr lang="en-US" sz="32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2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780928"/>
            <a:ext cx="9144000" cy="1123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নিডারিয়া - (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Cnidaria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21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630" y="2735234"/>
            <a:ext cx="138148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Hydra    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8788" r="12666" b="5395"/>
          <a:stretch/>
        </p:blipFill>
        <p:spPr>
          <a:xfrm>
            <a:off x="5394548" y="1314259"/>
            <a:ext cx="2617091" cy="208823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87859" y="2573772"/>
            <a:ext cx="705495" cy="28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2" descr="C:\Users\TOSHIBA\Desktop\be1ab9fe8ee604c088707715e2210c0a-1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C:\Users\TOSHIBA\Desktop\be1ab9fe8ee604c088707715e2210c0a-1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C:\Users\TOSHIBA\Desktop\be1ab9fe8ee604c088707715e2210c0a-1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 Single Corner Rectangle 14"/>
          <p:cNvSpPr/>
          <p:nvPr/>
        </p:nvSpPr>
        <p:spPr>
          <a:xfrm>
            <a:off x="5140993" y="3242491"/>
            <a:ext cx="3124200" cy="677862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সিলেন্টের</a:t>
            </a:r>
            <a:r>
              <a:rPr lang="en-US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ণ</a:t>
            </a:r>
            <a:r>
              <a:rPr lang="bn-IN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নামক গহ্বর</a:t>
            </a:r>
            <a:endParaRPr lang="en-US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5" y="665891"/>
            <a:ext cx="2947974" cy="338496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2164" y="116632"/>
            <a:ext cx="4333812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নিডারিয়া - (</a:t>
            </a:r>
            <a:r>
              <a:rPr lang="en-US" sz="3200" b="1" dirty="0" err="1">
                <a:latin typeface="Siyam Rupali" pitchFamily="2" charset="0"/>
                <a:cs typeface="Siyam Rupali" pitchFamily="2" charset="0"/>
              </a:rPr>
              <a:t>Cnidaria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3970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atin typeface="Siyam Rupali" pitchFamily="2" charset="0"/>
                <a:cs typeface="Siyam Rupali" pitchFamily="2" charset="0"/>
              </a:rPr>
              <a:t>এরা </a:t>
            </a:r>
            <a:r>
              <a:rPr lang="en-US" sz="2400" dirty="0">
                <a:latin typeface="Siyam Rupali" pitchFamily="2" charset="0"/>
                <a:cs typeface="Siyam Rupali" pitchFamily="2" charset="0"/>
              </a:rPr>
              <a:t>অ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ধি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কাং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শ 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সামুদ্রিক,তবে কিছু মিঠা পানিতে পাওয়া যায়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922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atin typeface="Siyam Rupali" pitchFamily="2" charset="0"/>
                <a:cs typeface="Siyam Rupali" pitchFamily="2" charset="0"/>
              </a:rPr>
              <a:t>দ্বি-স্তর বিশিষ্ট প্রাণী দেহের  বাইরে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এক্টোডা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র্ম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ভিতরে এন্ডোডার্ম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20" y="51135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atin typeface="Siyam Rupali" pitchFamily="2" charset="0"/>
                <a:cs typeface="Siyam Rupali" pitchFamily="2" charset="0"/>
              </a:rPr>
              <a:t>বৈশিষ্ট্যপূর্ণ নিডোব্লাস্ট কোষ থাকে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6612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latin typeface="Siyam Rupali" pitchFamily="2" charset="0"/>
                <a:cs typeface="Siyam Rupali" pitchFamily="2" charset="0"/>
              </a:rPr>
              <a:t>দেহের ভিতরে সিলেন্টরণ নামক গহ্বর আছে</a:t>
            </a:r>
          </a:p>
        </p:txBody>
      </p:sp>
    </p:spTree>
    <p:extLst>
      <p:ext uri="{BB962C8B-B14F-4D97-AF65-F5344CB8AC3E}">
        <p14:creationId xmlns:p14="http://schemas.microsoft.com/office/powerpoint/2010/main" val="28686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492896"/>
            <a:ext cx="9144000" cy="2145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প্লাটিহেলমিনথেস - (</a:t>
            </a:r>
            <a:r>
              <a:rPr lang="en-US" sz="6000" b="1" dirty="0" err="1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Platyhelminthis</a:t>
            </a: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83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2222500" y="3352800"/>
            <a:ext cx="2476500" cy="6350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6913919" y="3234352"/>
            <a:ext cx="2184400" cy="5461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ফিতা কৃমি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300" y="3250376"/>
            <a:ext cx="21844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যকৃত কৃমি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64" y="116632"/>
            <a:ext cx="6926100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প্লাটিহেলমিনথেস - (</a:t>
            </a:r>
            <a:r>
              <a:rPr lang="en-US" sz="3200" b="1" dirty="0" err="1">
                <a:latin typeface="Siyam Rupali" pitchFamily="2" charset="0"/>
                <a:cs typeface="Siyam Rupali" pitchFamily="2" charset="0"/>
              </a:rPr>
              <a:t>Platyhelminthis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24744"/>
            <a:ext cx="4876340" cy="2003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66" y="889794"/>
            <a:ext cx="4287634" cy="2906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64" y="4325511"/>
            <a:ext cx="91218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Siyam Rupali" pitchFamily="2" charset="0"/>
                <a:cs typeface="Siyam Rupali" pitchFamily="2" charset="0"/>
              </a:rPr>
              <a:t>দেহ পুরু কিউটিকল দ্বারা </a:t>
            </a:r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আবৃত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332" y="5013176"/>
            <a:ext cx="91218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বহিঃপরজীবী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বা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অন্ত</a:t>
            </a:r>
            <a:r>
              <a:rPr lang="en-US" sz="3200" dirty="0" err="1">
                <a:latin typeface="Siyam Rupali" pitchFamily="2" charset="0"/>
                <a:cs typeface="Siyam Rupali" pitchFamily="2" charset="0"/>
              </a:rPr>
              <a:t>ঃ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পরজীবী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3517" y="5724545"/>
            <a:ext cx="91218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দেহে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চোষক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ও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আংটা</a:t>
            </a:r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atin typeface="Siyam Rupali" pitchFamily="2" charset="0"/>
                <a:cs typeface="Siyam Rupali" pitchFamily="2" charset="0"/>
              </a:rPr>
              <a:t>থাকে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708920"/>
            <a:ext cx="914400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নেমাটোডা - (</a:t>
            </a:r>
            <a:r>
              <a:rPr lang="en-US" sz="6000" b="1" dirty="0" err="1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Nematoda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65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55482"/>
            <a:ext cx="9144000" cy="7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দেহ</a:t>
            </a:r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নলাকার ও পুরু ত্বক দ্বারা আবৃত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2243733"/>
            <a:ext cx="2514600" cy="56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গ</a:t>
            </a:r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গোলকৃমি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64" y="116632"/>
            <a:ext cx="4981884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নেমাটোডা - (</a:t>
            </a:r>
            <a:r>
              <a:rPr lang="en-US" sz="3200" b="1" dirty="0" err="1">
                <a:latin typeface="Siyam Rupali" pitchFamily="2" charset="0"/>
                <a:cs typeface="Siyam Rupali" pitchFamily="2" charset="0"/>
              </a:rPr>
              <a:t>Nematoda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62">
            <a:off x="1655115" y="-301421"/>
            <a:ext cx="4314365" cy="42457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581128"/>
            <a:ext cx="9144000" cy="7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শ্বসনতন্ত্র ও সংবহনতন্ত্র অনুপস্থিত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931" y="5306774"/>
            <a:ext cx="9144000" cy="7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পৌষ্টিকনালী সম্পূর্ন মুখ ছিদ্র </a:t>
            </a:r>
            <a:r>
              <a:rPr lang="as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উপস্থিত</a:t>
            </a:r>
            <a:endParaRPr lang="as-IN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22" y="1228526"/>
            <a:ext cx="3523197" cy="22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0"/>
            <a:ext cx="9222958" cy="68709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708920"/>
            <a:ext cx="9222958" cy="1123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অ্যানেলিডা - (</a:t>
            </a:r>
            <a:r>
              <a:rPr lang="en-US" sz="6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Annelida)</a:t>
            </a:r>
          </a:p>
        </p:txBody>
      </p:sp>
    </p:spTree>
    <p:extLst>
      <p:ext uri="{BB962C8B-B14F-4D97-AF65-F5344CB8AC3E}">
        <p14:creationId xmlns:p14="http://schemas.microsoft.com/office/powerpoint/2010/main" val="28192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354" y="2980047"/>
            <a:ext cx="1339302" cy="569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কেঁচো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142" y="4293096"/>
            <a:ext cx="916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Siyam Rupali" pitchFamily="2" charset="0"/>
                <a:cs typeface="Siyam Rupali" pitchFamily="2" charset="0"/>
              </a:rPr>
              <a:t>দেহ</a:t>
            </a:r>
            <a:r>
              <a:rPr lang="bn-IN" sz="3200" dirty="0">
                <a:latin typeface="Siyam Rupali" pitchFamily="2" charset="0"/>
                <a:cs typeface="Siyam Rupali" pitchFamily="2" charset="0"/>
              </a:rPr>
              <a:t> নলাকার ও </a:t>
            </a:r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খান্ডায়িত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8184" y="3017038"/>
            <a:ext cx="1513463" cy="483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জোঁক</a:t>
            </a:r>
            <a:endParaRPr lang="en-US" sz="36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142" y="5064371"/>
            <a:ext cx="894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রেচন  অঙ্গের নাম নেফ্রিডিয়া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5142" y="5796553"/>
            <a:ext cx="9169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প্রতি খন্ডে সিটা থাকে। সিটার সাহায্যে চলাচল করে 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704"/>
            <a:ext cx="3360320" cy="25202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164" y="116632"/>
            <a:ext cx="4981884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অ্যানেলিডা - (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Annelida)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30"/>
            <a:ext cx="3815373" cy="38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581" y="5943600"/>
            <a:ext cx="8244408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এদের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স্বভাব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ও বাসস্থান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সম্পর্কে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২টি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বৈশিষ্ট্য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লিখ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2600585" y="332656"/>
            <a:ext cx="3962401" cy="1069503"/>
            <a:chOff x="59397" y="2087406"/>
            <a:chExt cx="6326815" cy="1897595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59397" y="2087406"/>
              <a:ext cx="6326815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জোড়ায়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 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কাজ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endParaRPr lang="en-US" sz="40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(৫মিনিট)</a:t>
              </a:r>
              <a:endParaRPr lang="en-US" sz="4000" b="1" dirty="0"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3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 dirty="0">
                <a:latin typeface="Siyam Rupali" pitchFamily="2" charset="0"/>
                <a:cs typeface="Siyam Rupali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1" y="1916832"/>
            <a:ext cx="2947974" cy="3384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700808"/>
            <a:ext cx="5638095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245" y="4797152"/>
            <a:ext cx="3707904" cy="194095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বিষয়</a:t>
            </a:r>
            <a:r>
              <a:rPr lang="bn-IN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ঃ  </a:t>
            </a:r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বিজ্ঞান</a:t>
            </a:r>
            <a:endParaRPr lang="bn-IN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শ্রেণি</a:t>
            </a:r>
            <a:r>
              <a:rPr lang="en-US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ঃ</a:t>
            </a:r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৮ম</a:t>
            </a:r>
            <a:r>
              <a:rPr lang="en-US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endParaRPr lang="bn-BD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BD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অধ্যায়ঃ</a:t>
            </a:r>
            <a:r>
              <a:rPr lang="bn-IN" sz="3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3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১ম</a:t>
            </a:r>
            <a:endParaRPr lang="bn-BD" sz="36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95" y="0"/>
            <a:ext cx="535216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3816394" cy="51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708920"/>
            <a:ext cx="9144000" cy="1123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আর্থ্রোপোডা-(</a:t>
            </a:r>
            <a:r>
              <a:rPr lang="en-US" sz="60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Arthropoda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0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2024" y="3139362"/>
            <a:ext cx="143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25000"/>
                  </a:schemeClr>
                </a:solidFill>
                <a:latin typeface="Siyam Rupali" pitchFamily="2" charset="0"/>
                <a:cs typeface="Siyam Rupali" pitchFamily="2" charset="0"/>
              </a:rPr>
              <a:t>মশা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97152"/>
            <a:ext cx="9115400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দেহ বিভিন্ন অঞ্চ</a:t>
            </a:r>
            <a:r>
              <a:rPr lang="en-US" sz="3200" dirty="0" err="1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লে</a:t>
            </a:r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 বিভক্ত ও সন্ধিযুক্ত উপাঙ্গ বিদ্যমান</a:t>
            </a:r>
            <a:endParaRPr lang="en-US" sz="32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4" y="5517232"/>
            <a:ext cx="9093236" cy="594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মাথায় একজোড়া পুঞ্জাক্ষি ও অ্যান্টিনা আছে</a:t>
            </a:r>
            <a:endParaRPr lang="en-US" sz="32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46976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আরশোলা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64" y="116632"/>
            <a:ext cx="5341924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আর্থ্রোপোডা - (</a:t>
            </a:r>
            <a:r>
              <a:rPr lang="en-US" sz="3200" b="1" dirty="0" err="1">
                <a:latin typeface="Siyam Rupali" pitchFamily="2" charset="0"/>
                <a:cs typeface="Siyam Rupali" pitchFamily="2" charset="0"/>
              </a:rPr>
              <a:t>Arthropoda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89">
            <a:off x="888370" y="877437"/>
            <a:ext cx="3293516" cy="3256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8" y="1272117"/>
            <a:ext cx="4434952" cy="24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3" y="0"/>
            <a:ext cx="9176373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708920"/>
            <a:ext cx="9144000" cy="1123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atin typeface="Siyam Rupali" pitchFamily="2" charset="0"/>
                <a:cs typeface="Siyam Rupali" pitchFamily="2" charset="0"/>
              </a:rPr>
              <a:t>মলাস্কা - (</a:t>
            </a:r>
            <a:r>
              <a:rPr lang="en-US" sz="6000" b="1" dirty="0">
                <a:latin typeface="Siyam Rupali" pitchFamily="2" charset="0"/>
                <a:cs typeface="Siyam Rupali" pitchFamily="2" charset="0"/>
              </a:rPr>
              <a:t>Mollusca)</a:t>
            </a:r>
          </a:p>
        </p:txBody>
      </p:sp>
    </p:spTree>
    <p:extLst>
      <p:ext uri="{BB962C8B-B14F-4D97-AF65-F5344CB8AC3E}">
        <p14:creationId xmlns:p14="http://schemas.microsoft.com/office/powerpoint/2010/main" val="21461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16017" r="13623" b="15585"/>
          <a:stretch/>
        </p:blipFill>
        <p:spPr>
          <a:xfrm>
            <a:off x="5508104" y="1052736"/>
            <a:ext cx="3635896" cy="2022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1760" y="3075524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শামুক 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642" y="4509120"/>
            <a:ext cx="8000999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দেহ নরম । দেহ শক্ত খোলস দ্বারা আবৃত থাকে 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642" y="5134138"/>
            <a:ext cx="8000998" cy="4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পেশিবহুল পা দিয়ে চলাচল করে।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908" y="5743738"/>
            <a:ext cx="8000998" cy="4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ফুসফুস বা ফুলকার সাহায্যে শ্বসনকার্য চালায় 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490"/>
            <a:ext cx="3449631" cy="17490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88316" y="3120658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Siyam Rupali" pitchFamily="2" charset="0"/>
                <a:cs typeface="Siyam Rupali" pitchFamily="2" charset="0"/>
              </a:rPr>
              <a:t>ঝিনুক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64" y="116632"/>
            <a:ext cx="3901764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মলাস্কা - (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Mollusca)</a:t>
            </a:r>
          </a:p>
        </p:txBody>
      </p:sp>
    </p:spTree>
    <p:extLst>
      <p:ext uri="{BB962C8B-B14F-4D97-AF65-F5344CB8AC3E}">
        <p14:creationId xmlns:p14="http://schemas.microsoft.com/office/powerpoint/2010/main" val="20176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65123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276872"/>
            <a:ext cx="9144000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atin typeface="Siyam Rupali" pitchFamily="2" charset="0"/>
                <a:cs typeface="Siyam Rupali" pitchFamily="2" charset="0"/>
              </a:rPr>
              <a:t>একাইনোডারমাটা - (</a:t>
            </a:r>
            <a:r>
              <a:rPr lang="en-US" sz="6000" b="1" dirty="0">
                <a:latin typeface="Siyam Rupali" pitchFamily="2" charset="0"/>
                <a:cs typeface="Siyam Rupali" pitchFamily="2" charset="0"/>
              </a:rPr>
              <a:t>Echinodermata</a:t>
            </a:r>
            <a:r>
              <a:rPr lang="en-US" sz="6000" b="1" dirty="0" smtClean="0">
                <a:latin typeface="Siyam Rupali" pitchFamily="2" charset="0"/>
                <a:cs typeface="Siyam Rupali" pitchFamily="2" charset="0"/>
              </a:rPr>
              <a:t>)</a:t>
            </a:r>
            <a:endParaRPr lang="en-US" sz="6000" b="1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8803" y="398864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অক্টোপাস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85184"/>
            <a:ext cx="9143999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দেহত্বক কাঁটাযুক্ত । দেহ পাঁচটি সমান ভাগে বিভক্ত।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03702"/>
            <a:ext cx="9220200" cy="464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পানি সংবহনতন্ত্র থাকে এবং নালিপদের সাহায্যে চলাচল করে।</a:t>
            </a:r>
            <a:endParaRPr lang="en-US" sz="2800" dirty="0">
              <a:solidFill>
                <a:schemeClr val="tx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64" y="116632"/>
            <a:ext cx="6854092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একাইনোডারমাটা - (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Echinodermata)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125"/>
            <a:ext cx="4941009" cy="2789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93" y="803843"/>
            <a:ext cx="3348325" cy="318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300192" y="3988645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Siyam Rupali" pitchFamily="2" charset="0"/>
                <a:cs typeface="Siyam Rupali" pitchFamily="2" charset="0"/>
              </a:rPr>
              <a:t>তারা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latin typeface="Siyam Rupali" pitchFamily="2" charset="0"/>
                <a:cs typeface="Siyam Rupali" pitchFamily="2" charset="0"/>
              </a:rPr>
              <a:t>মাছ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4572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2276872"/>
            <a:ext cx="9144000" cy="1123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কর্ডাটা - (</a:t>
            </a:r>
            <a:r>
              <a:rPr lang="en-US" sz="6000" b="1" dirty="0" err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Chordata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9" y="5510357"/>
            <a:ext cx="2404301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1840" y="4005064"/>
            <a:ext cx="2404301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48265" y="4520085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0312" y="3573016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30551" y="1340768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0800" y="332656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3728" y="344871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59" y="332656"/>
            <a:ext cx="1584176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4943" y="1323643"/>
            <a:ext cx="1174114" cy="535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4" y="3920813"/>
            <a:ext cx="899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এদের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দেহে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সারা জীবন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অথবা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ভ্রুনীয়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অবস্থায়</a:t>
            </a:r>
            <a:endParaRPr lang="en-US" sz="2400" dirty="0"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পার্শ্বীয়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গলবীয়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ফুলকা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উপস্থিতি থা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কে</a:t>
            </a:r>
            <a:endParaRPr lang="en-US" sz="24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398408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এদের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কারও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>
                <a:latin typeface="Siyam Rupali" pitchFamily="2" charset="0"/>
                <a:cs typeface="Siyam Rupali" pitchFamily="2" charset="0"/>
              </a:rPr>
              <a:t>দেহে</a:t>
            </a:r>
            <a:r>
              <a:rPr lang="bn-IN" sz="2400" dirty="0">
                <a:latin typeface="Siyam Rupali" pitchFamily="2" charset="0"/>
                <a:cs typeface="Siyam Rupali" pitchFamily="2" charset="0"/>
              </a:rPr>
              <a:t> সারা জীবন</a:t>
            </a:r>
            <a:r>
              <a:rPr lang="en-US" sz="24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>
                <a:latin typeface="Siyam Rupali" pitchFamily="2" charset="0"/>
                <a:cs typeface="Siyam Rupali" pitchFamily="2" charset="0"/>
              </a:rPr>
              <a:t>পার্শ্বীয়</a:t>
            </a:r>
            <a:r>
              <a:rPr lang="en-US" sz="24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>
                <a:latin typeface="Siyam Rupali" pitchFamily="2" charset="0"/>
                <a:cs typeface="Siyam Rupali" pitchFamily="2" charset="0"/>
              </a:rPr>
              <a:t>গলবীয়</a:t>
            </a:r>
            <a:r>
              <a:rPr lang="en-US" sz="2400" dirty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dirty="0" err="1">
                <a:latin typeface="Siyam Rupali" pitchFamily="2" charset="0"/>
                <a:cs typeface="Siyam Rupali" pitchFamily="2" charset="0"/>
              </a:rPr>
              <a:t>ফুলকা</a:t>
            </a:r>
            <a:r>
              <a:rPr lang="en-US" sz="24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থা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কে</a:t>
            </a:r>
            <a:endParaRPr lang="en-US" sz="2400" dirty="0" smtClean="0"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সেই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ফুলকার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সাহায্যে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তারা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শ্বাসকার্য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চালায়</a:t>
            </a:r>
            <a:endParaRPr lang="en-US" sz="24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64" y="116632"/>
            <a:ext cx="4045780" cy="6469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Siyam Rupali" pitchFamily="2" charset="0"/>
                <a:cs typeface="Siyam Rupali" pitchFamily="2" charset="0"/>
              </a:rPr>
              <a:t>কর্ডাটা - (</a:t>
            </a:r>
            <a:r>
              <a:rPr lang="en-US" sz="3200" b="1" dirty="0" err="1">
                <a:latin typeface="Siyam Rupali" pitchFamily="2" charset="0"/>
                <a:cs typeface="Siyam Rupali" pitchFamily="2" charset="0"/>
              </a:rPr>
              <a:t>Chordata</a:t>
            </a:r>
            <a:r>
              <a:rPr lang="en-US" sz="3200" b="1" dirty="0">
                <a:latin typeface="Siyam Rupali" pitchFamily="2" charset="0"/>
                <a:cs typeface="Siyam Rupali" pitchFamily="2" charset="0"/>
              </a:rPr>
              <a:t>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91056"/>
            <a:ext cx="2576806" cy="1272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2035870" cy="2940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751" y="548680"/>
            <a:ext cx="3879161" cy="2077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44608"/>
            <a:ext cx="2954543" cy="2492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497" y="4869160"/>
            <a:ext cx="9108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এদের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পৃষ্ঠদেশে </a:t>
            </a:r>
            <a:r>
              <a:rPr lang="bn-IN" sz="2400" dirty="0">
                <a:latin typeface="Siyam Rupali" pitchFamily="2" charset="0"/>
                <a:cs typeface="Siyam Rupali" pitchFamily="2" charset="0"/>
              </a:rPr>
              <a:t>একক ফাঁফা স্নায়ুরজ্জু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থাকে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7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03045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প্রাণী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দুইটি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কোন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পর্বের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অন্তর্গত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সনাক্ত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কর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এবং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বৈশিষ্ট্য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খুঁজে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বের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কর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।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1881756"/>
            <a:ext cx="3563888" cy="2908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8148"/>
          <a:stretch/>
        </p:blipFill>
        <p:spPr>
          <a:xfrm>
            <a:off x="4841725" y="2142713"/>
            <a:ext cx="3900428" cy="26471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grpSp>
        <p:nvGrpSpPr>
          <p:cNvPr id="8" name="Group 8"/>
          <p:cNvGrpSpPr/>
          <p:nvPr/>
        </p:nvGrpSpPr>
        <p:grpSpPr>
          <a:xfrm>
            <a:off x="2600585" y="332656"/>
            <a:ext cx="3962401" cy="1069503"/>
            <a:chOff x="59397" y="2087406"/>
            <a:chExt cx="6326815" cy="1897595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59397" y="2087406"/>
              <a:ext cx="6326815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b="1" dirty="0" err="1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দলগত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 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কাজ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endParaRPr lang="en-US" sz="16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(</a:t>
              </a:r>
              <a:r>
                <a:rPr lang="en-US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৮ 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মিনিট)</a:t>
              </a:r>
              <a:endParaRPr lang="en-US" sz="4000" b="1" dirty="0"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 dirty="0">
                <a:latin typeface="Siyam Rupali" pitchFamily="2" charset="0"/>
                <a:cs typeface="Siyam Rupa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86100" y="304801"/>
            <a:ext cx="2971800" cy="5319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71" y="1103528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১।                         </a:t>
            </a:r>
          </a:p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         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কোন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পর্বের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latin typeface="Siyam Rupali" pitchFamily="2" charset="0"/>
                <a:cs typeface="Siyam Rupali" pitchFamily="2" charset="0"/>
              </a:rPr>
              <a:t>অন্তর্গত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?</a:t>
            </a:r>
          </a:p>
          <a:p>
            <a:endParaRPr lang="en-US" sz="2400" dirty="0">
              <a:latin typeface="Siyam Rupali" pitchFamily="2" charset="0"/>
              <a:cs typeface="Siyam Rupali" pitchFamily="2" charset="0"/>
            </a:endParaRPr>
          </a:p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ক)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পরিফেরা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                    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খ)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নেমাটোডা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গ)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কর্ডাটা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                     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ঘ)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মলাস্কা </a:t>
            </a:r>
            <a:endParaRPr lang="en-US" sz="2400" dirty="0" smtClean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84" y="4015307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২।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স্পঞ্জ কোন পর্বের প্রাণি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?</a:t>
            </a:r>
          </a:p>
          <a:p>
            <a:endParaRPr lang="en-US" sz="2400" dirty="0" smtClean="0">
              <a:latin typeface="Siyam Rupali" pitchFamily="2" charset="0"/>
              <a:cs typeface="Siyam Rupali" pitchFamily="2" charset="0"/>
            </a:endParaRPr>
          </a:p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ক)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পরিফেরা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                 খ)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কর্ডাটা</a:t>
            </a:r>
            <a:endParaRPr lang="en-US" sz="2400" dirty="0">
              <a:latin typeface="Siyam Rupali" pitchFamily="2" charset="0"/>
              <a:cs typeface="Siyam Rupali" pitchFamily="2" charset="0"/>
            </a:endParaRPr>
          </a:p>
          <a:p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গ)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  নিডারিয়া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   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           ঘ) এ</a:t>
            </a:r>
            <a:r>
              <a:rPr lang="bn-IN" sz="2400" dirty="0" smtClean="0">
                <a:latin typeface="Siyam Rupali" pitchFamily="2" charset="0"/>
                <a:cs typeface="Siyam Rupali" pitchFamily="2" charset="0"/>
              </a:rPr>
              <a:t>নিলিডা</a:t>
            </a:r>
            <a:endParaRPr lang="en-US" sz="24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1" y="304801"/>
            <a:ext cx="1833692" cy="18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04800"/>
            <a:ext cx="851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নিচের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ছবি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দুটিতে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কী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দেখছ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Picture 4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1295400"/>
            <a:ext cx="4190457" cy="386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295400"/>
            <a:ext cx="4026123" cy="3868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32901" y="5825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কোথা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হতে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সহজে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বের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যাবে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কেন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? 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1212" y="5301208"/>
            <a:ext cx="185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ছবি</a:t>
            </a:r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২</a:t>
            </a:r>
            <a:endParaRPr lang="en-US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182" y="5301208"/>
            <a:ext cx="185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ছবি</a:t>
            </a:r>
            <a:r>
              <a:rPr lang="en-U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১</a:t>
            </a:r>
            <a:endParaRPr lang="en-US" sz="2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86100" y="304801"/>
            <a:ext cx="2971800" cy="5319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71" y="1103528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iyam Rupali" pitchFamily="2" charset="0"/>
                <a:cs typeface="Siyam Rupali" pitchFamily="2" charset="0"/>
              </a:rPr>
              <a:t>৩।  প্লাটিহেলমিনথেস এর ক্ষেত্র  কোনটি  সত্য নয়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?</a:t>
            </a:r>
            <a:endParaRPr lang="en-US" sz="2400" dirty="0" smtClean="0">
              <a:latin typeface="Siyam Rupali" pitchFamily="2" charset="0"/>
              <a:cs typeface="Siyam Rupali" pitchFamily="2" charset="0"/>
            </a:endParaRPr>
          </a:p>
          <a:p>
            <a:endParaRPr lang="en-US" sz="2400" dirty="0">
              <a:latin typeface="Siyam Rupali" pitchFamily="2" charset="0"/>
              <a:cs typeface="Siyam Rupali" pitchFamily="2" charset="0"/>
            </a:endParaRPr>
          </a:p>
          <a:p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ক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) দেহ চেপ্টা                 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খ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)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উভলিঙ্গ </a:t>
            </a:r>
            <a:endParaRPr lang="as-IN" sz="2400" dirty="0">
              <a:latin typeface="Siyam Rupali" pitchFamily="2" charset="0"/>
              <a:cs typeface="Siyam Rupali" pitchFamily="2" charset="0"/>
            </a:endParaRPr>
          </a:p>
          <a:p>
            <a:r>
              <a:rPr lang="as-IN" sz="2400" dirty="0">
                <a:latin typeface="Siyam Rupali" pitchFamily="2" charset="0"/>
                <a:cs typeface="Siyam Rupali" pitchFamily="2" charset="0"/>
              </a:rPr>
              <a:t>গ)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একলিঙ্গ                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       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ঘ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) দেহে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চোষ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ক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আছে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984" y="4015307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latin typeface="Siyam Rupali" pitchFamily="2" charset="0"/>
                <a:cs typeface="Siyam Rupali" pitchFamily="2" charset="0"/>
              </a:rPr>
              <a:t>৪। সিলেন্টরণ কোন পর্বের প্রাণির মধ্যে থাকে ?</a:t>
            </a:r>
          </a:p>
          <a:p>
            <a:endParaRPr lang="as-IN" sz="2400" dirty="0">
              <a:latin typeface="Siyam Rupali" pitchFamily="2" charset="0"/>
              <a:cs typeface="Siyam Rupali" pitchFamily="2" charset="0"/>
            </a:endParaRPr>
          </a:p>
          <a:p>
            <a:r>
              <a:rPr lang="as-IN" sz="2400" dirty="0">
                <a:latin typeface="Siyam Rupali" pitchFamily="2" charset="0"/>
                <a:cs typeface="Siyam Rupali" pitchFamily="2" charset="0"/>
              </a:rPr>
              <a:t>ক) নিডারিয়া                 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  </a:t>
            </a:r>
            <a:r>
              <a:rPr lang="as-IN" sz="2400" dirty="0">
                <a:latin typeface="Siyam Rupali" pitchFamily="2" charset="0"/>
                <a:cs typeface="Siyam Rupali" pitchFamily="2" charset="0"/>
              </a:rPr>
              <a:t>খ) মলাস্কা  </a:t>
            </a:r>
          </a:p>
          <a:p>
            <a:r>
              <a:rPr lang="as-IN" sz="2400" dirty="0">
                <a:latin typeface="Siyam Rupali" pitchFamily="2" charset="0"/>
                <a:cs typeface="Siyam Rupali" pitchFamily="2" charset="0"/>
              </a:rPr>
              <a:t>গ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) আর্থ্রোপোডা            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    </a:t>
            </a:r>
            <a:r>
              <a:rPr lang="en-US" sz="2400" dirty="0" smtClean="0">
                <a:latin typeface="Siyam Rupali" pitchFamily="2" charset="0"/>
                <a:cs typeface="Siyam Rupali" pitchFamily="2" charset="0"/>
              </a:rPr>
              <a:t>     </a:t>
            </a:r>
            <a:r>
              <a:rPr lang="as-IN" sz="2400" dirty="0" smtClean="0">
                <a:latin typeface="Siyam Rupali" pitchFamily="2" charset="0"/>
                <a:cs typeface="Siyam Rupali" pitchFamily="2" charset="0"/>
              </a:rPr>
              <a:t>ঘ) একাইনোডারমাটা</a:t>
            </a:r>
            <a:endParaRPr lang="as-IN" sz="2400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2700" y="1556792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নিডোব্লাস্ট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 সিলেন্টরণ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 নটোকর্ড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সিলোম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হিমোসিল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 সিটা </a:t>
            </a:r>
          </a:p>
          <a:p>
            <a:pPr algn="ctr"/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নেফ্রিডিয়া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08520" y="4242048"/>
            <a:ext cx="9144000" cy="23553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(ক) </a:t>
            </a:r>
            <a:r>
              <a:rPr lang="en-US" sz="2800" dirty="0" err="1" smtClean="0">
                <a:latin typeface="Siyam Rupali" pitchFamily="2" charset="0"/>
                <a:cs typeface="Siyam Rupali" pitchFamily="2" charset="0"/>
              </a:rPr>
              <a:t>স্পঞ্জ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কোন পর্বের প্রাণিদের বলা হয় ?</a:t>
            </a:r>
            <a:endParaRPr lang="en-US" sz="2800" dirty="0" smtClean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(খ) মানব দেহে নটোকর্ডের অবস্থান ব্যাখ্যা কর।</a:t>
            </a:r>
            <a:endParaRPr lang="en-US" sz="2800" dirty="0" smtClean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(গ) চিত্র-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A</a:t>
            </a: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 প্রাণীটি কোন পর্বের বৈশিষ্ট্য লিখ ।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Siyam Rupali" pitchFamily="2" charset="0"/>
                <a:cs typeface="Siyam Rupali" pitchFamily="2" charset="0"/>
              </a:rPr>
              <a:t>(ঘ) প্রাণী দুইটি ভিন্ন পর্বে থাকার কারণ বিশ্লেষণ কর</a:t>
            </a:r>
            <a:r>
              <a:rPr lang="en-US" sz="2800" dirty="0">
                <a:latin typeface="Siyam Rupali" pitchFamily="2" charset="0"/>
                <a:cs typeface="Siyam Rupali" pitchFamily="2" charset="0"/>
              </a:rPr>
              <a:t>।</a:t>
            </a:r>
            <a:endParaRPr lang="bn-IN" sz="2800" dirty="0" smtClean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38" y="747519"/>
            <a:ext cx="1757649" cy="2848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32656"/>
            <a:ext cx="5257800" cy="762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বাড়ীর কাজ</a:t>
            </a:r>
            <a:endParaRPr lang="en-US" sz="36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130069"/>
            <a:ext cx="2730979" cy="2730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5071" y="3676382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চিত্র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- A</a:t>
            </a: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59552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Siyam Rupali" pitchFamily="2" charset="0"/>
                <a:cs typeface="Siyam Rupali" pitchFamily="2" charset="0"/>
              </a:rPr>
              <a:t>চিত্র</a:t>
            </a:r>
            <a:r>
              <a:rPr lang="en-US" b="1" dirty="0" smtClean="0">
                <a:latin typeface="Siyam Rupali" pitchFamily="2" charset="0"/>
                <a:cs typeface="Siyam Rupali" pitchFamily="2" charset="0"/>
              </a:rPr>
              <a:t>- B</a:t>
            </a:r>
            <a:endParaRPr lang="en-US" b="1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943600"/>
            <a:ext cx="8001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atin typeface="Siyam Rupali" pitchFamily="2" charset="0"/>
                <a:cs typeface="Siyam Rupali" pitchFamily="2" charset="0"/>
              </a:rPr>
              <a:t>স</a:t>
            </a:r>
            <a:r>
              <a:rPr lang="bn-IN" sz="6600" b="1" dirty="0" smtClean="0">
                <a:solidFill>
                  <a:schemeClr val="tx1"/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6600" b="1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867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এ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চিত্রে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একই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বৈশিষ্ট্যের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প্রাণী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গুলোকে</a:t>
            </a:r>
            <a:endParaRPr lang="en-US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সহজে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চেনার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উপায়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কী</a:t>
            </a:r>
            <a:r>
              <a:rPr lang="en-US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yam Rupali" pitchFamily="2" charset="0"/>
                <a:cs typeface="Siyam Rupali" pitchFamily="2" charset="0"/>
              </a:rPr>
              <a:t>?</a:t>
            </a:r>
            <a:endParaRPr lang="en-US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309" y="219508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  <p:pic>
        <p:nvPicPr>
          <p:cNvPr id="8" name="Picture 4" descr="C:\Users\user\Downloads\plant_animal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63" y="647312"/>
            <a:ext cx="8540017" cy="502351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r="81057" b="50000"/>
          <a:stretch/>
        </p:blipFill>
        <p:spPr>
          <a:xfrm>
            <a:off x="6072715" y="2816172"/>
            <a:ext cx="667616" cy="342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0" t="67976" r="47248" b="4964"/>
          <a:stretch/>
        </p:blipFill>
        <p:spPr>
          <a:xfrm>
            <a:off x="4246459" y="2156545"/>
            <a:ext cx="727281" cy="734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6037" r="71333" b="22447"/>
          <a:stretch/>
        </p:blipFill>
        <p:spPr>
          <a:xfrm>
            <a:off x="6486332" y="4739191"/>
            <a:ext cx="507999" cy="931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51937"/>
            <a:ext cx="851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এবার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নিচের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ছবিটি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লক্ষ্য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করো</a:t>
            </a:r>
            <a:endParaRPr lang="en-US" sz="3200" b="1" dirty="0">
              <a:ln w="10541" cmpd="sng">
                <a:noFill/>
                <a:prstDash val="solid"/>
              </a:ln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3999" cy="685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84784"/>
            <a:ext cx="9143999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----- </a:t>
            </a:r>
            <a:r>
              <a:rPr lang="en-US" sz="3200" b="1" dirty="0" err="1" smtClean="0"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atin typeface="Siyam Rupali" pitchFamily="2" charset="0"/>
                <a:cs typeface="Siyam Rupali" pitchFamily="2" charset="0"/>
              </a:rPr>
              <a:t>পাঠ</a:t>
            </a:r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atin typeface="Siyam Rupali" pitchFamily="2" charset="0"/>
                <a:cs typeface="Siyam Rupali" pitchFamily="2" charset="0"/>
              </a:rPr>
              <a:t>শেষে</a:t>
            </a:r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b="1" dirty="0" err="1" smtClean="0">
                <a:latin typeface="Siyam Rupali" pitchFamily="2" charset="0"/>
                <a:cs typeface="Siyam Rupali" pitchFamily="2" charset="0"/>
              </a:rPr>
              <a:t>শিক্ষার্থীরা</a:t>
            </a:r>
            <a:r>
              <a:rPr lang="en-US" sz="3200" b="1" dirty="0" smtClean="0">
                <a:latin typeface="Siyam Rupali" pitchFamily="2" charset="0"/>
                <a:cs typeface="Siyam Rupali" pitchFamily="2" charset="0"/>
              </a:rPr>
              <a:t> -----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3608" y="2636912"/>
            <a:ext cx="7696200" cy="5366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1" dirty="0" smtClean="0">
                <a:latin typeface="Siyam Rupali" pitchFamily="2" charset="0"/>
                <a:cs typeface="Siyam Rupali" pitchFamily="2" charset="0"/>
              </a:rPr>
              <a:t>প্রাণি 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জগৎ পর্বগুলোর 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নাম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sz="28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3455511"/>
            <a:ext cx="7696200" cy="9602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latin typeface="Siyam Rupali" pitchFamily="2" charset="0"/>
                <a:cs typeface="Siyam Rupali" pitchFamily="2" charset="0"/>
              </a:rPr>
              <a:t>পরিবেশে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র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 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প্রাণীগুলোর 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স্বাভাব ও বাসস্থান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  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ব্যাখ্যা করতে 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।</a:t>
            </a:r>
            <a:endParaRPr lang="en-US" sz="28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0322" y="4654018"/>
            <a:ext cx="7696200" cy="57888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Siyam Rupali" pitchFamily="2" charset="0"/>
                <a:cs typeface="Siyam Rupali" pitchFamily="2" charset="0"/>
              </a:rPr>
              <a:t>প্রতিটি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2800" b="1" dirty="0">
                <a:latin typeface="Siyam Rupali" pitchFamily="2" charset="0"/>
                <a:cs typeface="Siyam Rupali" pitchFamily="2" charset="0"/>
              </a:rPr>
              <a:t>পর্বের 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সনাক্তকারী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বৈশিষ্ট্য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লিখতে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8" y="2636912"/>
            <a:ext cx="495672" cy="53667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১</a:t>
            </a:r>
            <a:endParaRPr lang="en-US" sz="28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455511"/>
            <a:ext cx="495672" cy="95184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২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4705899"/>
            <a:ext cx="495672" cy="53198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24808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2164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প্রাণি</a:t>
            </a:r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জগতের</a:t>
            </a:r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৯ </a:t>
            </a:r>
            <a:r>
              <a:rPr lang="en-US" sz="32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টি</a:t>
            </a:r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পর্বের</a:t>
            </a:r>
            <a:r>
              <a:rPr lang="en-US" sz="3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নাম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3532" y="148478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পরিফেরা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Porifera</a:t>
            </a:r>
            <a:r>
              <a:rPr lang="en-US" sz="2800" b="1" dirty="0" smtClean="0">
                <a:latin typeface="Siyam Rupali" pitchFamily="2" charset="0"/>
                <a:cs typeface="Siyam Rupali" pitchFamily="2" charset="0"/>
              </a:rPr>
              <a:t>)</a:t>
            </a:r>
            <a:endParaRPr lang="en-US" sz="28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1442" y="200800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নিডারিয়া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Cnidaria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0062" y="2531224"/>
            <a:ext cx="601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প্লাটিহেলমিনথেস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Platyhelminthis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4820" y="305444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নেমাটোডা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Nematoda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0154" y="355285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অ্যানেলিডা - (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Annelida)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18064" y="407607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আর্থ্রোপোডা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Arthropoda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1442" y="459929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মলাস্কা - (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Mollusca)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6283" y="5122518"/>
            <a:ext cx="604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একাইনোডারমাটা - (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Echinodermata)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0154" y="564573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atin typeface="Siyam Rupali" pitchFamily="2" charset="0"/>
                <a:cs typeface="Siyam Rupali" pitchFamily="2" charset="0"/>
              </a:rPr>
              <a:t>কর্ডাটা - (</a:t>
            </a:r>
            <a:r>
              <a:rPr lang="en-US" sz="2800" b="1" dirty="0" err="1">
                <a:latin typeface="Siyam Rupali" pitchFamily="2" charset="0"/>
                <a:cs typeface="Siyam Rupali" pitchFamily="2" charset="0"/>
              </a:rPr>
              <a:t>Chordata</a:t>
            </a:r>
            <a:r>
              <a:rPr lang="en-US" sz="2800" b="1" dirty="0">
                <a:latin typeface="Siyam Rupali" pitchFamily="2" charset="0"/>
                <a:cs typeface="Siyam Rupali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085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2600585" y="749837"/>
            <a:ext cx="3962401" cy="685800"/>
            <a:chOff x="59397" y="2827600"/>
            <a:chExt cx="6326815" cy="1216800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59397" y="2827600"/>
              <a:ext cx="6326815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একক 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কাজ</a:t>
              </a:r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 </a:t>
              </a:r>
              <a:endPara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endParaRPr lang="en-US" sz="4000" b="1" dirty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endParaRPr>
            </a:p>
            <a:p>
              <a:pPr algn="ctr"/>
              <a:r>
                <a:rPr lang="bn-IN" sz="4000" b="1" dirty="0" smtClean="0">
                  <a:solidFill>
                    <a:srgbClr val="002060"/>
                  </a:solidFill>
                  <a:latin typeface="Siyam Rupali" pitchFamily="2" charset="0"/>
                  <a:cs typeface="Siyam Rupali" pitchFamily="2" charset="0"/>
                </a:rPr>
                <a:t>(৫মিনিট)</a:t>
              </a:r>
              <a:endParaRPr lang="en-US" sz="4000" b="1" dirty="0">
                <a:latin typeface="Siyam Rupali" pitchFamily="2" charset="0"/>
                <a:cs typeface="Siyam Rupali" pitchFamily="2" charset="0"/>
              </a:endParaRPr>
            </a:p>
          </p:txBody>
        </p:sp>
        <p:sp>
          <p:nvSpPr>
            <p:cNvPr id="5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 dirty="0"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005325" y="3774173"/>
            <a:ext cx="715292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dirty="0">
                <a:latin typeface="Siyam Rupali" pitchFamily="2" charset="0"/>
                <a:cs typeface="Siyam Rupali" pitchFamily="2" charset="0"/>
              </a:rPr>
              <a:t>প্রাণি </a:t>
            </a:r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জগৎ</a:t>
            </a:r>
            <a:r>
              <a:rPr lang="en-US" sz="3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 smtClean="0">
                <a:latin typeface="Siyam Rupali" pitchFamily="2" charset="0"/>
                <a:cs typeface="Siyam Rupali" pitchFamily="2" charset="0"/>
              </a:rPr>
              <a:t>এর</a:t>
            </a:r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 পর্ব</a:t>
            </a:r>
            <a:r>
              <a:rPr lang="en-US" sz="36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IN" sz="3600" b="1" dirty="0" smtClean="0">
                <a:latin typeface="Siyam Rupali" pitchFamily="2" charset="0"/>
                <a:cs typeface="Siyam Rupali" pitchFamily="2" charset="0"/>
              </a:rPr>
              <a:t>গুলোর  </a:t>
            </a:r>
            <a:r>
              <a:rPr lang="en-US" sz="3600" b="1" dirty="0" err="1">
                <a:latin typeface="Siyam Rupali" pitchFamily="2" charset="0"/>
                <a:cs typeface="Siyam Rupali" pitchFamily="2" charset="0"/>
              </a:rPr>
              <a:t>নাম</a:t>
            </a:r>
            <a:r>
              <a:rPr lang="en-US" sz="3600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b="1" dirty="0" err="1" smtClean="0">
                <a:latin typeface="Siyam Rupali" pitchFamily="2" charset="0"/>
                <a:cs typeface="Siyam Rupali" pitchFamily="2" charset="0"/>
              </a:rPr>
              <a:t>বল</a:t>
            </a:r>
            <a:endParaRPr lang="en-US" sz="3600" b="1" dirty="0"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8"/>
            <a:ext cx="9144000" cy="6836262"/>
          </a:xfrm>
          <a:prstGeom prst="rect">
            <a:avLst/>
          </a:prstGeom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0" y="2780928"/>
            <a:ext cx="9144000" cy="1123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6000" b="1" dirty="0">
                <a:ln w="1143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পরিফেরা - (</a:t>
            </a:r>
            <a:r>
              <a:rPr lang="en-US" sz="6000" b="1" dirty="0" err="1">
                <a:ln w="1143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Porifera</a:t>
            </a:r>
            <a:r>
              <a:rPr lang="en-US" sz="6000" b="1" dirty="0">
                <a:ln w="1143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1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938</Words>
  <Application>Microsoft Office PowerPoint</Application>
  <PresentationFormat>On-screen Show (4:3)</PresentationFormat>
  <Paragraphs>177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KBD. MD. ENAMUL HASHAN</dc:creator>
  <cp:lastModifiedBy>ENAMUL PC</cp:lastModifiedBy>
  <cp:revision>148</cp:revision>
  <dcterms:created xsi:type="dcterms:W3CDTF">2006-08-16T00:00:00Z</dcterms:created>
  <dcterms:modified xsi:type="dcterms:W3CDTF">2020-04-25T10:28:03Z</dcterms:modified>
</cp:coreProperties>
</file>