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7" r:id="rId3"/>
    <p:sldId id="275" r:id="rId4"/>
    <p:sldId id="259" r:id="rId5"/>
    <p:sldId id="276" r:id="rId6"/>
    <p:sldId id="300" r:id="rId7"/>
    <p:sldId id="299" r:id="rId8"/>
    <p:sldId id="301" r:id="rId9"/>
    <p:sldId id="277" r:id="rId10"/>
    <p:sldId id="278" r:id="rId11"/>
    <p:sldId id="279" r:id="rId12"/>
    <p:sldId id="280" r:id="rId13"/>
    <p:sldId id="281" r:id="rId14"/>
    <p:sldId id="283" r:id="rId15"/>
    <p:sldId id="282" r:id="rId16"/>
    <p:sldId id="284" r:id="rId17"/>
    <p:sldId id="285" r:id="rId18"/>
    <p:sldId id="303" r:id="rId19"/>
    <p:sldId id="302" r:id="rId20"/>
    <p:sldId id="288" r:id="rId21"/>
    <p:sldId id="29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1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4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5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2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6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7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0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4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9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omfaruk1177@gmail.co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0341" y="-537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201" y="-84130"/>
            <a:ext cx="9331778" cy="70437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46893" y="-117232"/>
            <a:ext cx="928467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11500" b="1" dirty="0" smtClean="0">
                <a:solidFill>
                  <a:srgbClr val="FF0000"/>
                </a:solidFill>
              </a:rPr>
              <a:t> </a:t>
            </a:r>
            <a:r>
              <a:rPr lang="en-US" sz="11500" b="1" dirty="0" err="1" smtClean="0">
                <a:solidFill>
                  <a:srgbClr val="FF0000"/>
                </a:solidFill>
              </a:rPr>
              <a:t>সু-স্বাগতম</a:t>
            </a:r>
            <a:r>
              <a:rPr lang="en-US" sz="11500" b="1" dirty="0" smtClean="0">
                <a:solidFill>
                  <a:srgbClr val="FF0000"/>
                </a:solidFill>
              </a:rPr>
              <a:t> </a:t>
            </a:r>
            <a:endParaRPr lang="en-US" sz="1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381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0341" y="-537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5318" y="-147918"/>
            <a:ext cx="470646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115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15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6106" y="1331260"/>
            <a:ext cx="802789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54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</a:t>
            </a:r>
            <a:r>
              <a:rPr lang="as-IN" sz="54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endParaRPr lang="en-US" sz="5400" b="1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ইসম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r-DZ" sz="5400" b="1" dirty="0">
                <a:solidFill>
                  <a:schemeClr val="bg1"/>
                </a:solidFill>
              </a:rPr>
              <a:t>مؤنث</a:t>
            </a:r>
            <a:r>
              <a:rPr lang="en-US" sz="5400" b="1" dirty="0">
                <a:solidFill>
                  <a:schemeClr val="bg1"/>
                </a:solidFill>
              </a:rPr>
              <a:t> 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আলামত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শিখতে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98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537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6518" y="-121024"/>
            <a:ext cx="6377067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8800" b="1" dirty="0">
                <a:solidFill>
                  <a:srgbClr val="C00000"/>
                </a:solidFill>
                <a:latin typeface="NikoshBAN" panose="02000000000000000000" pitchFamily="2" charset="0"/>
              </a:rPr>
              <a:t>الاسم </a:t>
            </a:r>
            <a:r>
              <a:rPr lang="bn-BD" sz="8800" b="1" dirty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88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sz="8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53788" y="929854"/>
            <a:ext cx="92784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     </a:t>
            </a:r>
            <a:r>
              <a:rPr lang="ar-DZ" sz="4800" b="1" dirty="0" smtClean="0">
                <a:solidFill>
                  <a:srgbClr val="FFC000"/>
                </a:solidFill>
                <a:latin typeface="NikoshBAN" panose="02000000000000000000" pitchFamily="2" charset="0"/>
              </a:rPr>
              <a:t>اسم</a:t>
            </a:r>
            <a:r>
              <a:rPr lang="en-US" sz="4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শাব্দিক অর্থঃ   </a:t>
            </a:r>
            <a:r>
              <a:rPr lang="ar-DZ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اسم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একবচন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বহুবচনে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DZ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اسماء 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অর্থ-নাম,বিশেষ্য,উচ্চ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54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54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54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</a:t>
            </a:r>
            <a:r>
              <a:rPr lang="bn-BD" sz="54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িক</a:t>
            </a:r>
            <a:r>
              <a:rPr lang="en-US" sz="54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অর্থঃ</a:t>
            </a:r>
            <a:r>
              <a:rPr lang="en-US" sz="54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ব্যাক্তি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স্থান,সময়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ইত্যাদির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দোষ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ওগুন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DZ" sz="40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اسم 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DZ" sz="40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 مكة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r-DZ" sz="40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 يوم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4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অন্যভাবে </a:t>
            </a:r>
            <a:r>
              <a:rPr lang="bn-BD" sz="4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 যায় 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কালের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সহযোগিতা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ছাড়াই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সক্ষম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DZ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اسم 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ar-DZ" sz="40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   </a:t>
            </a:r>
            <a:r>
              <a:rPr lang="ar-DZ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مكة 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,</a:t>
            </a:r>
            <a:r>
              <a:rPr lang="ar-DZ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يوم 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,</a:t>
            </a:r>
            <a:r>
              <a:rPr lang="ar-DZ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عالم 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,</a:t>
            </a:r>
            <a:r>
              <a:rPr lang="ar-DZ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جاهل 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,</a:t>
            </a:r>
            <a:r>
              <a:rPr lang="ar-DZ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خالد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39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4129" y="40341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3577" y="0"/>
            <a:ext cx="61526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DZ" sz="8000" b="1" dirty="0">
                <a:solidFill>
                  <a:srgbClr val="C00000"/>
                </a:solidFill>
                <a:latin typeface="NikoshBAN" panose="02000000000000000000" pitchFamily="2" charset="0"/>
              </a:rPr>
              <a:t>اسم</a:t>
            </a:r>
            <a:r>
              <a:rPr lang="en-US" sz="8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প্রকারসমূহ</a:t>
            </a:r>
            <a:endParaRPr lang="en-US" sz="8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129" y="2084294"/>
            <a:ext cx="929191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DZ" sz="5400" b="1" dirty="0">
                <a:solidFill>
                  <a:srgbClr val="FFC000"/>
                </a:solidFill>
                <a:latin typeface="NikoshBAN" pitchFamily="2" charset="0"/>
              </a:rPr>
              <a:t>عدد</a:t>
            </a:r>
            <a:r>
              <a:rPr lang="en-US" sz="5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বচনের</a:t>
            </a:r>
            <a:r>
              <a:rPr lang="bn-BD" sz="54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4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DZ" sz="4400" b="1" dirty="0">
                <a:solidFill>
                  <a:srgbClr val="FFC000"/>
                </a:solidFill>
                <a:latin typeface="NikoshBAN" pitchFamily="2" charset="0"/>
              </a:rPr>
              <a:t>اسم</a:t>
            </a:r>
            <a:r>
              <a:rPr lang="en-US" sz="4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4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প্রকার।</a:t>
            </a:r>
            <a:r>
              <a:rPr lang="en-US" sz="44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sz="44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ar-DZ" sz="4000" b="1" dirty="0">
                <a:solidFill>
                  <a:schemeClr val="bg1"/>
                </a:solidFill>
                <a:latin typeface="NikoshBAN" pitchFamily="2" charset="0"/>
              </a:rPr>
              <a:t>واحد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ar-DZ" sz="4000" b="1" dirty="0">
                <a:solidFill>
                  <a:schemeClr val="bg1"/>
                </a:solidFill>
                <a:latin typeface="NikoshBAN" pitchFamily="2" charset="0"/>
              </a:rPr>
              <a:t> مفرد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একবচন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ar-DZ" sz="4000" b="1" dirty="0">
                <a:solidFill>
                  <a:schemeClr val="bg1"/>
                </a:solidFill>
                <a:latin typeface="NikoshBAN" pitchFamily="2" charset="0"/>
              </a:rPr>
              <a:t>كتاب قلم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ar-DZ" sz="4000" b="1" dirty="0">
                <a:solidFill>
                  <a:schemeClr val="bg1"/>
                </a:solidFill>
                <a:latin typeface="NikoshBAN" pitchFamily="2" charset="0"/>
              </a:rPr>
              <a:t>تثنية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DZ" sz="4000" b="1" dirty="0">
                <a:solidFill>
                  <a:schemeClr val="bg1"/>
                </a:solidFill>
                <a:latin typeface="NikoshBAN" pitchFamily="2" charset="0"/>
              </a:rPr>
              <a:t>مثني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দ্বিবচন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ar-DZ" sz="4000" b="1" dirty="0">
                <a:solidFill>
                  <a:schemeClr val="bg1"/>
                </a:solidFill>
                <a:latin typeface="NikoshBAN" pitchFamily="2" charset="0"/>
              </a:rPr>
              <a:t>كتابان قلمان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ar-DZ" sz="4000" b="1" dirty="0">
                <a:solidFill>
                  <a:schemeClr val="bg1"/>
                </a:solidFill>
                <a:latin typeface="NikoshBAN" pitchFamily="2" charset="0"/>
              </a:rPr>
              <a:t>جمع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DZ" sz="4000" b="1" dirty="0">
                <a:solidFill>
                  <a:schemeClr val="bg1"/>
                </a:solidFill>
                <a:latin typeface="NikoshBAN" pitchFamily="2" charset="0"/>
              </a:rPr>
              <a:t>مجموع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বহুবচন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ar-DZ" sz="4000" b="1" dirty="0">
                <a:solidFill>
                  <a:schemeClr val="bg1"/>
                </a:solidFill>
                <a:latin typeface="NikoshBAN" pitchFamily="2" charset="0"/>
              </a:rPr>
              <a:t>كتب اقلام</a:t>
            </a: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</a:t>
            </a:r>
            <a:r>
              <a:rPr lang="en-US" sz="4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</a:t>
            </a:r>
            <a:r>
              <a:rPr lang="en-US" sz="4800" b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4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</a:t>
            </a:r>
            <a:r>
              <a:rPr lang="bn-BD" sz="4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r-AE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إسم </a:t>
            </a:r>
            <a:r>
              <a:rPr lang="ar-AE" sz="3600" b="1" dirty="0">
                <a:solidFill>
                  <a:schemeClr val="bg1"/>
                </a:solidFill>
                <a:latin typeface="Arial" panose="020B0604020202020204" pitchFamily="34" charset="0"/>
              </a:rPr>
              <a:t>الجامد 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 (3    </a:t>
            </a:r>
            <a:r>
              <a:rPr lang="ar-AE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إسم المصدر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ar-AE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(2       </a:t>
            </a:r>
            <a:r>
              <a:rPr lang="ar-AE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إسم المشتق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(1 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0341" y="-537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3577" y="0"/>
            <a:ext cx="61526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DZ" sz="8000" b="1" dirty="0">
                <a:solidFill>
                  <a:srgbClr val="C00000"/>
                </a:solidFill>
                <a:latin typeface="NikoshBAN" panose="02000000000000000000" pitchFamily="2" charset="0"/>
              </a:rPr>
              <a:t>اسم</a:t>
            </a:r>
            <a:r>
              <a:rPr lang="en-US" sz="8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প্রকারসমূহ</a:t>
            </a:r>
            <a:endParaRPr lang="en-US" sz="8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69141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C000"/>
                </a:solidFill>
              </a:rPr>
              <a:t>নির্দিষ্ট</a:t>
            </a:r>
            <a:r>
              <a:rPr lang="bn-BD" sz="4400" dirty="0">
                <a:solidFill>
                  <a:srgbClr val="FFC000"/>
                </a:solidFill>
              </a:rPr>
              <a:t> </a:t>
            </a:r>
            <a:r>
              <a:rPr lang="en-US" sz="4400" dirty="0">
                <a:solidFill>
                  <a:srgbClr val="FFC000"/>
                </a:solidFill>
              </a:rPr>
              <a:t> </a:t>
            </a:r>
            <a:r>
              <a:rPr lang="en-US" sz="4400" dirty="0" err="1">
                <a:solidFill>
                  <a:srgbClr val="FFC000"/>
                </a:solidFill>
              </a:rPr>
              <a:t>অনির্দিষ্টভেদে</a:t>
            </a:r>
            <a:r>
              <a:rPr lang="en-US" sz="4400" dirty="0">
                <a:solidFill>
                  <a:srgbClr val="FFC000"/>
                </a:solidFill>
              </a:rPr>
              <a:t> </a:t>
            </a:r>
            <a:r>
              <a:rPr lang="ar-DZ" sz="4400" dirty="0">
                <a:solidFill>
                  <a:srgbClr val="FFC000"/>
                </a:solidFill>
              </a:rPr>
              <a:t>اسم</a:t>
            </a:r>
            <a:r>
              <a:rPr lang="en-US" sz="4400" dirty="0">
                <a:solidFill>
                  <a:srgbClr val="FFC000"/>
                </a:solidFill>
              </a:rPr>
              <a:t> </a:t>
            </a:r>
            <a:r>
              <a:rPr lang="en-US" sz="4400" dirty="0" err="1">
                <a:solidFill>
                  <a:srgbClr val="FFC000"/>
                </a:solidFill>
              </a:rPr>
              <a:t>দু</a:t>
            </a:r>
            <a:r>
              <a:rPr lang="en-US" sz="4400" dirty="0">
                <a:solidFill>
                  <a:srgbClr val="FFC000"/>
                </a:solidFill>
              </a:rPr>
              <a:t> </a:t>
            </a:r>
            <a:r>
              <a:rPr lang="en-US" sz="4400" dirty="0" err="1">
                <a:solidFill>
                  <a:srgbClr val="FFC000"/>
                </a:solidFill>
              </a:rPr>
              <a:t>প্রকার</a:t>
            </a:r>
            <a:r>
              <a:rPr lang="en-US" sz="4400" dirty="0" smtClean="0">
                <a:solidFill>
                  <a:srgbClr val="FFC000"/>
                </a:solidFill>
              </a:rPr>
              <a:t>।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          যথাঃ-১</a:t>
            </a:r>
            <a:r>
              <a:rPr lang="en-US" sz="4400" dirty="0">
                <a:solidFill>
                  <a:schemeClr val="bg1"/>
                </a:solidFill>
              </a:rPr>
              <a:t>।</a:t>
            </a:r>
            <a:r>
              <a:rPr lang="ar-DZ" sz="4400" dirty="0">
                <a:solidFill>
                  <a:schemeClr val="bg1"/>
                </a:solidFill>
              </a:rPr>
              <a:t>معرفة</a:t>
            </a:r>
            <a:r>
              <a:rPr lang="bn-BD" sz="4400" dirty="0">
                <a:solidFill>
                  <a:schemeClr val="bg1"/>
                </a:solidFill>
              </a:rPr>
              <a:t> 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bn-BD" sz="4400" dirty="0">
                <a:solidFill>
                  <a:schemeClr val="bg1"/>
                </a:solidFill>
              </a:rPr>
              <a:t> </a:t>
            </a:r>
            <a:r>
              <a:rPr lang="en-US" sz="4400" dirty="0">
                <a:solidFill>
                  <a:schemeClr val="bg1"/>
                </a:solidFill>
              </a:rPr>
              <a:t>ও</a:t>
            </a:r>
            <a:r>
              <a:rPr lang="bn-BD" sz="4400" dirty="0">
                <a:solidFill>
                  <a:schemeClr val="bg1"/>
                </a:solidFill>
              </a:rPr>
              <a:t>   </a:t>
            </a:r>
            <a:r>
              <a:rPr lang="en-US" sz="4400" dirty="0">
                <a:solidFill>
                  <a:schemeClr val="bg1"/>
                </a:solidFill>
              </a:rPr>
              <a:t> ২।</a:t>
            </a:r>
            <a:r>
              <a:rPr lang="bn-BD" sz="4400" dirty="0">
                <a:solidFill>
                  <a:schemeClr val="bg1"/>
                </a:solidFill>
              </a:rPr>
              <a:t> </a:t>
            </a:r>
            <a:r>
              <a:rPr lang="ar-DZ" sz="4400" dirty="0">
                <a:solidFill>
                  <a:schemeClr val="bg1"/>
                </a:solidFill>
              </a:rPr>
              <a:t>نكرة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en-US" sz="4800" dirty="0" err="1" smtClean="0">
                <a:solidFill>
                  <a:srgbClr val="FFC000"/>
                </a:solidFill>
              </a:rPr>
              <a:t>লিঙ্গভেদে</a:t>
            </a:r>
            <a:r>
              <a:rPr lang="en-US" sz="4800" dirty="0" smtClean="0">
                <a:solidFill>
                  <a:srgbClr val="FFC000"/>
                </a:solidFill>
              </a:rPr>
              <a:t> </a:t>
            </a:r>
            <a:r>
              <a:rPr lang="ar-DZ" sz="4800" dirty="0">
                <a:solidFill>
                  <a:srgbClr val="FFC000"/>
                </a:solidFill>
              </a:rPr>
              <a:t>اسم</a:t>
            </a:r>
            <a:r>
              <a:rPr lang="en-US" sz="4800" dirty="0">
                <a:solidFill>
                  <a:srgbClr val="FFC000"/>
                </a:solidFill>
              </a:rPr>
              <a:t> </a:t>
            </a:r>
            <a:r>
              <a:rPr lang="en-US" sz="4800" dirty="0" err="1">
                <a:solidFill>
                  <a:srgbClr val="FFC000"/>
                </a:solidFill>
              </a:rPr>
              <a:t>দু</a:t>
            </a:r>
            <a:r>
              <a:rPr lang="en-US" sz="4800" dirty="0">
                <a:solidFill>
                  <a:srgbClr val="FFC000"/>
                </a:solidFill>
              </a:rPr>
              <a:t> </a:t>
            </a:r>
            <a:r>
              <a:rPr lang="en-US" sz="4800" dirty="0" err="1">
                <a:solidFill>
                  <a:srgbClr val="FFC000"/>
                </a:solidFill>
              </a:rPr>
              <a:t>প্রকার</a:t>
            </a:r>
            <a:r>
              <a:rPr lang="en-US" sz="4800" dirty="0" smtClean="0">
                <a:solidFill>
                  <a:srgbClr val="FFC000"/>
                </a:solidFill>
              </a:rPr>
              <a:t>।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         </a:t>
            </a:r>
            <a:r>
              <a:rPr lang="en-US" sz="4800" dirty="0" err="1" smtClean="0">
                <a:solidFill>
                  <a:schemeClr val="bg1"/>
                </a:solidFill>
              </a:rPr>
              <a:t>যথা</a:t>
            </a:r>
            <a:r>
              <a:rPr lang="en-US" sz="4800" dirty="0" smtClean="0">
                <a:solidFill>
                  <a:schemeClr val="bg1"/>
                </a:solidFill>
              </a:rPr>
              <a:t>-</a:t>
            </a:r>
            <a:r>
              <a:rPr lang="bn-BD" sz="4800" dirty="0" smtClean="0">
                <a:solidFill>
                  <a:schemeClr val="bg1"/>
                </a:solidFill>
              </a:rPr>
              <a:t>  </a:t>
            </a:r>
            <a:r>
              <a:rPr lang="en-US" sz="4800" dirty="0">
                <a:solidFill>
                  <a:schemeClr val="bg1"/>
                </a:solidFill>
              </a:rPr>
              <a:t>১</a:t>
            </a:r>
            <a:r>
              <a:rPr lang="bn-BD" sz="4800" dirty="0">
                <a:solidFill>
                  <a:schemeClr val="bg1"/>
                </a:solidFill>
              </a:rPr>
              <a:t>।</a:t>
            </a:r>
            <a:r>
              <a:rPr lang="ar-DZ" sz="4800" dirty="0">
                <a:solidFill>
                  <a:schemeClr val="bg1"/>
                </a:solidFill>
              </a:rPr>
              <a:t>مذكر</a:t>
            </a:r>
            <a:r>
              <a:rPr lang="bn-BD" sz="4800" dirty="0">
                <a:solidFill>
                  <a:schemeClr val="bg1"/>
                </a:solidFill>
              </a:rPr>
              <a:t>   </a:t>
            </a:r>
            <a:r>
              <a:rPr lang="en-US" sz="4800" dirty="0">
                <a:solidFill>
                  <a:schemeClr val="bg1"/>
                </a:solidFill>
              </a:rPr>
              <a:t>ও ২।</a:t>
            </a:r>
            <a:r>
              <a:rPr lang="ar-DZ" sz="4800" dirty="0" smtClean="0">
                <a:solidFill>
                  <a:schemeClr val="bg1"/>
                </a:solidFill>
              </a:rPr>
              <a:t>مؤنث</a:t>
            </a:r>
          </a:p>
          <a:p>
            <a:r>
              <a:rPr lang="bn-BD" sz="3200" dirty="0" smtClean="0">
                <a:solidFill>
                  <a:srgbClr val="FFC000"/>
                </a:solidFill>
              </a:rPr>
              <a:t>ইরাব </a:t>
            </a:r>
            <a:r>
              <a:rPr lang="bn-BD" sz="3200" dirty="0">
                <a:solidFill>
                  <a:srgbClr val="FFC000"/>
                </a:solidFill>
              </a:rPr>
              <a:t>পরিবর্তন হওয়া না হওয়ার দিক থেকে দুই </a:t>
            </a:r>
            <a:r>
              <a:rPr lang="bn-BD" sz="3200" dirty="0" smtClean="0">
                <a:solidFill>
                  <a:srgbClr val="FFC000"/>
                </a:solidFill>
              </a:rPr>
              <a:t>প্রকার।</a:t>
            </a:r>
            <a:endParaRPr lang="en-US" sz="3200" dirty="0">
              <a:solidFill>
                <a:srgbClr val="FFC000"/>
              </a:solidFill>
            </a:endParaRPr>
          </a:p>
          <a:p>
            <a:pPr algn="ctr"/>
            <a:r>
              <a:rPr lang="en-US" sz="5400" dirty="0" err="1" smtClean="0">
                <a:solidFill>
                  <a:schemeClr val="bg1"/>
                </a:solidFill>
              </a:rPr>
              <a:t>যথা</a:t>
            </a:r>
            <a:r>
              <a:rPr lang="en-US" sz="5400" dirty="0" smtClean="0">
                <a:solidFill>
                  <a:schemeClr val="bg1"/>
                </a:solidFill>
              </a:rPr>
              <a:t> – </a:t>
            </a:r>
            <a:r>
              <a:rPr lang="ar-AE" sz="5400" dirty="0">
                <a:solidFill>
                  <a:schemeClr val="bg1"/>
                </a:solidFill>
              </a:rPr>
              <a:t>إسم المبنى</a:t>
            </a:r>
            <a:r>
              <a:rPr lang="en-US" sz="5400" dirty="0">
                <a:solidFill>
                  <a:schemeClr val="bg1"/>
                </a:solidFill>
              </a:rPr>
              <a:t>  ২।</a:t>
            </a:r>
            <a:r>
              <a:rPr lang="bn-BD" sz="5400" dirty="0">
                <a:solidFill>
                  <a:schemeClr val="bg1"/>
                </a:solidFill>
              </a:rPr>
              <a:t> </a:t>
            </a:r>
            <a:r>
              <a:rPr lang="ar-AE" sz="5400" dirty="0">
                <a:solidFill>
                  <a:schemeClr val="bg1"/>
                </a:solidFill>
              </a:rPr>
              <a:t>إسم المعرب</a:t>
            </a:r>
            <a:r>
              <a:rPr lang="bn-BD" sz="5400" dirty="0">
                <a:solidFill>
                  <a:schemeClr val="bg1"/>
                </a:solidFill>
              </a:rPr>
              <a:t> </a:t>
            </a:r>
            <a:r>
              <a:rPr lang="en-US" sz="5400" dirty="0">
                <a:solidFill>
                  <a:schemeClr val="bg1"/>
                </a:solidFill>
              </a:rPr>
              <a:t>১</a:t>
            </a:r>
            <a:r>
              <a:rPr lang="bn-BD" sz="5400" dirty="0">
                <a:solidFill>
                  <a:schemeClr val="bg1"/>
                </a:solidFill>
              </a:rPr>
              <a:t>। 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7236" y="-40341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8086" y="-416859"/>
            <a:ext cx="929613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DZ" sz="13800" b="1" dirty="0">
                <a:solidFill>
                  <a:srgbClr val="C00000"/>
                </a:solidFill>
                <a:latin typeface="NikoshBAN" panose="02000000000000000000" pitchFamily="2" charset="0"/>
              </a:rPr>
              <a:t>جمع</a:t>
            </a:r>
            <a:r>
              <a:rPr lang="en-US" sz="13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13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DZ" sz="13800" b="1" dirty="0">
                <a:solidFill>
                  <a:srgbClr val="C00000"/>
                </a:solidFill>
                <a:latin typeface="NikoshBAN" panose="02000000000000000000" pitchFamily="2" charset="0"/>
              </a:rPr>
              <a:t>مجموع</a:t>
            </a:r>
            <a:endParaRPr lang="en-US" sz="13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21024" y="1976718"/>
            <a:ext cx="92246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800" b="1" dirty="0">
                <a:solidFill>
                  <a:schemeClr val="bg1"/>
                </a:solidFill>
                <a:latin typeface="NikoshBAN" panose="02000000000000000000" pitchFamily="2" charset="0"/>
              </a:rPr>
              <a:t>جمع</a:t>
            </a:r>
            <a:r>
              <a:rPr lang="bn-BD" sz="4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 অর্থ হল বহুবচন , অর্থাৎ যে কালেমা </a:t>
            </a:r>
            <a:r>
              <a:rPr lang="bn-BD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 শব্দ </a:t>
            </a:r>
            <a:r>
              <a:rPr lang="bn-BD" sz="4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  একের অধিক ব্যাক্তি, বস্তু, স্থান, </a:t>
            </a:r>
            <a:r>
              <a:rPr lang="bn-BD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দোষ,গুন </a:t>
            </a:r>
            <a:r>
              <a:rPr lang="bn-BD" sz="4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ইত্যাদির নাম বুঝায় তাকে </a:t>
            </a:r>
            <a:r>
              <a:rPr lang="ar-DZ" sz="4800" b="1" dirty="0">
                <a:solidFill>
                  <a:schemeClr val="bg1"/>
                </a:solidFill>
                <a:latin typeface="NikoshBAN" panose="02000000000000000000" pitchFamily="2" charset="0"/>
              </a:rPr>
              <a:t>جمع</a:t>
            </a:r>
            <a:r>
              <a:rPr lang="bn-BD" sz="4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বলে </a:t>
            </a:r>
            <a:r>
              <a:rPr lang="bn-BD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endParaRPr lang="bn-BD" sz="48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+mj-cs"/>
              </a:rPr>
              <a:t> </a:t>
            </a:r>
            <a:r>
              <a:rPr lang="ar-DZ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+mj-cs"/>
              </a:rPr>
              <a:t>جمع</a:t>
            </a:r>
            <a:r>
              <a:rPr lang="bn-BD" sz="4400" b="1" dirty="0">
                <a:solidFill>
                  <a:schemeClr val="bg1"/>
                </a:solidFill>
                <a:latin typeface="NikoshBAN" panose="02000000000000000000" pitchFamily="2" charset="0"/>
                <a:cs typeface="+mj-cs"/>
              </a:rPr>
              <a:t> </a:t>
            </a:r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+mj-cs"/>
              </a:rPr>
              <a:t> প্রকাশ থাকে যে, </a:t>
            </a:r>
            <a:r>
              <a:rPr lang="ar-DZ" sz="4400" b="1" dirty="0">
                <a:solidFill>
                  <a:schemeClr val="bg1"/>
                </a:solidFill>
                <a:latin typeface="NikoshBAN" panose="02000000000000000000" pitchFamily="2" charset="0"/>
                <a:cs typeface="+mj-cs"/>
              </a:rPr>
              <a:t>جمع</a:t>
            </a:r>
            <a:r>
              <a:rPr lang="bn-BD" sz="4400" b="1" dirty="0">
                <a:solidFill>
                  <a:schemeClr val="bg1"/>
                </a:solidFill>
                <a:latin typeface="NikoshBAN" panose="02000000000000000000" pitchFamily="2" charset="0"/>
                <a:cs typeface="+mj-cs"/>
              </a:rPr>
              <a:t> </a:t>
            </a:r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+mj-cs"/>
              </a:rPr>
              <a:t> ২ প্রকার </a:t>
            </a:r>
          </a:p>
          <a:p>
            <a:pPr algn="ctr"/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+mj-cs"/>
              </a:rPr>
              <a:t>যথা-  </a:t>
            </a:r>
            <a:r>
              <a:rPr lang="ar-AE" sz="4400" b="1" dirty="0">
                <a:solidFill>
                  <a:schemeClr val="bg1"/>
                </a:solidFill>
                <a:latin typeface="NikoshBAN" pitchFamily="2" charset="0"/>
                <a:cs typeface="+mj-cs"/>
              </a:rPr>
              <a:t>جمع </a:t>
            </a:r>
            <a:r>
              <a:rPr lang="ar-AE" sz="4400" b="1" dirty="0" smtClean="0">
                <a:solidFill>
                  <a:schemeClr val="bg1"/>
                </a:solidFill>
                <a:latin typeface="NikoshBAN" pitchFamily="2" charset="0"/>
                <a:cs typeface="+mj-cs"/>
              </a:rPr>
              <a:t>قلة</a:t>
            </a: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+mj-cs"/>
              </a:rPr>
              <a:t>  </a:t>
            </a:r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+mj-cs"/>
              </a:rPr>
              <a:t>(১ </a:t>
            </a:r>
            <a:r>
              <a:rPr lang="ar-AE" sz="4400" b="1" dirty="0" smtClean="0">
                <a:solidFill>
                  <a:schemeClr val="bg1"/>
                </a:solidFill>
                <a:latin typeface="NikoshBAN" pitchFamily="2" charset="0"/>
                <a:cs typeface="+mj-cs"/>
              </a:rPr>
              <a:t>جمع كسرة</a:t>
            </a: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+mj-cs"/>
              </a:rPr>
              <a:t> </a:t>
            </a: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(২</a:t>
            </a:r>
            <a:endParaRPr lang="en-US" sz="4400" b="1" dirty="0">
              <a:solidFill>
                <a:schemeClr val="bg1"/>
              </a:solidFill>
              <a:latin typeface="NikoshBAN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751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723" y="-100681"/>
            <a:ext cx="9143999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14888" y="13447"/>
            <a:ext cx="95301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DZ" sz="9600" b="1" dirty="0">
                <a:solidFill>
                  <a:srgbClr val="C00000"/>
                </a:solidFill>
                <a:latin typeface="NikoshBAN" panose="02000000000000000000" pitchFamily="2" charset="0"/>
              </a:rPr>
              <a:t>جمع</a:t>
            </a:r>
            <a:r>
              <a:rPr lang="en-US" sz="9600" b="1" dirty="0">
                <a:solidFill>
                  <a:srgbClr val="C00000"/>
                </a:solidFill>
                <a:latin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বহুবচন</a:t>
            </a:r>
            <a:r>
              <a:rPr lang="en-US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বা</a:t>
            </a:r>
            <a:r>
              <a:rPr lang="bn-BD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DZ" sz="9600" b="1" dirty="0">
                <a:solidFill>
                  <a:srgbClr val="C00000"/>
                </a:solidFill>
                <a:latin typeface="NikoshBAN" panose="02000000000000000000" pitchFamily="2" charset="0"/>
              </a:rPr>
              <a:t>مجموع</a:t>
            </a:r>
            <a:endParaRPr lang="en-US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1682" y="2024990"/>
            <a:ext cx="433561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AE" sz="6000" b="1" dirty="0">
                <a:solidFill>
                  <a:schemeClr val="bg1"/>
                </a:solidFill>
              </a:rPr>
              <a:t>جمع  المكسر</a:t>
            </a:r>
            <a:endParaRPr lang="en-US" sz="6000" b="1" dirty="0">
              <a:solidFill>
                <a:schemeClr val="bg1"/>
              </a:solidFill>
            </a:endParaRPr>
          </a:p>
          <a:p>
            <a:pPr algn="r"/>
            <a:r>
              <a:rPr lang="ar-AE" sz="6000" b="1" dirty="0">
                <a:solidFill>
                  <a:schemeClr val="bg1"/>
                </a:solidFill>
              </a:rPr>
              <a:t>مسجد</a:t>
            </a:r>
            <a:r>
              <a:rPr lang="bn-BD" sz="6000" b="1" dirty="0">
                <a:solidFill>
                  <a:schemeClr val="bg1"/>
                </a:solidFill>
              </a:rPr>
              <a:t> -</a:t>
            </a:r>
            <a:r>
              <a:rPr lang="ar-AE" sz="6000" b="1" dirty="0">
                <a:solidFill>
                  <a:schemeClr val="bg1"/>
                </a:solidFill>
              </a:rPr>
              <a:t> مساجد </a:t>
            </a:r>
            <a:endParaRPr lang="bn-BD" sz="6000" b="1" dirty="0">
              <a:solidFill>
                <a:schemeClr val="bg1"/>
              </a:solidFill>
            </a:endParaRPr>
          </a:p>
          <a:p>
            <a:pPr algn="r"/>
            <a:r>
              <a:rPr lang="ar-AE" sz="6000" b="1" dirty="0">
                <a:solidFill>
                  <a:schemeClr val="bg1"/>
                </a:solidFill>
              </a:rPr>
              <a:t>رجل </a:t>
            </a:r>
            <a:r>
              <a:rPr lang="bn-BD" sz="6000" b="1" dirty="0">
                <a:solidFill>
                  <a:schemeClr val="bg1"/>
                </a:solidFill>
              </a:rPr>
              <a:t>  - </a:t>
            </a:r>
            <a:r>
              <a:rPr lang="ar-AE" sz="6000" b="1" dirty="0">
                <a:solidFill>
                  <a:schemeClr val="bg1"/>
                </a:solidFill>
              </a:rPr>
              <a:t>رجال</a:t>
            </a:r>
            <a:endParaRPr lang="en-US" sz="6000" b="1" dirty="0">
              <a:solidFill>
                <a:schemeClr val="bg1"/>
              </a:solidFill>
            </a:endParaRPr>
          </a:p>
          <a:p>
            <a:endParaRPr lang="bn-BD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45168" y="2080157"/>
            <a:ext cx="50760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6000" b="1" dirty="0" smtClean="0">
                <a:solidFill>
                  <a:srgbClr val="FFC000"/>
                </a:solidFill>
              </a:rPr>
              <a:t>جمع السليم</a:t>
            </a:r>
            <a:endParaRPr lang="bn-BD" sz="6000" b="1" dirty="0" smtClean="0">
              <a:solidFill>
                <a:srgbClr val="FFC000"/>
              </a:solidFill>
            </a:endParaRPr>
          </a:p>
          <a:p>
            <a:pPr algn="ctr"/>
            <a:endParaRPr lang="bn-BD" b="1" dirty="0">
              <a:solidFill>
                <a:schemeClr val="bg1"/>
              </a:solidFill>
            </a:endParaRPr>
          </a:p>
          <a:p>
            <a:pPr algn="r"/>
            <a:r>
              <a:rPr lang="ar-AE" sz="6000" b="1" dirty="0">
                <a:solidFill>
                  <a:srgbClr val="FFC000"/>
                </a:solidFill>
                <a:latin typeface="NikoshBAN" panose="02000000000000000000" pitchFamily="2" charset="0"/>
              </a:rPr>
              <a:t>عالم </a:t>
            </a:r>
            <a:r>
              <a:rPr lang="bn-BD" sz="6000" b="1" dirty="0">
                <a:solidFill>
                  <a:srgbClr val="FFC000"/>
                </a:solidFill>
                <a:latin typeface="NikoshBAN" panose="02000000000000000000" pitchFamily="2" charset="0"/>
              </a:rPr>
              <a:t> </a:t>
            </a:r>
            <a:r>
              <a:rPr lang="bn-BD" sz="6000" b="1" dirty="0" smtClean="0">
                <a:solidFill>
                  <a:srgbClr val="FFC000"/>
                </a:solidFill>
                <a:latin typeface="NikoshBAN" panose="02000000000000000000" pitchFamily="2" charset="0"/>
              </a:rPr>
              <a:t>-</a:t>
            </a:r>
            <a:r>
              <a:rPr lang="ar-AE" sz="6000" b="1" dirty="0" smtClean="0">
                <a:solidFill>
                  <a:srgbClr val="FFC000"/>
                </a:solidFill>
                <a:latin typeface="NikoshBAN" panose="02000000000000000000" pitchFamily="2" charset="0"/>
              </a:rPr>
              <a:t>عالمون </a:t>
            </a:r>
            <a:endParaRPr lang="bn-BD" sz="6000" b="1" dirty="0">
              <a:solidFill>
                <a:srgbClr val="FFC000"/>
              </a:solidFill>
              <a:latin typeface="NikoshBAN" panose="02000000000000000000" pitchFamily="2" charset="0"/>
            </a:endParaRPr>
          </a:p>
          <a:p>
            <a:pPr algn="ctr"/>
            <a:endParaRPr lang="bn-BD" b="1" dirty="0">
              <a:solidFill>
                <a:schemeClr val="bg1"/>
              </a:solidFill>
            </a:endParaRPr>
          </a:p>
          <a:p>
            <a:pPr algn="r"/>
            <a:r>
              <a:rPr lang="ar-AE" sz="6000" b="1" dirty="0">
                <a:solidFill>
                  <a:srgbClr val="FFC000"/>
                </a:solidFill>
                <a:latin typeface="NikoshBAN" panose="02000000000000000000" pitchFamily="2" charset="0"/>
              </a:rPr>
              <a:t>ناصر</a:t>
            </a:r>
            <a:r>
              <a:rPr lang="bn-BD" sz="6000" b="1" dirty="0">
                <a:solidFill>
                  <a:srgbClr val="FFC000"/>
                </a:solidFill>
                <a:latin typeface="NikoshBAN" panose="02000000000000000000" pitchFamily="2" charset="0"/>
              </a:rPr>
              <a:t> </a:t>
            </a:r>
            <a:r>
              <a:rPr lang="bn-BD" sz="6000" b="1" dirty="0" smtClean="0">
                <a:solidFill>
                  <a:srgbClr val="FFC000"/>
                </a:solidFill>
                <a:latin typeface="NikoshBAN" panose="02000000000000000000" pitchFamily="2" charset="0"/>
              </a:rPr>
              <a:t>-</a:t>
            </a:r>
            <a:r>
              <a:rPr lang="ar-AE" sz="6000" b="1" dirty="0" smtClean="0">
                <a:solidFill>
                  <a:srgbClr val="FFC000"/>
                </a:solidFill>
                <a:latin typeface="NikoshBAN" panose="02000000000000000000" pitchFamily="2" charset="0"/>
              </a:rPr>
              <a:t>ناصرون</a:t>
            </a:r>
            <a:endParaRPr lang="bn-BD" sz="60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3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0341" y="-537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7680" y="134471"/>
            <a:ext cx="732444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8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AE" sz="8800" b="1" dirty="0">
                <a:solidFill>
                  <a:srgbClr val="C00000"/>
                </a:solidFill>
                <a:latin typeface="NikoshBAN" pitchFamily="2" charset="0"/>
              </a:rPr>
              <a:t>مؤنث</a:t>
            </a:r>
            <a:r>
              <a:rPr lang="bn-BD" sz="8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এর আলামত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2730" y="1707776"/>
            <a:ext cx="83371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١</a:t>
            </a:r>
            <a:r>
              <a:rPr lang="bn-BD" sz="5400" b="1" dirty="0">
                <a:solidFill>
                  <a:schemeClr val="bg1"/>
                </a:solidFill>
              </a:rPr>
              <a:t>-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bn-BD" sz="5400" b="1" dirty="0">
                <a:solidFill>
                  <a:schemeClr val="bg1"/>
                </a:solidFill>
              </a:rPr>
              <a:t> </a:t>
            </a:r>
            <a:r>
              <a:rPr lang="ar-AE" sz="5400" b="1" dirty="0">
                <a:solidFill>
                  <a:schemeClr val="bg1"/>
                </a:solidFill>
              </a:rPr>
              <a:t>التانيث</a:t>
            </a:r>
            <a:r>
              <a:rPr lang="bn-BD" sz="5400" b="1" dirty="0">
                <a:solidFill>
                  <a:schemeClr val="bg1"/>
                </a:solidFill>
              </a:rPr>
              <a:t> </a:t>
            </a:r>
            <a:r>
              <a:rPr lang="ar-AE" sz="5400" b="1" dirty="0" smtClean="0">
                <a:solidFill>
                  <a:schemeClr val="bg1"/>
                </a:solidFill>
              </a:rPr>
              <a:t>تاء </a:t>
            </a:r>
            <a:r>
              <a:rPr lang="en-US" sz="5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endParaRPr lang="bn-BD" sz="5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b="1" dirty="0">
                <a:solidFill>
                  <a:schemeClr val="bg1"/>
                </a:solidFill>
              </a:rPr>
              <a:t>٢</a:t>
            </a:r>
            <a:r>
              <a:rPr lang="bn-BD" sz="5400" b="1" dirty="0">
                <a:solidFill>
                  <a:schemeClr val="bg1"/>
                </a:solidFill>
              </a:rPr>
              <a:t>-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bn-BD" sz="5400" b="1" dirty="0">
                <a:solidFill>
                  <a:schemeClr val="bg1"/>
                </a:solidFill>
              </a:rPr>
              <a:t> </a:t>
            </a:r>
            <a:r>
              <a:rPr lang="ar-AE" sz="5400" b="1" dirty="0">
                <a:solidFill>
                  <a:schemeClr val="bg1"/>
                </a:solidFill>
              </a:rPr>
              <a:t> الف مقصورة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endParaRPr lang="bn-BD" sz="5400" b="1" dirty="0">
              <a:solidFill>
                <a:schemeClr val="bg1"/>
              </a:solidFill>
            </a:endParaRPr>
          </a:p>
          <a:p>
            <a:endParaRPr lang="bn-BD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b="1" dirty="0">
                <a:solidFill>
                  <a:schemeClr val="bg1"/>
                </a:solidFill>
              </a:rPr>
              <a:t>٣</a:t>
            </a:r>
            <a:r>
              <a:rPr lang="bn-BD" sz="5400" b="1" dirty="0">
                <a:solidFill>
                  <a:schemeClr val="bg1"/>
                </a:solidFill>
              </a:rPr>
              <a:t>-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bn-BD" sz="5400" b="1" dirty="0">
                <a:solidFill>
                  <a:schemeClr val="bg1"/>
                </a:solidFill>
              </a:rPr>
              <a:t>  </a:t>
            </a:r>
            <a:r>
              <a:rPr lang="ar-AE" sz="5400" b="1" dirty="0">
                <a:solidFill>
                  <a:schemeClr val="bg1"/>
                </a:solidFill>
              </a:rPr>
              <a:t> الف ممدودة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endParaRPr lang="bn-BD" sz="5400" b="1" dirty="0">
              <a:solidFill>
                <a:schemeClr val="bg1"/>
              </a:solidFill>
            </a:endParaRPr>
          </a:p>
          <a:p>
            <a:r>
              <a:rPr lang="en-US" sz="5400" b="1" dirty="0">
                <a:solidFill>
                  <a:schemeClr val="bg1"/>
                </a:solidFill>
              </a:rPr>
              <a:t>٤</a:t>
            </a:r>
            <a:r>
              <a:rPr lang="bn-BD" sz="5400" b="1" dirty="0">
                <a:solidFill>
                  <a:schemeClr val="bg1"/>
                </a:solidFill>
              </a:rPr>
              <a:t>-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উহ্য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5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17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823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" y="-376518"/>
            <a:ext cx="914400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16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16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166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DZ" sz="8000" b="1" dirty="0">
                <a:solidFill>
                  <a:schemeClr val="bg1"/>
                </a:solidFill>
                <a:latin typeface="NikoshBAN" panose="02000000000000000000" pitchFamily="2" charset="0"/>
              </a:rPr>
              <a:t>اسم</a:t>
            </a:r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BD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8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চটি</a:t>
            </a:r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মিছাল</a:t>
            </a:r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8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8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67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823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" y="-376518"/>
            <a:ext cx="8637563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en-US" sz="16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1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166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r-DZ" sz="8000" b="1" dirty="0">
                <a:solidFill>
                  <a:schemeClr val="bg1"/>
                </a:solidFill>
                <a:latin typeface="NikoshBAN" panose="02000000000000000000" pitchFamily="2" charset="0"/>
              </a:rPr>
              <a:t>عدد</a:t>
            </a:r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বচনের</a:t>
            </a:r>
            <a:r>
              <a:rPr lang="bn-BD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DZ" sz="8000" b="1" dirty="0">
                <a:solidFill>
                  <a:schemeClr val="bg1"/>
                </a:solidFill>
                <a:latin typeface="NikoshBAN" panose="02000000000000000000" pitchFamily="2" charset="0"/>
              </a:rPr>
              <a:t>اسم</a:t>
            </a:r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</a:t>
            </a:r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bn-BD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ও কি কি? </a:t>
            </a:r>
            <a:endParaRPr lang="en-US" sz="8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6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5" y="2471737"/>
            <a:ext cx="238125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9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47" y="-94129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365" y="-376518"/>
            <a:ext cx="8928847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en-US" sz="16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bn-BD" sz="166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r-DZ" sz="66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اسم</a:t>
            </a:r>
            <a:r>
              <a:rPr lang="en-US" sz="6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পারিভাষিক</a:t>
            </a:r>
            <a:r>
              <a:rPr lang="en-US" sz="6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6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1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63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0341" y="-537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40342" y="-375575"/>
            <a:ext cx="9103658" cy="6909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SA" altLang="en-US" sz="17900" b="1" dirty="0">
                <a:solidFill>
                  <a:srgbClr val="C00000"/>
                </a:solidFill>
              </a:rPr>
              <a:t>تعريف</a:t>
            </a:r>
            <a:r>
              <a:rPr lang="ar-SA" altLang="en-US" sz="10350" b="1" dirty="0">
                <a:solidFill>
                  <a:srgbClr val="C00000"/>
                </a:solidFill>
              </a:rPr>
              <a:t> المعلم</a:t>
            </a:r>
            <a:r>
              <a:rPr lang="en-US" altLang="en-US" sz="10350" b="1" dirty="0">
                <a:solidFill>
                  <a:srgbClr val="C00000"/>
                </a:solidFill>
              </a:rPr>
              <a:t>     </a:t>
            </a:r>
            <a:endParaRPr lang="ar-SA" altLang="en-US" sz="10350" b="1" dirty="0">
              <a:solidFill>
                <a:srgbClr val="C00000"/>
              </a:solidFill>
            </a:endParaRPr>
          </a:p>
          <a:p>
            <a:pPr algn="r"/>
            <a:r>
              <a:rPr lang="ar-SA" altLang="en-US" sz="6000" b="1" dirty="0">
                <a:solidFill>
                  <a:srgbClr val="FFC000"/>
                </a:solidFill>
              </a:rPr>
              <a:t>ابو عمر محمد فاروق حسين</a:t>
            </a:r>
          </a:p>
          <a:p>
            <a:pPr algn="r"/>
            <a:r>
              <a:rPr lang="ar-SA" altLang="en-US" sz="4400" b="1" dirty="0">
                <a:solidFill>
                  <a:schemeClr val="bg1"/>
                </a:solidFill>
              </a:rPr>
              <a:t> مدير المدرسة </a:t>
            </a:r>
          </a:p>
          <a:p>
            <a:pPr algn="r"/>
            <a:r>
              <a:rPr lang="ar-SA" altLang="en-US" sz="4000" b="1" dirty="0">
                <a:solidFill>
                  <a:srgbClr val="00B050"/>
                </a:solidFill>
              </a:rPr>
              <a:t>المدرسة الدخليةالسلامية  بروداروغاهت</a:t>
            </a:r>
          </a:p>
          <a:p>
            <a:pPr algn="r"/>
            <a:r>
              <a:rPr lang="ar-SA" altLang="en-US" sz="4400" b="1" dirty="0">
                <a:solidFill>
                  <a:srgbClr val="00B0F0"/>
                </a:solidFill>
              </a:rPr>
              <a:t>سيتاكتد ستوغرام</a:t>
            </a:r>
          </a:p>
          <a:p>
            <a:r>
              <a:rPr lang="en-US" altLang="en-US" sz="3200" b="1" dirty="0">
                <a:solidFill>
                  <a:srgbClr val="92D050"/>
                </a:solidFill>
              </a:rPr>
              <a:t>Emil – </a:t>
            </a:r>
            <a:r>
              <a:rPr lang="en-US" altLang="en-US" sz="3200" b="1" dirty="0">
                <a:solidFill>
                  <a:srgbClr val="92D050"/>
                </a:solidFill>
                <a:hlinkClick r:id="rId2"/>
              </a:rPr>
              <a:t>aomfaruk1177@gmail.com</a:t>
            </a:r>
          </a:p>
          <a:p>
            <a:r>
              <a:rPr lang="en-US" altLang="en-US" sz="4400" b="1" i="1" dirty="0" err="1">
                <a:solidFill>
                  <a:srgbClr val="FFFF00"/>
                </a:solidFill>
              </a:rPr>
              <a:t>Mobail</a:t>
            </a:r>
            <a:r>
              <a:rPr lang="en-US" altLang="en-US" sz="4400" b="1" dirty="0">
                <a:solidFill>
                  <a:srgbClr val="FFFF00"/>
                </a:solidFill>
              </a:rPr>
              <a:t> – 01818433486 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228849"/>
            <a:ext cx="2070847" cy="2531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301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3789" y="0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69" y="-499547"/>
            <a:ext cx="9267826" cy="745133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06411" y="0"/>
            <a:ext cx="8231741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16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16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0632" y="2950950"/>
            <a:ext cx="890336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1500" b="1" dirty="0">
                <a:solidFill>
                  <a:schemeClr val="bg1"/>
                </a:solidFill>
                <a:latin typeface="NikoshBAN" panose="02000000000000000000" pitchFamily="2" charset="0"/>
              </a:rPr>
              <a:t>اسم</a:t>
            </a:r>
            <a:r>
              <a:rPr lang="en-US" sz="11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11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1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11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11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11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11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339612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0341" y="-537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341" y="0"/>
            <a:ext cx="918434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7006" y="326661"/>
            <a:ext cx="90685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9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সবাইকে ধন্যবাদ </a:t>
            </a:r>
            <a:endParaRPr lang="en-US" sz="9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24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0682" y="0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67235" y="-336804"/>
            <a:ext cx="9318811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4900" b="1" dirty="0">
                <a:solidFill>
                  <a:srgbClr val="C00000"/>
                </a:solidFill>
              </a:rPr>
              <a:t>تعريف الدرس</a:t>
            </a:r>
          </a:p>
          <a:p>
            <a:pPr algn="ctr"/>
            <a:r>
              <a:rPr lang="ar-SA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الصف </a:t>
            </a:r>
            <a:r>
              <a:rPr lang="ar-SA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السادس من </a:t>
            </a:r>
            <a:r>
              <a:rPr lang="ar-SA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الداخل</a:t>
            </a:r>
          </a:p>
          <a:p>
            <a:pPr algn="ctr"/>
            <a:r>
              <a:rPr lang="ar-SA" sz="6000" b="1" dirty="0">
                <a:solidFill>
                  <a:srgbClr val="FFC000"/>
                </a:solidFill>
              </a:rPr>
              <a:t>القواعد اللغة العربية</a:t>
            </a:r>
          </a:p>
          <a:p>
            <a:pPr algn="ctr"/>
            <a:r>
              <a:rPr lang="ar-SA" sz="7200" b="1" dirty="0">
                <a:solidFill>
                  <a:srgbClr val="00B050"/>
                </a:solidFill>
              </a:rPr>
              <a:t>الدرس الثانى</a:t>
            </a:r>
          </a:p>
          <a:p>
            <a:pPr algn="ctr"/>
            <a:r>
              <a:rPr lang="ar-SA" sz="8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الفعل </a:t>
            </a:r>
            <a:r>
              <a:rPr lang="ar-SA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الاسم 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ar-SA" sz="45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84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0" y="0"/>
            <a:ext cx="12191999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086404" y="450761"/>
            <a:ext cx="4619196" cy="8371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0968" y="1918230"/>
            <a:ext cx="5962918" cy="3872971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588" y="1918230"/>
            <a:ext cx="5957947" cy="387297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-403537" y="5885646"/>
            <a:ext cx="3222893" cy="7984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dirty="0">
                <a:solidFill>
                  <a:schemeClr val="tx1"/>
                </a:solidFill>
              </a:rPr>
              <a:t>كتاب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97264" y="5885645"/>
            <a:ext cx="2962141" cy="7984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dirty="0">
                <a:solidFill>
                  <a:schemeClr val="tx1"/>
                </a:solidFill>
              </a:rPr>
              <a:t>بيت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3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21024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4813"/>
            <a:ext cx="9254426" cy="703281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9656" y="460793"/>
            <a:ext cx="825097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9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8037" y="5046241"/>
            <a:ext cx="205216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DZ" sz="9600" b="1" dirty="0">
                <a:solidFill>
                  <a:srgbClr val="C00000"/>
                </a:solidFill>
              </a:rPr>
              <a:t>كتاب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21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0341" y="-537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769" y="0"/>
            <a:ext cx="9308769" cy="696557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98559" y="5476546"/>
            <a:ext cx="140936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8000" b="1" dirty="0">
                <a:solidFill>
                  <a:srgbClr val="C00000"/>
                </a:solidFill>
              </a:rPr>
              <a:t>بيت</a:t>
            </a:r>
            <a:endParaRPr lang="en-US" sz="8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06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0341" y="-537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7788" cy="67813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03025" y="5449652"/>
            <a:ext cx="347242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মসজিদ</a:t>
            </a:r>
            <a:r>
              <a:rPr lang="bn-BD" sz="9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84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7576" y="0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023" y="-26894"/>
            <a:ext cx="9251576" cy="687144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19117" y="595264"/>
            <a:ext cx="757130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বাড়ি, ঘর, গাছ, মানুষ, ভেড়া </a:t>
            </a:r>
            <a:endParaRPr lang="en-US" sz="6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46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683" y="228600"/>
            <a:ext cx="906331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600" b="1" dirty="0">
                <a:solidFill>
                  <a:srgbClr val="C00000"/>
                </a:solidFill>
              </a:rPr>
              <a:t>الدرس اليوم</a:t>
            </a:r>
            <a:endParaRPr lang="en-US" sz="16600" b="1" dirty="0">
              <a:solidFill>
                <a:srgbClr val="C00000"/>
              </a:solidFill>
            </a:endParaRPr>
          </a:p>
          <a:p>
            <a:pPr algn="ctr"/>
            <a:r>
              <a:rPr lang="ar-DZ" sz="88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الاسم واقسامه</a:t>
            </a:r>
            <a:endParaRPr lang="en-US" sz="8800" b="1" dirty="0">
              <a:solidFill>
                <a:srgbClr val="C00000"/>
              </a:solidFill>
              <a:latin typeface="NikoshBAN" panose="02000000000000000000" pitchFamily="2" charset="0"/>
            </a:endParaRPr>
          </a:p>
          <a:p>
            <a:pPr algn="ctr"/>
            <a:r>
              <a:rPr lang="ar-DZ" sz="8800" b="1" dirty="0">
                <a:solidFill>
                  <a:srgbClr val="00B050"/>
                </a:solidFill>
                <a:latin typeface="NikoshBAN" panose="02000000000000000000" pitchFamily="2" charset="0"/>
              </a:rPr>
              <a:t>الاسم </a:t>
            </a:r>
            <a:r>
              <a:rPr lang="bn-BD" sz="8800" b="1" dirty="0">
                <a:solidFill>
                  <a:srgbClr val="00B050"/>
                </a:solidFill>
                <a:latin typeface="NikoshBAN" panose="02000000000000000000" pitchFamily="2" charset="0"/>
              </a:rPr>
              <a:t> </a:t>
            </a:r>
            <a:r>
              <a:rPr lang="bn-BD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উহার প্রকার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91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461</Words>
  <Application>Microsoft Office PowerPoint</Application>
  <PresentationFormat>On-screen Show (4:3)</PresentationFormat>
  <Paragraphs>85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ASUS</dc:creator>
  <cp:lastModifiedBy>D H Liton</cp:lastModifiedBy>
  <cp:revision>112</cp:revision>
  <dcterms:created xsi:type="dcterms:W3CDTF">2018-04-08T09:39:39Z</dcterms:created>
  <dcterms:modified xsi:type="dcterms:W3CDTF">2020-04-22T14:05:41Z</dcterms:modified>
</cp:coreProperties>
</file>