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303" r:id="rId8"/>
    <p:sldId id="304" r:id="rId9"/>
    <p:sldId id="309" r:id="rId10"/>
    <p:sldId id="311" r:id="rId11"/>
    <p:sldId id="283" r:id="rId12"/>
    <p:sldId id="310" r:id="rId13"/>
    <p:sldId id="295" r:id="rId14"/>
    <p:sldId id="305" r:id="rId15"/>
    <p:sldId id="306" r:id="rId16"/>
    <p:sldId id="296" r:id="rId17"/>
    <p:sldId id="270" r:id="rId18"/>
    <p:sldId id="271" r:id="rId19"/>
    <p:sldId id="272" r:id="rId20"/>
    <p:sldId id="273" r:id="rId21"/>
    <p:sldId id="274" r:id="rId22"/>
    <p:sldId id="307" r:id="rId23"/>
    <p:sldId id="308" r:id="rId24"/>
    <p:sldId id="275" r:id="rId25"/>
    <p:sldId id="276" r:id="rId26"/>
    <p:sldId id="277" r:id="rId27"/>
    <p:sldId id="302" r:id="rId28"/>
    <p:sldId id="292" r:id="rId2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08" autoAdjust="0"/>
  </p:normalViewPr>
  <p:slideViewPr>
    <p:cSldViewPr>
      <p:cViewPr varScale="1">
        <p:scale>
          <a:sx n="76" d="100"/>
          <a:sy n="76" d="100"/>
        </p:scale>
        <p:origin x="-774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48" y="111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482C9-5810-4EE8-AD40-D076D6A985B9}" type="datetimeFigureOut">
              <a:rPr lang="en-US" smtClean="0"/>
              <a:t>25-Apr-20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B0571-DBFE-4967-8EE6-FBFB7C40B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6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19D2-D9E8-4A8B-8EF4-8140AA9CC3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71-DBFE-4967-8EE6-FBFB7C40B5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71-DBFE-4967-8EE6-FBFB7C40B5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71-DBFE-4967-8EE6-FBFB7C40B5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71-DBFE-4967-8EE6-FBFB7C40B5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71-DBFE-4967-8EE6-FBFB7C40B5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71-DBFE-4967-8EE6-FBFB7C40B5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154" y="5334006"/>
            <a:ext cx="939006" cy="1247775"/>
          </a:xfrm>
          <a:prstGeom prst="rect">
            <a:avLst/>
          </a:prstGeom>
        </p:spPr>
      </p:pic>
      <p:pic>
        <p:nvPicPr>
          <p:cNvPr id="3" name="Picture 2" descr="@.10.Flown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4950" y="1371605"/>
            <a:ext cx="2641600" cy="3335283"/>
          </a:xfrm>
          <a:prstGeom prst="rect">
            <a:avLst/>
          </a:prstGeom>
        </p:spPr>
      </p:pic>
      <p:pic>
        <p:nvPicPr>
          <p:cNvPr id="4" name="Picture 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54" y="5334006"/>
            <a:ext cx="939006" cy="1247775"/>
          </a:xfrm>
          <a:prstGeom prst="rect">
            <a:avLst/>
          </a:prstGeom>
        </p:spPr>
      </p:pic>
      <p:pic>
        <p:nvPicPr>
          <p:cNvPr id="5" name="Picture 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604" y="5257806"/>
            <a:ext cx="939006" cy="1247775"/>
          </a:xfrm>
          <a:prstGeom prst="rect">
            <a:avLst/>
          </a:prstGeom>
        </p:spPr>
      </p:pic>
      <p:pic>
        <p:nvPicPr>
          <p:cNvPr id="6" name="Picture 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4" y="5257806"/>
            <a:ext cx="939006" cy="1247775"/>
          </a:xfrm>
          <a:prstGeom prst="rect">
            <a:avLst/>
          </a:prstGeom>
        </p:spPr>
      </p:pic>
      <p:pic>
        <p:nvPicPr>
          <p:cNvPr id="7" name="Picture 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54" y="5181605"/>
            <a:ext cx="939006" cy="1247775"/>
          </a:xfrm>
          <a:prstGeom prst="rect">
            <a:avLst/>
          </a:prstGeom>
        </p:spPr>
      </p:pic>
      <p:pic>
        <p:nvPicPr>
          <p:cNvPr id="8" name="Picture 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" y="5181605"/>
            <a:ext cx="939006" cy="1247775"/>
          </a:xfrm>
          <a:prstGeom prst="rect">
            <a:avLst/>
          </a:prstGeom>
        </p:spPr>
      </p:pic>
      <p:pic>
        <p:nvPicPr>
          <p:cNvPr id="9" name="Picture 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4" y="6"/>
            <a:ext cx="939006" cy="1247775"/>
          </a:xfrm>
          <a:prstGeom prst="rect">
            <a:avLst/>
          </a:prstGeom>
        </p:spPr>
      </p:pic>
      <p:pic>
        <p:nvPicPr>
          <p:cNvPr id="10" name="Picture 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4" y="6"/>
            <a:ext cx="939006" cy="1247775"/>
          </a:xfrm>
          <a:prstGeom prst="rect">
            <a:avLst/>
          </a:prstGeom>
        </p:spPr>
      </p:pic>
      <p:pic>
        <p:nvPicPr>
          <p:cNvPr id="11" name="Picture 1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604" y="6"/>
            <a:ext cx="939006" cy="1247775"/>
          </a:xfrm>
          <a:prstGeom prst="rect">
            <a:avLst/>
          </a:prstGeom>
        </p:spPr>
      </p:pic>
      <p:pic>
        <p:nvPicPr>
          <p:cNvPr id="12" name="Picture 1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454" y="6"/>
            <a:ext cx="939006" cy="1247775"/>
          </a:xfrm>
          <a:prstGeom prst="rect">
            <a:avLst/>
          </a:prstGeom>
        </p:spPr>
      </p:pic>
      <p:pic>
        <p:nvPicPr>
          <p:cNvPr id="13" name="Picture 1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54" y="6"/>
            <a:ext cx="939006" cy="1247775"/>
          </a:xfrm>
          <a:prstGeom prst="rect">
            <a:avLst/>
          </a:prstGeom>
        </p:spPr>
      </p:pic>
      <p:pic>
        <p:nvPicPr>
          <p:cNvPr id="14" name="Picture 1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" y="228606"/>
            <a:ext cx="939006" cy="1247775"/>
          </a:xfrm>
          <a:prstGeom prst="rect">
            <a:avLst/>
          </a:prstGeom>
        </p:spPr>
      </p:pic>
      <p:pic>
        <p:nvPicPr>
          <p:cNvPr id="15" name="Picture 1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4" y="6"/>
            <a:ext cx="939006" cy="1247775"/>
          </a:xfrm>
          <a:prstGeom prst="rect">
            <a:avLst/>
          </a:prstGeom>
        </p:spPr>
      </p:pic>
      <p:pic>
        <p:nvPicPr>
          <p:cNvPr id="16" name="Picture 1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4" y="381001"/>
            <a:ext cx="939006" cy="1247775"/>
          </a:xfrm>
          <a:prstGeom prst="rect">
            <a:avLst/>
          </a:prstGeom>
        </p:spPr>
      </p:pic>
      <p:pic>
        <p:nvPicPr>
          <p:cNvPr id="17" name="Picture 1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4" y="533406"/>
            <a:ext cx="939006" cy="1247775"/>
          </a:xfrm>
          <a:prstGeom prst="rect">
            <a:avLst/>
          </a:prstGeom>
        </p:spPr>
      </p:pic>
      <p:pic>
        <p:nvPicPr>
          <p:cNvPr id="18" name="Picture 1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4" y="685806"/>
            <a:ext cx="939006" cy="1247775"/>
          </a:xfrm>
          <a:prstGeom prst="rect">
            <a:avLst/>
          </a:prstGeom>
        </p:spPr>
      </p:pic>
      <p:pic>
        <p:nvPicPr>
          <p:cNvPr id="19" name="Picture 1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04" y="838205"/>
            <a:ext cx="939006" cy="1247775"/>
          </a:xfrm>
          <a:prstGeom prst="rect">
            <a:avLst/>
          </a:prstGeom>
        </p:spPr>
      </p:pic>
      <p:pic>
        <p:nvPicPr>
          <p:cNvPr id="20" name="Picture 1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4" y="990606"/>
            <a:ext cx="939006" cy="1247775"/>
          </a:xfrm>
          <a:prstGeom prst="rect">
            <a:avLst/>
          </a:prstGeom>
        </p:spPr>
      </p:pic>
      <p:pic>
        <p:nvPicPr>
          <p:cNvPr id="21" name="Picture 2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4" y="1143004"/>
            <a:ext cx="939006" cy="1247775"/>
          </a:xfrm>
          <a:prstGeom prst="rect">
            <a:avLst/>
          </a:prstGeom>
        </p:spPr>
      </p:pic>
      <p:pic>
        <p:nvPicPr>
          <p:cNvPr id="22" name="Picture 2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704" y="1295402"/>
            <a:ext cx="939006" cy="1247775"/>
          </a:xfrm>
          <a:prstGeom prst="rect">
            <a:avLst/>
          </a:prstGeom>
        </p:spPr>
      </p:pic>
      <p:pic>
        <p:nvPicPr>
          <p:cNvPr id="23" name="Picture 2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4" y="1447800"/>
            <a:ext cx="939006" cy="1247775"/>
          </a:xfrm>
          <a:prstGeom prst="rect">
            <a:avLst/>
          </a:prstGeom>
        </p:spPr>
      </p:pic>
      <p:pic>
        <p:nvPicPr>
          <p:cNvPr id="24" name="Picture 2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4" y="1600206"/>
            <a:ext cx="939006" cy="1247775"/>
          </a:xfrm>
          <a:prstGeom prst="rect">
            <a:avLst/>
          </a:prstGeom>
        </p:spPr>
      </p:pic>
      <p:pic>
        <p:nvPicPr>
          <p:cNvPr id="25" name="Picture 2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4" y="1752605"/>
            <a:ext cx="939006" cy="1247775"/>
          </a:xfrm>
          <a:prstGeom prst="rect">
            <a:avLst/>
          </a:prstGeom>
        </p:spPr>
      </p:pic>
      <p:pic>
        <p:nvPicPr>
          <p:cNvPr id="26" name="Picture 2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4" y="1905006"/>
            <a:ext cx="939006" cy="1247775"/>
          </a:xfrm>
          <a:prstGeom prst="rect">
            <a:avLst/>
          </a:prstGeom>
        </p:spPr>
      </p:pic>
      <p:pic>
        <p:nvPicPr>
          <p:cNvPr id="27" name="Picture 2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4" y="2057406"/>
            <a:ext cx="939006" cy="1247775"/>
          </a:xfrm>
          <a:prstGeom prst="rect">
            <a:avLst/>
          </a:prstGeom>
        </p:spPr>
      </p:pic>
      <p:pic>
        <p:nvPicPr>
          <p:cNvPr id="28" name="Picture 2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304" y="2209805"/>
            <a:ext cx="939006" cy="1247775"/>
          </a:xfrm>
          <a:prstGeom prst="rect">
            <a:avLst/>
          </a:prstGeom>
        </p:spPr>
      </p:pic>
      <p:pic>
        <p:nvPicPr>
          <p:cNvPr id="29" name="Picture 2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404" y="2362206"/>
            <a:ext cx="939006" cy="1247775"/>
          </a:xfrm>
          <a:prstGeom prst="rect">
            <a:avLst/>
          </a:prstGeom>
        </p:spPr>
      </p:pic>
      <p:pic>
        <p:nvPicPr>
          <p:cNvPr id="30" name="Picture 2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4" y="2514606"/>
            <a:ext cx="939006" cy="1247775"/>
          </a:xfrm>
          <a:prstGeom prst="rect">
            <a:avLst/>
          </a:prstGeom>
        </p:spPr>
      </p:pic>
      <p:pic>
        <p:nvPicPr>
          <p:cNvPr id="31" name="Picture 3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604" y="2667005"/>
            <a:ext cx="939006" cy="1247775"/>
          </a:xfrm>
          <a:prstGeom prst="rect">
            <a:avLst/>
          </a:prstGeom>
        </p:spPr>
      </p:pic>
      <p:pic>
        <p:nvPicPr>
          <p:cNvPr id="32" name="Picture 3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704" y="2819402"/>
            <a:ext cx="939006" cy="1247775"/>
          </a:xfrm>
          <a:prstGeom prst="rect">
            <a:avLst/>
          </a:prstGeom>
        </p:spPr>
      </p:pic>
      <p:pic>
        <p:nvPicPr>
          <p:cNvPr id="33" name="Picture 3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4" y="2971805"/>
            <a:ext cx="939006" cy="1247775"/>
          </a:xfrm>
          <a:prstGeom prst="rect">
            <a:avLst/>
          </a:prstGeom>
        </p:spPr>
      </p:pic>
      <p:pic>
        <p:nvPicPr>
          <p:cNvPr id="34" name="Picture 3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904" y="3124205"/>
            <a:ext cx="939006" cy="1247775"/>
          </a:xfrm>
          <a:prstGeom prst="rect">
            <a:avLst/>
          </a:prstGeom>
        </p:spPr>
      </p:pic>
      <p:pic>
        <p:nvPicPr>
          <p:cNvPr id="35" name="Picture 3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4" y="3276602"/>
            <a:ext cx="939006" cy="1247775"/>
          </a:xfrm>
          <a:prstGeom prst="rect">
            <a:avLst/>
          </a:prstGeom>
        </p:spPr>
      </p:pic>
      <p:pic>
        <p:nvPicPr>
          <p:cNvPr id="36" name="Picture 3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104" y="3429004"/>
            <a:ext cx="939006" cy="1247775"/>
          </a:xfrm>
          <a:prstGeom prst="rect">
            <a:avLst/>
          </a:prstGeom>
        </p:spPr>
      </p:pic>
      <p:pic>
        <p:nvPicPr>
          <p:cNvPr id="37" name="Picture 3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2204" y="3581405"/>
            <a:ext cx="939006" cy="1247775"/>
          </a:xfrm>
          <a:prstGeom prst="rect">
            <a:avLst/>
          </a:prstGeom>
        </p:spPr>
      </p:pic>
      <p:pic>
        <p:nvPicPr>
          <p:cNvPr id="38" name="Picture 3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304" y="3733806"/>
            <a:ext cx="939006" cy="1247775"/>
          </a:xfrm>
          <a:prstGeom prst="rect">
            <a:avLst/>
          </a:prstGeom>
        </p:spPr>
      </p:pic>
      <p:pic>
        <p:nvPicPr>
          <p:cNvPr id="39" name="Picture 3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4" y="3886206"/>
            <a:ext cx="939006" cy="1247775"/>
          </a:xfrm>
          <a:prstGeom prst="rect">
            <a:avLst/>
          </a:prstGeom>
        </p:spPr>
      </p:pic>
      <p:pic>
        <p:nvPicPr>
          <p:cNvPr id="40" name="Picture 3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04" y="4038605"/>
            <a:ext cx="939006" cy="1247775"/>
          </a:xfrm>
          <a:prstGeom prst="rect">
            <a:avLst/>
          </a:prstGeom>
        </p:spPr>
      </p:pic>
      <p:pic>
        <p:nvPicPr>
          <p:cNvPr id="41" name="Picture 4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604" y="4191006"/>
            <a:ext cx="939006" cy="1247775"/>
          </a:xfrm>
          <a:prstGeom prst="rect">
            <a:avLst/>
          </a:prstGeom>
        </p:spPr>
      </p:pic>
      <p:pic>
        <p:nvPicPr>
          <p:cNvPr id="42" name="Picture 4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704" y="4343406"/>
            <a:ext cx="939006" cy="1247775"/>
          </a:xfrm>
          <a:prstGeom prst="rect">
            <a:avLst/>
          </a:prstGeom>
        </p:spPr>
      </p:pic>
      <p:pic>
        <p:nvPicPr>
          <p:cNvPr id="43" name="Picture 4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804" y="4495805"/>
            <a:ext cx="939006" cy="1247775"/>
          </a:xfrm>
          <a:prstGeom prst="rect">
            <a:avLst/>
          </a:prstGeom>
        </p:spPr>
      </p:pic>
      <p:pic>
        <p:nvPicPr>
          <p:cNvPr id="44" name="Picture 4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904" y="4648206"/>
            <a:ext cx="939006" cy="1247775"/>
          </a:xfrm>
          <a:prstGeom prst="rect">
            <a:avLst/>
          </a:prstGeom>
        </p:spPr>
      </p:pic>
      <p:pic>
        <p:nvPicPr>
          <p:cNvPr id="46" name="Picture 4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104" y="5334006"/>
            <a:ext cx="939006" cy="1247775"/>
          </a:xfrm>
          <a:prstGeom prst="rect">
            <a:avLst/>
          </a:prstGeom>
        </p:spPr>
      </p:pic>
      <p:pic>
        <p:nvPicPr>
          <p:cNvPr id="47" name="Picture 4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6997" y="5334006"/>
            <a:ext cx="939006" cy="1247775"/>
          </a:xfrm>
          <a:prstGeom prst="rect">
            <a:avLst/>
          </a:prstGeom>
        </p:spPr>
      </p:pic>
      <p:pic>
        <p:nvPicPr>
          <p:cNvPr id="48" name="Picture 4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354" y="152405"/>
            <a:ext cx="939006" cy="1247775"/>
          </a:xfrm>
          <a:prstGeom prst="rect">
            <a:avLst/>
          </a:prstGeom>
        </p:spPr>
      </p:pic>
      <p:pic>
        <p:nvPicPr>
          <p:cNvPr id="49" name="Picture 4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454" y="304802"/>
            <a:ext cx="939006" cy="1247775"/>
          </a:xfrm>
          <a:prstGeom prst="rect">
            <a:avLst/>
          </a:prstGeom>
        </p:spPr>
      </p:pic>
      <p:pic>
        <p:nvPicPr>
          <p:cNvPr id="50" name="Picture 4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554" y="457206"/>
            <a:ext cx="939006" cy="1247775"/>
          </a:xfrm>
          <a:prstGeom prst="rect">
            <a:avLst/>
          </a:prstGeom>
        </p:spPr>
      </p:pic>
      <p:pic>
        <p:nvPicPr>
          <p:cNvPr id="51" name="Picture 5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654" y="609605"/>
            <a:ext cx="939006" cy="1247775"/>
          </a:xfrm>
          <a:prstGeom prst="rect">
            <a:avLst/>
          </a:prstGeom>
        </p:spPr>
      </p:pic>
      <p:pic>
        <p:nvPicPr>
          <p:cNvPr id="52" name="Picture 5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754" y="762006"/>
            <a:ext cx="939006" cy="1247775"/>
          </a:xfrm>
          <a:prstGeom prst="rect">
            <a:avLst/>
          </a:prstGeom>
        </p:spPr>
      </p:pic>
      <p:pic>
        <p:nvPicPr>
          <p:cNvPr id="53" name="Picture 5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0854" y="914406"/>
            <a:ext cx="939006" cy="1247775"/>
          </a:xfrm>
          <a:prstGeom prst="rect">
            <a:avLst/>
          </a:prstGeom>
        </p:spPr>
      </p:pic>
      <p:pic>
        <p:nvPicPr>
          <p:cNvPr id="54" name="Picture 5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954" y="1066805"/>
            <a:ext cx="939006" cy="1247775"/>
          </a:xfrm>
          <a:prstGeom prst="rect">
            <a:avLst/>
          </a:prstGeom>
        </p:spPr>
      </p:pic>
      <p:pic>
        <p:nvPicPr>
          <p:cNvPr id="55" name="Picture 5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054" y="1219205"/>
            <a:ext cx="939006" cy="1247775"/>
          </a:xfrm>
          <a:prstGeom prst="rect">
            <a:avLst/>
          </a:prstGeom>
        </p:spPr>
      </p:pic>
      <p:pic>
        <p:nvPicPr>
          <p:cNvPr id="56" name="Picture 5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154" y="1371603"/>
            <a:ext cx="939006" cy="1247775"/>
          </a:xfrm>
          <a:prstGeom prst="rect">
            <a:avLst/>
          </a:prstGeom>
        </p:spPr>
      </p:pic>
      <p:pic>
        <p:nvPicPr>
          <p:cNvPr id="57" name="Picture 5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54" y="1524005"/>
            <a:ext cx="939006" cy="1247775"/>
          </a:xfrm>
          <a:prstGeom prst="rect">
            <a:avLst/>
          </a:prstGeom>
        </p:spPr>
      </p:pic>
      <p:pic>
        <p:nvPicPr>
          <p:cNvPr id="58" name="Picture 5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354" y="1676406"/>
            <a:ext cx="939006" cy="1247775"/>
          </a:xfrm>
          <a:prstGeom prst="rect">
            <a:avLst/>
          </a:prstGeom>
        </p:spPr>
      </p:pic>
      <p:pic>
        <p:nvPicPr>
          <p:cNvPr id="59" name="Picture 5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454" y="1828806"/>
            <a:ext cx="939006" cy="1247775"/>
          </a:xfrm>
          <a:prstGeom prst="rect">
            <a:avLst/>
          </a:prstGeom>
        </p:spPr>
      </p:pic>
      <p:pic>
        <p:nvPicPr>
          <p:cNvPr id="60" name="Picture 5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554" y="1981205"/>
            <a:ext cx="939006" cy="1247775"/>
          </a:xfrm>
          <a:prstGeom prst="rect">
            <a:avLst/>
          </a:prstGeom>
        </p:spPr>
      </p:pic>
      <p:pic>
        <p:nvPicPr>
          <p:cNvPr id="61" name="Picture 6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654" y="2133606"/>
            <a:ext cx="939006" cy="1247775"/>
          </a:xfrm>
          <a:prstGeom prst="rect">
            <a:avLst/>
          </a:prstGeom>
        </p:spPr>
      </p:pic>
      <p:pic>
        <p:nvPicPr>
          <p:cNvPr id="62" name="Picture 6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754" y="2286006"/>
            <a:ext cx="939006" cy="1247775"/>
          </a:xfrm>
          <a:prstGeom prst="rect">
            <a:avLst/>
          </a:prstGeom>
        </p:spPr>
      </p:pic>
      <p:pic>
        <p:nvPicPr>
          <p:cNvPr id="63" name="Picture 6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854" y="2438405"/>
            <a:ext cx="939006" cy="1247775"/>
          </a:xfrm>
          <a:prstGeom prst="rect">
            <a:avLst/>
          </a:prstGeom>
        </p:spPr>
      </p:pic>
      <p:pic>
        <p:nvPicPr>
          <p:cNvPr id="64" name="Picture 6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954" y="2590806"/>
            <a:ext cx="939006" cy="1247775"/>
          </a:xfrm>
          <a:prstGeom prst="rect">
            <a:avLst/>
          </a:prstGeom>
        </p:spPr>
      </p:pic>
      <p:pic>
        <p:nvPicPr>
          <p:cNvPr id="65" name="Picture 6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054" y="2743206"/>
            <a:ext cx="939006" cy="1247775"/>
          </a:xfrm>
          <a:prstGeom prst="rect">
            <a:avLst/>
          </a:prstGeom>
        </p:spPr>
      </p:pic>
      <p:pic>
        <p:nvPicPr>
          <p:cNvPr id="66" name="Picture 6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6997" y="838200"/>
            <a:ext cx="939006" cy="1600200"/>
          </a:xfrm>
          <a:prstGeom prst="rect">
            <a:avLst/>
          </a:prstGeom>
        </p:spPr>
      </p:pic>
      <p:pic>
        <p:nvPicPr>
          <p:cNvPr id="68" name="Picture 6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504" y="5334006"/>
            <a:ext cx="939006" cy="1247775"/>
          </a:xfrm>
          <a:prstGeom prst="rect">
            <a:avLst/>
          </a:prstGeom>
        </p:spPr>
      </p:pic>
      <p:pic>
        <p:nvPicPr>
          <p:cNvPr id="69" name="Picture 6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804" y="5334006"/>
            <a:ext cx="939006" cy="1247775"/>
          </a:xfrm>
          <a:prstGeom prst="rect">
            <a:avLst/>
          </a:prstGeom>
        </p:spPr>
      </p:pic>
      <p:pic>
        <p:nvPicPr>
          <p:cNvPr id="70" name="Picture 6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104" y="5257806"/>
            <a:ext cx="939006" cy="1247775"/>
          </a:xfrm>
          <a:prstGeom prst="rect">
            <a:avLst/>
          </a:prstGeom>
        </p:spPr>
      </p:pic>
      <p:pic>
        <p:nvPicPr>
          <p:cNvPr id="71" name="Picture 7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4" y="5257806"/>
            <a:ext cx="939006" cy="1247775"/>
          </a:xfrm>
          <a:prstGeom prst="rect">
            <a:avLst/>
          </a:prstGeom>
        </p:spPr>
      </p:pic>
      <p:pic>
        <p:nvPicPr>
          <p:cNvPr id="72" name="Picture 7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54" y="5334006"/>
            <a:ext cx="939006" cy="1247775"/>
          </a:xfrm>
          <a:prstGeom prst="rect">
            <a:avLst/>
          </a:prstGeom>
        </p:spPr>
      </p:pic>
      <p:pic>
        <p:nvPicPr>
          <p:cNvPr id="73" name="Picture 7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154" y="2895605"/>
            <a:ext cx="939006" cy="1247775"/>
          </a:xfrm>
          <a:prstGeom prst="rect">
            <a:avLst/>
          </a:prstGeom>
        </p:spPr>
      </p:pic>
      <p:pic>
        <p:nvPicPr>
          <p:cNvPr id="74" name="Picture 7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2254" y="3048002"/>
            <a:ext cx="939006" cy="1247775"/>
          </a:xfrm>
          <a:prstGeom prst="rect">
            <a:avLst/>
          </a:prstGeom>
        </p:spPr>
      </p:pic>
      <p:pic>
        <p:nvPicPr>
          <p:cNvPr id="75" name="Picture 7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354" y="3200405"/>
            <a:ext cx="939006" cy="1247775"/>
          </a:xfrm>
          <a:prstGeom prst="rect">
            <a:avLst/>
          </a:prstGeom>
        </p:spPr>
      </p:pic>
      <p:pic>
        <p:nvPicPr>
          <p:cNvPr id="76" name="Picture 7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54" y="3352805"/>
            <a:ext cx="939006" cy="1247775"/>
          </a:xfrm>
          <a:prstGeom prst="rect">
            <a:avLst/>
          </a:prstGeom>
        </p:spPr>
      </p:pic>
      <p:pic>
        <p:nvPicPr>
          <p:cNvPr id="77" name="Picture 7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554" y="3505200"/>
            <a:ext cx="939006" cy="1247775"/>
          </a:xfrm>
          <a:prstGeom prst="rect">
            <a:avLst/>
          </a:prstGeom>
        </p:spPr>
      </p:pic>
      <p:pic>
        <p:nvPicPr>
          <p:cNvPr id="78" name="Picture 7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654" y="3657606"/>
            <a:ext cx="939006" cy="1247775"/>
          </a:xfrm>
          <a:prstGeom prst="rect">
            <a:avLst/>
          </a:prstGeom>
        </p:spPr>
      </p:pic>
      <p:pic>
        <p:nvPicPr>
          <p:cNvPr id="79" name="Picture 7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754" y="3810005"/>
            <a:ext cx="939006" cy="1247775"/>
          </a:xfrm>
          <a:prstGeom prst="rect">
            <a:avLst/>
          </a:prstGeom>
        </p:spPr>
      </p:pic>
      <p:pic>
        <p:nvPicPr>
          <p:cNvPr id="80" name="Picture 7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854" y="3962406"/>
            <a:ext cx="939006" cy="1247775"/>
          </a:xfrm>
          <a:prstGeom prst="rect">
            <a:avLst/>
          </a:prstGeom>
        </p:spPr>
      </p:pic>
      <p:pic>
        <p:nvPicPr>
          <p:cNvPr id="81" name="Picture 8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7954" y="4114806"/>
            <a:ext cx="939006" cy="1247775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990600" y="914400"/>
            <a:ext cx="7924800" cy="54102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9600" b="1" i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</a:t>
            </a:r>
            <a:r>
              <a:rPr lang="bn-IN" sz="9600" b="1" i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 </a:t>
            </a:r>
            <a:r>
              <a:rPr lang="bn-IN" sz="9600" b="1" i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</a:t>
            </a:r>
            <a:r>
              <a:rPr lang="bn-IN" sz="9600" b="1" i="1" dirty="0" smtClean="0">
                <a:ln w="11430"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9600" b="1" i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i="1" dirty="0" smtClean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9600" b="1" i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9600" b="1" i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IN" sz="9600" b="1" i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en-US" sz="9600" b="1" i="1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</a:t>
            </a:r>
            <a:r>
              <a:rPr lang="en-US" sz="9600" b="1" i="1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9600" b="1" i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9600" b="1" i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i="1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9600" b="1" i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র্ষে</a:t>
            </a:r>
            <a:r>
              <a:rPr lang="en-US" sz="9600" b="1" i="1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9600" b="1" i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ক্লা</a:t>
            </a:r>
            <a:r>
              <a:rPr lang="bn-IN" sz="9600" b="1" i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</a:t>
            </a:r>
            <a:endParaRPr lang="en-US" sz="9600" b="1" i="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4" name="Picture 83" descr="_k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6371" y="228600"/>
            <a:ext cx="2476500" cy="19706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276" y="3128962"/>
            <a:ext cx="1867333" cy="95120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172454" y="2782598"/>
            <a:ext cx="1764506" cy="9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88307"/>
      </p:ext>
    </p:extLst>
  </p:cSld>
  <p:clrMapOvr>
    <a:masterClrMapping/>
  </p:clrMapOvr>
  <p:transition>
    <p:checker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 bldLvl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143000"/>
            <a:ext cx="9864725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7175" y="1143000"/>
            <a:ext cx="6851650" cy="1752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892550" algn="l"/>
              </a:tabLst>
            </a:pPr>
            <a:r>
              <a:rPr lang="bn-IN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ভিডিও টি দেখ-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147831"/>
              </p:ext>
            </p:extLst>
          </p:nvPr>
        </p:nvGraphicFramePr>
        <p:xfrm>
          <a:off x="1241425" y="4122738"/>
          <a:ext cx="74247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7424640" imgH="628560" progId="Package">
                  <p:embed/>
                </p:oleObj>
              </mc:Choice>
              <mc:Fallback>
                <p:oleObj name="Packager Shell Object" showAsIcon="1" r:id="rId3" imgW="7424640" imgH="628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1425" y="4122738"/>
                        <a:ext cx="7424738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56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393" y="2514600"/>
            <a:ext cx="9525000" cy="1107996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সরকারি আয়ের উৎসের প্রবাহ চিত্রঃ 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393" y="228600"/>
            <a:ext cx="9525000" cy="76944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সরকারি আয়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815190"/>
            <a:ext cx="2057400" cy="46166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কর-রাজস্ব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671168"/>
            <a:ext cx="2590800" cy="46166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প্রত্যক্ষ কর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9736" y="1818776"/>
            <a:ext cx="1911263" cy="46166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কর-বহির্ভূত রাজস্ব 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7679" y="1824335"/>
            <a:ext cx="3298520" cy="46166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বিশেষ ধরণের আদায়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1824335"/>
            <a:ext cx="1981200" cy="46166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বিবিধ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3671168"/>
            <a:ext cx="2590800" cy="46166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পরোক্ষ কর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5862935"/>
            <a:ext cx="2286000" cy="46166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প্রসাশনিক রাজস্ব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5862935"/>
            <a:ext cx="1981200" cy="46166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বাণিজ্যিক রাজস্ব 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5862935"/>
            <a:ext cx="2771306" cy="46166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প্রাকৃতিক সম্পদ হতে আয়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6200" y="5877580"/>
            <a:ext cx="2133600" cy="40011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অনুদান</a:t>
            </a:r>
            <a:r>
              <a:rPr lang="bn-IN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দান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914400" y="990600"/>
            <a:ext cx="8077200" cy="811060"/>
            <a:chOff x="914400" y="990600"/>
            <a:chExt cx="8077200" cy="81106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724400" y="990600"/>
              <a:ext cx="0" cy="3810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14400" y="1371600"/>
              <a:ext cx="807720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914400" y="1380995"/>
              <a:ext cx="0" cy="3810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235367" y="1380995"/>
              <a:ext cx="0" cy="3810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867400" y="1420660"/>
              <a:ext cx="0" cy="3810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8951934" y="1371600"/>
              <a:ext cx="0" cy="3810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762000" y="2286000"/>
            <a:ext cx="3200400" cy="1295400"/>
            <a:chOff x="762000" y="2286000"/>
            <a:chExt cx="3200400" cy="1295400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1084023" y="2286000"/>
              <a:ext cx="0" cy="7620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62000" y="3048000"/>
              <a:ext cx="320040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62000" y="3048000"/>
              <a:ext cx="0" cy="5334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945175" y="3048000"/>
              <a:ext cx="0" cy="5334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260430" y="2280441"/>
            <a:ext cx="7502570" cy="3582494"/>
            <a:chOff x="1260430" y="2280441"/>
            <a:chExt cx="7502570" cy="3582494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1260430" y="5329535"/>
              <a:ext cx="0" cy="5334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616367" y="5329245"/>
              <a:ext cx="0" cy="5334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110053" y="5329245"/>
              <a:ext cx="0" cy="5334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8763000" y="5329535"/>
              <a:ext cx="0" cy="5334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260430" y="5322982"/>
              <a:ext cx="750257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3235367" y="2280441"/>
              <a:ext cx="2874686" cy="3049094"/>
              <a:chOff x="3235367" y="2280441"/>
              <a:chExt cx="2874686" cy="3049094"/>
            </a:xfrm>
          </p:grpSpPr>
          <p:cxnSp>
            <p:nvCxnSpPr>
              <p:cNvPr id="51" name="Straight Connector 50"/>
              <p:cNvCxnSpPr>
                <a:stCxn id="6" idx="2"/>
              </p:cNvCxnSpPr>
              <p:nvPr/>
            </p:nvCxnSpPr>
            <p:spPr>
              <a:xfrm flipH="1">
                <a:off x="3235367" y="2280441"/>
                <a:ext cx="1" cy="386559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3235367" y="2667000"/>
                <a:ext cx="2874686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>
                <a:off x="6084440" y="2667000"/>
                <a:ext cx="25613" cy="2662535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5775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141" y="1752600"/>
            <a:ext cx="9511259" cy="2554545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70C0"/>
            </a:solidFill>
          </a:ln>
        </p:spPr>
        <p:txBody>
          <a:bodyPr wrap="square" numCol="1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কর-রাজস্ব।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কর-বহির্ভূত রাজস্ব।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ধরণের আদায়।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বিবিধ।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02159"/>
            <a:ext cx="9525000" cy="769441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আয়ঃ</a:t>
            </a:r>
            <a:endParaRPr lang="bn-IN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9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141" y="1752600"/>
            <a:ext cx="9511259" cy="1323439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70C0"/>
            </a:solidFill>
          </a:ln>
        </p:spPr>
        <p:txBody>
          <a:bodyPr wrap="square" numCol="1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 কর।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পরোক্ষ কর।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02159"/>
            <a:ext cx="9525000" cy="769441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কর-রাজস্বঃ </a:t>
            </a:r>
            <a:endParaRPr lang="bn-IN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6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141" y="1752600"/>
            <a:ext cx="9511259" cy="1938992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70C0"/>
            </a:solidFill>
          </a:ln>
        </p:spPr>
        <p:txBody>
          <a:bodyPr wrap="square" numCol="1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 রাজস্ব।</a:t>
            </a:r>
          </a:p>
          <a:p>
            <a:pPr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বাণিজ্যক রাজস্ব।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হতে আয়।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02159"/>
            <a:ext cx="9525000" cy="769441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কর-বহির্ভূত 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রাজস্বঃ </a:t>
            </a:r>
            <a:endParaRPr lang="bn-IN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3310"/>
            <a:ext cx="9829800" cy="550920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70C0"/>
            </a:solidFill>
          </a:ln>
        </p:spPr>
        <p:txBody>
          <a:bodyPr wrap="square" numCol="2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অপসারণ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করঘাত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করপাত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নিশ্চয়তা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অপ্রিয়তা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দামের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প্রগতিশীলতা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অধোগতিশীলতা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উৎপাদকের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81000"/>
            <a:ext cx="9525000" cy="769441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ত্যক্ষ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পার্থক্যঃ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100" y="2590801"/>
            <a:ext cx="95758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33550" y="2552701"/>
            <a:ext cx="6356350" cy="1752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892550" algn="l"/>
              </a:tabLst>
            </a:pPr>
            <a:r>
              <a:rPr lang="bn-IN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7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100" y="2438400"/>
            <a:ext cx="95758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5100" y="2400300"/>
            <a:ext cx="9575800" cy="1752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সরকারি আয়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 ?</a:t>
            </a:r>
            <a:endParaRPr lang="bn-BD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550" y="2438400"/>
            <a:ext cx="9658350" cy="16764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550" y="2400300"/>
            <a:ext cx="9658350" cy="17526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 রাজস্ব </a:t>
            </a: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কি?</a:t>
            </a:r>
            <a:endParaRPr lang="bn-BD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879052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BD" sz="11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AU" sz="11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" y="1905000"/>
            <a:ext cx="4920367" cy="757022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AU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" y="2667000"/>
            <a:ext cx="4911338" cy="4424576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মোঃওবাইদুল্লাহ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প্রভাষকঃ 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বিভাগ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 মেমোরিয়াল ডিগ্রি কলেজ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 থানা মহিপুর। 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০১৭১৪২৫০৬৭৯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1342" y="1905000"/>
            <a:ext cx="4994662" cy="757022"/>
          </a:xfr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AU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1342" y="2662024"/>
            <a:ext cx="4994662" cy="4424576"/>
          </a:xfrm>
          <a:solidFill>
            <a:schemeClr val="accent5"/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16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en-US" sz="165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BD" sz="165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1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en-US" sz="1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1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  <a:r>
              <a:rPr lang="en-US" sz="1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endParaRPr lang="bn-BD" sz="1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bn-BD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marL="0" indent="0">
              <a:buNone/>
            </a:pPr>
            <a:r>
              <a:rPr lang="bn-BD" dirty="0" smtClean="0"/>
              <a:t> 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"/>
          <a:stretch/>
        </p:blipFill>
        <p:spPr>
          <a:xfrm>
            <a:off x="165100" y="152400"/>
            <a:ext cx="2146300" cy="16002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847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550" y="2438400"/>
            <a:ext cx="9658350" cy="16764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550" y="2400300"/>
            <a:ext cx="9658350" cy="17526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 কি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2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38400"/>
            <a:ext cx="9906000" cy="16764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2400300"/>
            <a:ext cx="9906000" cy="17526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প্রত্যক্ষ কর কি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38400"/>
            <a:ext cx="9906000" cy="16764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2400300"/>
            <a:ext cx="9906000" cy="17526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ভ্যাট কি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38400"/>
            <a:ext cx="9906000" cy="16764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2400300"/>
            <a:ext cx="9906000" cy="17526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ভ্যাট কত সালে চালু হয়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1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68450" y="228601"/>
            <a:ext cx="7016750" cy="990600"/>
          </a:xfrm>
          <a:prstGeom prst="ellipse">
            <a:avLst/>
          </a:prstGeom>
          <a:solidFill>
            <a:srgbClr val="7030A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5300" y="1447800"/>
            <a:ext cx="8915400" cy="51816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অর্থনৈতিক উন্নয়নে সরকারের রাজস্বের প্রয়োজনীয়তা কি কি। </a:t>
            </a:r>
          </a:p>
        </p:txBody>
      </p:sp>
    </p:spTree>
    <p:extLst>
      <p:ext uri="{BB962C8B-B14F-4D97-AF65-F5344CB8AC3E}">
        <p14:creationId xmlns:p14="http://schemas.microsoft.com/office/powerpoint/2010/main" val="18321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51940" y="152401"/>
            <a:ext cx="7016750" cy="8382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90600"/>
            <a:ext cx="9823450" cy="58674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anose="02000000000000000000" pitchFamily="2" charset="0"/>
              </a:rPr>
              <a:t>জনাব মোঃ ওবাইদুল্লাহ মুক্তিযোদ্ধা মেমোরিয়াল ডিগ্রি কলেজে অর্থনীতি বিষয়ে চাকরি করেন। তিনি বৎসরে ২ লক্ষ ৫০ হাজার টাকার উপরে যে বেতন ভাতা পান তার উপর নির্ধারিত হারে কর প্রদান করেন। অন্য দিকে একজন সাধারণ মানুষ ও বিভিন্ন ভাবে কর প্রদান করেছেন। সরকারি ব্যয় নির্বাহের জন্য সরকার এভাবে কর দেওয়ার যোগ্য সকল চাকরিজীবী, ব্যবসায়ী ও জনগণের নিকট থেকে এবং অন্যান্য আরও বিভিন্ন উৎস থেকে অর্থ সংগ্রহ করে। </a:t>
            </a:r>
          </a:p>
        </p:txBody>
      </p:sp>
    </p:spTree>
    <p:extLst>
      <p:ext uri="{BB962C8B-B14F-4D97-AF65-F5344CB8AC3E}">
        <p14:creationId xmlns:p14="http://schemas.microsoft.com/office/powerpoint/2010/main" val="160240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51940" y="0"/>
            <a:ext cx="7016750" cy="12192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19200"/>
            <a:ext cx="9906000" cy="56388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অর্থব্যবস্থা কাকে বলে? </a:t>
            </a:r>
          </a:p>
          <a:p>
            <a:pPr algn="just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খ.“পরোক্ষ কর ফাঁকি দেওয়া যায় না”- ব্যাখ্যা  কর। </a:t>
            </a:r>
            <a:endParaRPr lang="en-US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গ.জনাব যে কর প্রদান করেন তা কোন ধরণের কর? উদ্দীপকের আলোকে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</a:p>
          <a:p>
            <a:pPr algn="just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ঘ.উদ্দীপকের আলোকে সাধারণ জনগণের কর ও জনাব মোঃ ওবাইদুল্লাহের প্রদত্ত করের মধ্যে পার্থক্য তুলনামূলক বিশ্লেষণ কর। </a:t>
            </a:r>
          </a:p>
        </p:txBody>
      </p:sp>
    </p:spTree>
    <p:extLst>
      <p:ext uri="{BB962C8B-B14F-4D97-AF65-F5344CB8AC3E}">
        <p14:creationId xmlns:p14="http://schemas.microsoft.com/office/powerpoint/2010/main" val="195716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375" y="152400"/>
            <a:ext cx="949325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6100" y="152400"/>
            <a:ext cx="6438900" cy="1066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আগামি</a:t>
            </a:r>
            <a:r>
              <a:rPr lang="en-US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5413" y="1371600"/>
            <a:ext cx="9906000" cy="14478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14" y="2895600"/>
            <a:ext cx="9900587" cy="14478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সমূহ 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5413" y="4800600"/>
            <a:ext cx="9900587" cy="14478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 ও ফি এর মধ্যে তুলনামূলক পার্থক্য বিশ্লেষণ করতে পারবে; </a:t>
            </a:r>
            <a:endParaRPr lang="bn-IN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8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96636" y="1143000"/>
            <a:ext cx="5563067" cy="1578282"/>
          </a:xfrm>
          <a:prstGeom prst="rect">
            <a:avLst/>
          </a:prstGeom>
          <a:noFill/>
          <a:ln>
            <a:noFill/>
          </a:ln>
        </p:spPr>
        <p:txBody>
          <a:bodyPr numCol="1">
            <a:prstTxWarp prst="textDeflat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705726"/>
            <a:ext cx="9906000" cy="1323439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3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6200" y="86380"/>
            <a:ext cx="9677400" cy="52322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লক্ষ্য কর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6197025"/>
            <a:ext cx="9601201" cy="584775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8383044"/>
            <a:ext cx="1295400" cy="1827756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6" b="3721"/>
          <a:stretch/>
        </p:blipFill>
        <p:spPr>
          <a:xfrm>
            <a:off x="3352800" y="3486357"/>
            <a:ext cx="3200400" cy="2521637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85611"/>
            <a:ext cx="2972358" cy="2380743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04" y="785611"/>
            <a:ext cx="2970097" cy="2380744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4327" r="2020" b="4107"/>
          <a:stretch/>
        </p:blipFill>
        <p:spPr>
          <a:xfrm>
            <a:off x="3352800" y="785611"/>
            <a:ext cx="3200400" cy="2380743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t="3969" r="2977" b="5323"/>
          <a:stretch/>
        </p:blipFill>
        <p:spPr>
          <a:xfrm>
            <a:off x="108955" y="3486357"/>
            <a:ext cx="3015803" cy="2533443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t="4327" b="4106"/>
          <a:stretch/>
        </p:blipFill>
        <p:spPr>
          <a:xfrm>
            <a:off x="6783504" y="3486357"/>
            <a:ext cx="2970096" cy="251090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4253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889490" cy="6934200"/>
          </a:xfrm>
          <a:prstGeom prst="rect">
            <a:avLst/>
          </a:prstGeom>
          <a:solidFill>
            <a:srgbClr val="00B0F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আলোচ্য বিষয় কি</a:t>
            </a:r>
            <a:r>
              <a:rPr lang="bn-IN" sz="8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8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143000"/>
            <a:ext cx="9864725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7175" y="1143000"/>
            <a:ext cx="6851650" cy="1752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892550" algn="l"/>
              </a:tabLst>
            </a:pPr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পাঠশিরোনাম</a:t>
            </a:r>
            <a:endParaRPr lang="en-US" sz="1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3619500"/>
            <a:ext cx="9829799" cy="874643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" y="3581400"/>
            <a:ext cx="9829799" cy="9144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আয়ঃ</a:t>
            </a:r>
            <a:endParaRPr lang="bn-BD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2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375" y="152400"/>
            <a:ext cx="949325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6100" y="152400"/>
            <a:ext cx="6438900" cy="1066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5413" y="1371600"/>
            <a:ext cx="9906000" cy="14478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14" y="2895600"/>
            <a:ext cx="9900587" cy="14478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সমূহ প্রবাহ চিত্রের মাধ্যমে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14" y="4800600"/>
            <a:ext cx="9900587" cy="14478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প্রত্যক্ষ কর ও পরোক্ষ করের মধ্যে তুলনামূলক পার্থক্য বিশ্লেষণ করতে পারবে; </a:t>
            </a:r>
            <a:endParaRPr lang="bn-IN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9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550" y="114300"/>
            <a:ext cx="9658350" cy="874643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550" y="76200"/>
            <a:ext cx="9658350" cy="9144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অর্থব্যবস্থাঃ</a:t>
            </a:r>
            <a:endParaRPr lang="bn-BD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550" y="1219200"/>
            <a:ext cx="9658350" cy="563880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3892550" algn="l"/>
              </a:tabLst>
            </a:pP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সরকারের অধীনে সুসংবদ্ধ গোষ্ঠী হিসেবে জনসাধারণের যাবতীয় আর্থীক সমস্যা নিয়ে যে শাস্ত্র আলোচনা করে তাকে সরকারি অর্থব্যবস্থা বলে। </a:t>
            </a:r>
          </a:p>
          <a:p>
            <a:pPr algn="just">
              <a:tabLst>
                <a:tab pos="3892550" algn="l"/>
              </a:tabLst>
            </a:pP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 সব জটিল সমস্যা সরকারি আয়-ব্যয় প্রক্রিয়াকে কেন্দ্র করে আবর্তিত হয় তাকে সরকারি অর্থব্যবস্থা বলে। </a:t>
            </a:r>
          </a:p>
          <a:p>
            <a:pPr algn="just">
              <a:tabLst>
                <a:tab pos="3892550" algn="l"/>
              </a:tabLst>
            </a:pP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সরকারি অর্থব্যবস্থা চারটি শাখায় বিভক্তঃ </a:t>
            </a:r>
          </a:p>
          <a:p>
            <a:pPr marL="857250" indent="-857250" algn="just">
              <a:buFont typeface="Wingdings" pitchFamily="2" charset="2"/>
              <a:buChar char="v"/>
              <a:tabLst>
                <a:tab pos="3892550" algn="l"/>
              </a:tabLst>
            </a:pP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বরাদ্দ শাখা।</a:t>
            </a:r>
          </a:p>
          <a:p>
            <a:pPr marL="857250" indent="-857250" algn="just">
              <a:buFont typeface="Wingdings" pitchFamily="2" charset="2"/>
              <a:buChar char="v"/>
              <a:tabLst>
                <a:tab pos="3892550" algn="l"/>
              </a:tabLst>
            </a:pP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সম্পদ আহরণ শাখা। </a:t>
            </a:r>
          </a:p>
          <a:p>
            <a:pPr marL="857250" indent="-857250" algn="just">
              <a:buFont typeface="Wingdings" pitchFamily="2" charset="2"/>
              <a:buChar char="v"/>
              <a:tabLst>
                <a:tab pos="3892550" algn="l"/>
              </a:tabLst>
            </a:pP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বিতরন শাখা।</a:t>
            </a:r>
          </a:p>
          <a:p>
            <a:pPr marL="857250" indent="-857250" algn="just">
              <a:buFont typeface="Wingdings" pitchFamily="2" charset="2"/>
              <a:buChar char="v"/>
              <a:tabLst>
                <a:tab pos="3892550" algn="l"/>
              </a:tabLst>
            </a:pP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স্থিতিশীল শাখা।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7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550" y="114300"/>
            <a:ext cx="9658350" cy="874643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550" y="76200"/>
            <a:ext cx="9658350" cy="9144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আয়ঃ</a:t>
            </a:r>
            <a:endParaRPr lang="bn-BD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550" y="1219200"/>
            <a:ext cx="9658350" cy="563880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3892550" algn="l"/>
              </a:tabLst>
            </a:pP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জাতীয় ব্যয় নির্বাহের জন্য কোনো নির্দিষ্ট অর্থবছরে সরকার বিভিন্ন উৎস যেমনঃ সরকারের প্রাপ্ত রাজস্ব, বিনিয়োগ প্রতিষ্ঠান, কর ও ঋণ, টাকা ছাপানো এবং অনুদান ও দান প্রভৃতি থেকে যে আয় বা সামগ্রিক অর্থ সম্পদ সংগ্রহ করে তাকে সরকারি আয় বলে। </a:t>
            </a:r>
          </a:p>
          <a:p>
            <a:pPr algn="just">
              <a:tabLst>
                <a:tab pos="3892550" algn="l"/>
              </a:tabLst>
            </a:pP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অন্যভাবে বলা যায়, সরকার তার যাবতীয় ব্যয় নির্বাহের জন্য কোনো নির্দিষ্ট সময়ে যে পরিমাণ অর্থের সংস্থান করে তাকে সরকারি আয় বলে। 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523</Words>
  <Application>Microsoft Office PowerPoint</Application>
  <PresentationFormat>A4 Paper (210x297 mm)</PresentationFormat>
  <Paragraphs>108</Paragraphs>
  <Slides>28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Package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obydullah</dc:creator>
  <cp:lastModifiedBy>PC</cp:lastModifiedBy>
  <cp:revision>694</cp:revision>
  <dcterms:created xsi:type="dcterms:W3CDTF">2006-08-16T00:00:00Z</dcterms:created>
  <dcterms:modified xsi:type="dcterms:W3CDTF">2020-04-25T13:08:07Z</dcterms:modified>
</cp:coreProperties>
</file>