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5"/>
  </p:notesMasterIdLst>
  <p:sldIdLst>
    <p:sldId id="282" r:id="rId2"/>
    <p:sldId id="256" r:id="rId3"/>
    <p:sldId id="403" r:id="rId4"/>
    <p:sldId id="274" r:id="rId5"/>
    <p:sldId id="269" r:id="rId6"/>
    <p:sldId id="385" r:id="rId7"/>
    <p:sldId id="368" r:id="rId8"/>
    <p:sldId id="400" r:id="rId9"/>
    <p:sldId id="406" r:id="rId10"/>
    <p:sldId id="395" r:id="rId11"/>
    <p:sldId id="386" r:id="rId12"/>
    <p:sldId id="387" r:id="rId13"/>
    <p:sldId id="399" r:id="rId14"/>
    <p:sldId id="401" r:id="rId15"/>
    <p:sldId id="404" r:id="rId16"/>
    <p:sldId id="405" r:id="rId17"/>
    <p:sldId id="276" r:id="rId18"/>
    <p:sldId id="396" r:id="rId19"/>
    <p:sldId id="298" r:id="rId20"/>
    <p:sldId id="402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00CCFF"/>
    <a:srgbClr val="3333FF"/>
    <a:srgbClr val="CCFFFF"/>
    <a:srgbClr val="C2FFA3"/>
    <a:srgbClr val="CCFF66"/>
    <a:srgbClr val="99FF66"/>
    <a:srgbClr val="CCFF33"/>
    <a:srgbClr val="B3F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1326" y="-114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437469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(গণিত ও বিজ্ঞান 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9743" y="3563233"/>
            <a:ext cx="429324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 দশম   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পদার্থ বিজ্ঞান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একাদশ      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তড়িৎ ক্ষমতা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3384" y="703524"/>
            <a:ext cx="1519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ক্ষমতা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354" y="2333032"/>
                <a:ext cx="8482818" cy="2373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কাজ সম্পাদনের হার তথা শক্তি রুপান্তরের হারকে ক্ষমতা বলে। 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 = VI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ক্ষমতার একক ওয়াট । ১কিলোওয়াট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ওয়াট এবং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 মেগাওয়াট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3200" i="1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৬</m:t>
                        </m:r>
                      </m:sup>
                    </m:sSup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ওয়াট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2333032"/>
                <a:ext cx="8482818" cy="2373086"/>
              </a:xfrm>
              <a:prstGeom prst="rect">
                <a:avLst/>
              </a:prstGeom>
              <a:blipFill rotWithShape="1">
                <a:blip r:embed="rId2"/>
                <a:stretch>
                  <a:fillRect l="-1796" t="-3342" b="-7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mpa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" y="1547446"/>
            <a:ext cx="1879649" cy="247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mpa\Desktop\8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3803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mpa\Desktop\lij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91" y="2009995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umpa\Desktop\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8" y="44958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umpa\Desktop\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41" y="4495800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111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আমরা বাসাবাড়িতে বিভিন্ন ধরনের বৈদ্যুতিক ক্ষমতার বাল্ব ব্যবহার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56" y="3023300"/>
            <a:ext cx="4825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বৈদ্যুতিক পাখার ক্ষমতা সাধারণত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65-75W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Tumpa\Desktop\t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33" y="1742634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mpa\Desktop\si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5" y="1200150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2449" y="3752262"/>
            <a:ext cx="3974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টেলিভিশনের ক্ষমতা সাধারণত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60-70W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1355" y="533738"/>
            <a:ext cx="8159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আমরা যে সকল এনার্জি সেভিং বাল্ব ব্যবহার করি এর ক্ষমতা সাধারণত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11-30W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Tumpa\Desktop\l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18" y="2619374"/>
            <a:ext cx="3899682" cy="314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mpa\Desktop\ph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9" y="2307175"/>
            <a:ext cx="1771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umpa\Desktop\h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04" y="27453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umpa\Desktop\ist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14" y="252624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111" y="533319"/>
            <a:ext cx="8452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আমরা বাসা উপরের যে যন্ত্রপাতি ব্যবহার করি এর ক্ষমতা কেমন?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112" y="5215516"/>
            <a:ext cx="7467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পিক আওয়ারে এসব যন্ত্রপাতি ব্যবহার করা কী ভালো?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84" y="411136"/>
            <a:ext cx="3798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তড়িৎশক্তি ব্যয়ের  হিসাব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0677" y="3562831"/>
                <a:ext cx="9003323" cy="3168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তড়িৎশক্তি ব্যয়ের জন্য প্রত্যেক বাড়িতে একটি বৈদ্যুতিক মিটার থাকে যা বাড়িতে তড়িৎ শক্তির হিসাব রাখে । বিশ্বব্যাপী কিলোওয়াট -ঘন্টাকে ব্যয়িত তড়িৎশক্তির পরিমাণ নির্ধারণ করে । এই কিলোওয়াট- ঘন্টা একককে বোর্ড অব ট্রেড ইউনিট বলে।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ক্ষমতা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কৃতকাজ</m:t>
                        </m:r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সময়</m:t>
                        </m:r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                                  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𝑊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𝑡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এখন ,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p= 1kW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t = 1h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W = 1kW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1h = 1kWh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হয়।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3562831"/>
                <a:ext cx="9003323" cy="3168560"/>
              </a:xfrm>
              <a:prstGeom prst="rect">
                <a:avLst/>
              </a:prstGeom>
              <a:blipFill rotWithShape="1">
                <a:blip r:embed="rId2"/>
                <a:stretch>
                  <a:fillRect l="-1693" t="-2500" r="-1286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Tumpa\Desktop\mi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3" y="995911"/>
            <a:ext cx="4670474" cy="24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84" y="411136"/>
            <a:ext cx="2532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কিলোওয়াট-ঘন্টা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8810" y="1970304"/>
                <a:ext cx="8975189" cy="2269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এক কিলোওয়াট-ঘন্টা ক্ষমতা সম্পন্ন কোনো তড়িৎ যন্ত্র এক ঘন্টা ধরে কাজ করলে যে পরিমাণ যে পরিমাণ তড়িৎশক্তিকে অন্য শক্তিতে রূপান্তর করে বা ব্যয় করে তাকে এক কিলোওয়াট-ঘন্টা  বলে। 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ব্যয়িত তড়িৎ শক্তি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W 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𝑃𝑡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kwhr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0" y="1970304"/>
                <a:ext cx="8975189" cy="2269467"/>
              </a:xfrm>
              <a:prstGeom prst="rect">
                <a:avLst/>
              </a:prstGeom>
              <a:blipFill rotWithShape="1">
                <a:blip r:embed="rId2"/>
                <a:stretch>
                  <a:fillRect l="-1766" t="-3485" r="-1970" b="-4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9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3350358" y="395584"/>
            <a:ext cx="27291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7046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প্রশ্নঃ রিতাদের বাসায় তিনটি বাতির গায়ে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40W, 60W , 100W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লেখা আছে। তিনটি বাতি প্রতিদিন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ঘন্টা করে জ্বালালে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দিনের এক মাসে কত ইউনিট খরচ হবে?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umpa\Desktop\do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86" y="1519312"/>
            <a:ext cx="4895557" cy="25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401" y="395584"/>
            <a:ext cx="599059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166" y="2790522"/>
                <a:ext cx="8018585" cy="2968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31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দিনের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মোট ঘন্টার সংখ্যা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t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31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6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= 186hr</a:t>
                </a:r>
              </a:p>
              <a:p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বাতি তিনটির মোট ক্ষমতা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p = 40+60+100 = 200W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   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                        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𝑃𝑡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kwhr 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                             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200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186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1000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  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                        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= 37.2 </a:t>
                </a:r>
                <a:r>
                  <a:rPr lang="en-US" sz="3200" dirty="0" err="1" smtClean="0">
                    <a:latin typeface="Times New Roman" pitchFamily="18" charset="0"/>
                    <a:cs typeface="NikoshBAN" pitchFamily="2" charset="0"/>
                  </a:rPr>
                  <a:t>kWhr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(Ans.) </a:t>
                </a:r>
                <a:endParaRPr lang="bn-BD" sz="3200" dirty="0">
                  <a:latin typeface="Times New Roman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6" y="2790522"/>
                <a:ext cx="8018585" cy="2968954"/>
              </a:xfrm>
              <a:prstGeom prst="rect">
                <a:avLst/>
              </a:prstGeom>
              <a:blipFill rotWithShape="1">
                <a:blip r:embed="rId2"/>
                <a:stretch>
                  <a:fillRect l="-1977" t="-3696" b="-6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2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6196" y="3097927"/>
            <a:ext cx="4864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1kWh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 জুলে প্রকাশ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1" y="411125"/>
            <a:ext cx="26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9" y="304800"/>
            <a:ext cx="1628043" cy="1360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78" y="152400"/>
            <a:ext cx="1628043" cy="1360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399"/>
            <a:ext cx="88392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541" y="2621710"/>
                <a:ext cx="891891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1kWh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1kW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1h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W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3600s  [ 1kW =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W, 1h = 3600s]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      = 3.6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Ws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      =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3.6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J    [   1W = 1J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] </a:t>
                </a:r>
              </a:p>
              <a:p>
                <a:endParaRPr lang="bn-BD" sz="3200" dirty="0">
                  <a:latin typeface="Times New Roman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" y="2621710"/>
                <a:ext cx="8918917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683" t="-3580" r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12401" y="395584"/>
            <a:ext cx="599059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 কাজের 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3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4738" y="2551311"/>
            <a:ext cx="67806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এক ইউনিট কী?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একটি বাতির গায়ে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100W-220V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লেখা আছে,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অর্থ কী?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ক্ষমতার একক কী?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এক জুল কাকে বলে?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49" y="507998"/>
            <a:ext cx="3044516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6" y="4051495"/>
            <a:ext cx="8932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ওয়াটের একটি বাল্ব প্রতিদিন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ঘণ্টা করে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দিন জ্বালালে কত তড়িৎ শক্তি ব্যয় হবে? যদি প্রতি ইউনিটের মূল্য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টাকা হয় তা হলে এই পরিমাণ বিদ্যুতের জন্য মোট ব্যয় কত? 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2912011" y="2546252"/>
            <a:ext cx="2489983" cy="1505243"/>
          </a:xfrm>
          <a:prstGeom prst="flowChart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912011" y="1688123"/>
            <a:ext cx="2489983" cy="858129"/>
          </a:xfrm>
          <a:prstGeom prst="triangl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2931" y="1069146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Tumpa\Desktop\New folder (2)\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2" y="2799471"/>
            <a:ext cx="3924886" cy="27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303" y="396096"/>
            <a:ext cx="3334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নিচের চিত্রটি লক্ষ করঃ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umpa\Desktop\se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6" y="1941342"/>
            <a:ext cx="3416178" cy="25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mpa\Desktop\cu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03" y="1941342"/>
            <a:ext cx="3159077" cy="25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4502" y="3316324"/>
            <a:ext cx="3257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তড়িৎ ক্ষমতা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394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098" y="3416076"/>
            <a:ext cx="6696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তড়িৎ ক্ষমতা কী বলতে  পারবে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২। তড়িৎ ক্ষমতা ব্যাখ্যা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৩। তড়িৎ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ক্ষমতা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হিসাব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421" y="3561326"/>
            <a:ext cx="246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তড়িৎ ক্ষমতা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4234" y="4326172"/>
                <a:ext cx="8508610" cy="2008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একটি বৈদ্যুতিক যন্ত্রের শক্তি রুপান্তরের হারকে ঐ যন্ত্রের তড়িৎ ক্ষমতা বলে। যেমন- ক্ষমতা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কৃতকাজ</m:t>
                        </m:r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সময়</m:t>
                        </m:r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                               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" y="4326172"/>
                <a:ext cx="8508610" cy="2008627"/>
              </a:xfrm>
              <a:prstGeom prst="rect">
                <a:avLst/>
              </a:prstGeom>
              <a:blipFill rotWithShape="1">
                <a:blip r:embed="rId2"/>
                <a:stretch>
                  <a:fillRect l="-1791" t="-3951" b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Tumpa\Desktop\c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39" y="1079745"/>
            <a:ext cx="3482926" cy="28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040" y="629279"/>
            <a:ext cx="4297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ভিডিওটি লক্ষ করঃ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995767"/>
              </p:ext>
            </p:extLst>
          </p:nvPr>
        </p:nvGraphicFramePr>
        <p:xfrm>
          <a:off x="4032250" y="3086100"/>
          <a:ext cx="1079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ackager Shell Object" showAsIcon="1" r:id="rId3" imgW="1079640" imgH="685800" progId="Package">
                  <p:embed/>
                </p:oleObj>
              </mc:Choice>
              <mc:Fallback>
                <p:oleObj name="Packager Shell Object" showAsIcon="1" r:id="rId3" imgW="1079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250" y="3086100"/>
                        <a:ext cx="1079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7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4204" y="1987371"/>
                <a:ext cx="8567224" cy="4208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ধরি,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AB, R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রোধের একটি পরিবাহী এর মধ্য দিয়ে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t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সময়ে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পরিমান আধান প্রবাহিত হয় এবং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বিন্দুর বিভব পার্থক্য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V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। কোনো পরিবাহির দুই প্রান্তের বিভব পার্থক্য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ভোল্ট হয় এবং এর মধ্য দিয়ে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কুলম্ব আধান প্রবাহিত হয়, তখন কৃত কাজের পরিমান হয় তথা ব্যয়িত শক্তির পরিমাণ হয়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জুল। সুতরাং পরিবাহির মধ্য দিয়ে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কুলম্ব আধান পরিবাহিত হলে কৃত কাজ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VQ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জুল। 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W = VQ 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W   =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VIt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[ Q = It] 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𝑅𝑡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জুল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04" y="1987371"/>
                <a:ext cx="8567224" cy="4208973"/>
              </a:xfrm>
              <a:prstGeom prst="rect">
                <a:avLst/>
              </a:prstGeom>
              <a:blipFill rotWithShape="1">
                <a:blip r:embed="rId2"/>
                <a:stretch>
                  <a:fillRect l="-1422" t="-1884" r="-1778" b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319975" y="416846"/>
            <a:ext cx="29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pic>
        <p:nvPicPr>
          <p:cNvPr id="7170" name="Picture 2" descr="C:\Users\Tumpa\Desktop\R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13" y="912152"/>
            <a:ext cx="46355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588" y="232179"/>
            <a:ext cx="2770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তড়িৎ ক্ষমতা ব্যাখ্যা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12" y="5424269"/>
            <a:ext cx="8975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ক্ষমতা সাধারণত বৈদ্যুতিক ধারক থেকে প্রবাহিত হয়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Tumpa\Desktop\u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2" y="1294227"/>
            <a:ext cx="4712676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us 1"/>
          <p:cNvSpPr/>
          <p:nvPr/>
        </p:nvSpPr>
        <p:spPr>
          <a:xfrm>
            <a:off x="2715065" y="1856936"/>
            <a:ext cx="253218" cy="281354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35460</TotalTime>
  <Words>713</Words>
  <Application>Microsoft Office PowerPoint</Application>
  <PresentationFormat>On-screen Show (4:3)</PresentationFormat>
  <Paragraphs>82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3389</cp:revision>
  <dcterms:created xsi:type="dcterms:W3CDTF">2015-11-14T15:10:43Z</dcterms:created>
  <dcterms:modified xsi:type="dcterms:W3CDTF">2020-04-26T17:57:18Z</dcterms:modified>
</cp:coreProperties>
</file>