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24" r:id="rId2"/>
    <p:sldId id="288" r:id="rId3"/>
    <p:sldId id="290" r:id="rId4"/>
    <p:sldId id="292" r:id="rId5"/>
    <p:sldId id="305" r:id="rId6"/>
    <p:sldId id="259" r:id="rId7"/>
    <p:sldId id="316" r:id="rId8"/>
    <p:sldId id="313" r:id="rId9"/>
    <p:sldId id="312" r:id="rId10"/>
    <p:sldId id="311" r:id="rId11"/>
    <p:sldId id="282" r:id="rId12"/>
    <p:sldId id="315" r:id="rId13"/>
    <p:sldId id="303" r:id="rId14"/>
    <p:sldId id="310" r:id="rId15"/>
    <p:sldId id="320" r:id="rId16"/>
    <p:sldId id="317" r:id="rId17"/>
    <p:sldId id="302" r:id="rId18"/>
    <p:sldId id="321" r:id="rId19"/>
    <p:sldId id="309" r:id="rId20"/>
    <p:sldId id="308" r:id="rId21"/>
    <p:sldId id="306" r:id="rId22"/>
    <p:sldId id="307" r:id="rId2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  <p15:guide id="3" orient="horz" pos="288" userDrawn="1">
          <p15:clr>
            <a:srgbClr val="A4A3A4"/>
          </p15:clr>
        </p15:guide>
        <p15:guide id="4" orient="horz" pos="4032" userDrawn="1">
          <p15:clr>
            <a:srgbClr val="A4A3A4"/>
          </p15:clr>
        </p15:guide>
        <p15:guide id="5" orient="horz" pos="720" userDrawn="1">
          <p15:clr>
            <a:srgbClr val="A4A3A4"/>
          </p15:clr>
        </p15:guide>
        <p15:guide id="6" pos="384" userDrawn="1">
          <p15:clr>
            <a:srgbClr val="A4A3A4"/>
          </p15:clr>
        </p15:guide>
        <p15:guide id="7" pos="7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56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16" y="60"/>
      </p:cViewPr>
      <p:guideLst>
        <p:guide pos="3840"/>
        <p:guide orient="horz" pos="2136"/>
        <p:guide orient="horz" pos="288"/>
        <p:guide orient="horz" pos="4032"/>
        <p:guide orient="horz" pos="720"/>
        <p:guide pos="384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7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B91C-7C9D-49C4-A290-2A9AEAC9A4A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6250"/>
            <a:ext cx="5486400" cy="5905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9999086">
            <a:off x="9619747" y="5594"/>
            <a:ext cx="3200400" cy="1828800"/>
          </a:xfrm>
          <a:prstGeom prst="ellipse">
            <a:avLst/>
          </a:prstGeom>
          <a:solidFill>
            <a:srgbClr val="EE78E6"/>
          </a:solidFill>
          <a:ln>
            <a:solidFill>
              <a:srgbClr val="EE7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 rot="19999086">
            <a:off x="-1283136" y="5244306"/>
            <a:ext cx="3200400" cy="1828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" y="0"/>
            <a:ext cx="12192000" cy="6857999"/>
          </a:xfrm>
          <a:prstGeom prst="roundRect">
            <a:avLst>
              <a:gd name="adj" fmla="val 625"/>
            </a:avLst>
          </a:prstGeom>
          <a:pattFill prst="shingle">
            <a:fgClr>
              <a:srgbClr val="FFFF99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718560" y="3429000"/>
            <a:ext cx="4754880" cy="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841" y="2175741"/>
            <a:ext cx="648670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37" y="1117976"/>
            <a:ext cx="885371" cy="5740024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3"/>
          <a:srcRect l="49731" t="14002" r="41878"/>
          <a:stretch/>
        </p:blipFill>
        <p:spPr>
          <a:xfrm>
            <a:off x="-43823" y="1143000"/>
            <a:ext cx="968991" cy="51602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5502" y="457200"/>
            <a:ext cx="5376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অষ্টক নিয়ম </a:t>
            </a:r>
            <a:r>
              <a:rPr lang="bn-IN" sz="4000" dirty="0">
                <a:latin typeface="Agency FB" panose="020B0503020202020204" pitchFamily="34" charset="0"/>
              </a:rPr>
              <a:t>( </a:t>
            </a:r>
            <a:r>
              <a:rPr lang="en-US" sz="4000" dirty="0">
                <a:latin typeface="Agency FB" panose="020B0503020202020204" pitchFamily="34" charset="0"/>
              </a:rPr>
              <a:t>Octet </a:t>
            </a:r>
            <a:r>
              <a:rPr lang="en-US" sz="4000" dirty="0" smtClean="0">
                <a:latin typeface="Agency FB" panose="020B0503020202020204" pitchFamily="34" charset="0"/>
              </a:rPr>
              <a:t>Rules)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10258" y="1477483"/>
            <a:ext cx="1927630" cy="1945432"/>
            <a:chOff x="2243137" y="1290024"/>
            <a:chExt cx="2409538" cy="2431791"/>
          </a:xfrm>
        </p:grpSpPr>
        <p:sp>
          <p:nvSpPr>
            <p:cNvPr id="89" name="Oval 88"/>
            <p:cNvSpPr/>
            <p:nvPr/>
          </p:nvSpPr>
          <p:spPr>
            <a:xfrm>
              <a:off x="2243137" y="1378744"/>
              <a:ext cx="2286000" cy="22860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471737" y="1607344"/>
              <a:ext cx="1828800" cy="1828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00337" y="1835944"/>
              <a:ext cx="1371600" cy="13716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307555" y="1757362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307554" y="3128962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221955" y="2343145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2414587" y="2321717"/>
              <a:ext cx="157163" cy="357187"/>
              <a:chOff x="2414587" y="2321717"/>
              <a:chExt cx="157163" cy="357187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Oval 95"/>
            <p:cNvSpPr/>
            <p:nvPr/>
          </p:nvSpPr>
          <p:spPr>
            <a:xfrm>
              <a:off x="4218383" y="2536024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 rot="16200000">
              <a:off x="3280765" y="1428749"/>
              <a:ext cx="157163" cy="357187"/>
              <a:chOff x="2414587" y="2321717"/>
              <a:chExt cx="157163" cy="357187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6200000">
              <a:off x="3284336" y="3257552"/>
              <a:ext cx="157163" cy="357187"/>
              <a:chOff x="2414587" y="2321717"/>
              <a:chExt cx="157163" cy="357187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3065974" y="2194730"/>
              <a:ext cx="887615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gency FB" panose="020B0503020202020204" pitchFamily="34" charset="0"/>
                </a:rPr>
                <a:t>Al</a:t>
              </a:r>
              <a:endParaRPr lang="en-US" sz="2800" dirty="0">
                <a:latin typeface="Agency FB" panose="020B0503020202020204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rot="16200000">
              <a:off x="3349667" y="1290024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rot="16200000">
              <a:off x="4495512" y="2452927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rot="16200000">
              <a:off x="3304168" y="3564652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76493" y="4405264"/>
            <a:ext cx="1571624" cy="1588772"/>
            <a:chOff x="7176113" y="4466253"/>
            <a:chExt cx="1571624" cy="1588772"/>
          </a:xfrm>
        </p:grpSpPr>
        <p:sp>
          <p:nvSpPr>
            <p:cNvPr id="73" name="Oval 72"/>
            <p:cNvSpPr/>
            <p:nvPr/>
          </p:nvSpPr>
          <p:spPr>
            <a:xfrm>
              <a:off x="7221833" y="4529119"/>
              <a:ext cx="1463040" cy="146304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404713" y="4711999"/>
              <a:ext cx="1097280" cy="109728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890487" y="4649133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890487" y="5746413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622007" y="5117760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176113" y="5100617"/>
              <a:ext cx="125730" cy="285750"/>
              <a:chOff x="2414587" y="2321717"/>
              <a:chExt cx="157163" cy="357187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8619150" y="5272063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 rot="16200000">
              <a:off x="7869055" y="4386243"/>
              <a:ext cx="125730" cy="285750"/>
              <a:chOff x="2414587" y="2321717"/>
              <a:chExt cx="157163" cy="357187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16200000">
              <a:off x="7871912" y="5849285"/>
              <a:ext cx="125730" cy="285750"/>
              <a:chOff x="2414587" y="2321717"/>
              <a:chExt cx="157163" cy="357187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7667473" y="4987391"/>
              <a:ext cx="8688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Agency FB" panose="020B0503020202020204" pitchFamily="34" charset="0"/>
                </a:rPr>
                <a:t>Al</a:t>
              </a:r>
              <a:r>
                <a:rPr lang="en-US" sz="4400" baseline="30000" dirty="0" smtClean="0">
                  <a:latin typeface="Agency FB" panose="020B0503020202020204" pitchFamily="34" charset="0"/>
                </a:rPr>
                <a:t>+3</a:t>
              </a:r>
              <a:endParaRPr lang="en-US" sz="4400" baseline="300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44808" y="1444456"/>
            <a:ext cx="1963401" cy="1943967"/>
            <a:chOff x="3411536" y="4285350"/>
            <a:chExt cx="1963401" cy="1943967"/>
          </a:xfrm>
        </p:grpSpPr>
        <p:grpSp>
          <p:nvGrpSpPr>
            <p:cNvPr id="45" name="Group 44"/>
            <p:cNvGrpSpPr/>
            <p:nvPr/>
          </p:nvGrpSpPr>
          <p:grpSpPr>
            <a:xfrm>
              <a:off x="3471841" y="4334815"/>
              <a:ext cx="1828800" cy="1828800"/>
              <a:chOff x="8343899" y="1378744"/>
              <a:chExt cx="2286000" cy="22860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8343899" y="1378744"/>
                <a:ext cx="2286000" cy="22860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8572499" y="1607344"/>
                <a:ext cx="1828800" cy="18288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801099" y="1835944"/>
                <a:ext cx="1371600" cy="13716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9408317" y="17573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9408316" y="31289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0322717" y="2343145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8515349" y="2321717"/>
                <a:ext cx="157163" cy="357187"/>
                <a:chOff x="2414587" y="2321717"/>
                <a:chExt cx="157163" cy="357187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Oval 62"/>
              <p:cNvSpPr/>
              <p:nvPr/>
            </p:nvSpPr>
            <p:spPr>
              <a:xfrm>
                <a:off x="10319145" y="2536024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 rot="16200000">
                <a:off x="9381527" y="1428749"/>
                <a:ext cx="157163" cy="357187"/>
                <a:chOff x="2414587" y="2321717"/>
                <a:chExt cx="157163" cy="357187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 rot="16200000">
                <a:off x="9385098" y="3257552"/>
                <a:ext cx="157163" cy="357187"/>
                <a:chOff x="2414587" y="2321717"/>
                <a:chExt cx="157163" cy="357187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9195787" y="2119124"/>
                <a:ext cx="798318" cy="679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gency FB" panose="020B0503020202020204" pitchFamily="34" charset="0"/>
                  </a:rPr>
                  <a:t>Cl</a:t>
                </a:r>
                <a:endParaRPr lang="en-US" sz="4400" baseline="30000" dirty="0"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16200000">
              <a:off x="4301944" y="6023577"/>
              <a:ext cx="125730" cy="285750"/>
              <a:chOff x="2414587" y="2321717"/>
              <a:chExt cx="157163" cy="35718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249207" y="5091643"/>
              <a:ext cx="125730" cy="285750"/>
              <a:chOff x="2414587" y="2321717"/>
              <a:chExt cx="157163" cy="357187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411536" y="5100615"/>
              <a:ext cx="125730" cy="285750"/>
              <a:chOff x="2414587" y="2321717"/>
              <a:chExt cx="157163" cy="357187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4282054" y="4285350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76539" y="4150694"/>
            <a:ext cx="1931670" cy="1903597"/>
            <a:chOff x="8956335" y="4379217"/>
            <a:chExt cx="1931670" cy="1903597"/>
          </a:xfrm>
        </p:grpSpPr>
        <p:grpSp>
          <p:nvGrpSpPr>
            <p:cNvPr id="15" name="Group 14"/>
            <p:cNvGrpSpPr/>
            <p:nvPr/>
          </p:nvGrpSpPr>
          <p:grpSpPr>
            <a:xfrm>
              <a:off x="9004913" y="4417275"/>
              <a:ext cx="1828800" cy="1828800"/>
              <a:chOff x="8343899" y="1378744"/>
              <a:chExt cx="2286000" cy="22860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8343899" y="1378744"/>
                <a:ext cx="2286000" cy="22860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572499" y="1607344"/>
                <a:ext cx="1828800" cy="18288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801099" y="1835944"/>
                <a:ext cx="1371600" cy="13716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408317" y="17573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9408316" y="31289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322717" y="2343145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8515349" y="2321717"/>
                <a:ext cx="157163" cy="357187"/>
                <a:chOff x="2414587" y="2321717"/>
                <a:chExt cx="157163" cy="357187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10319145" y="2536024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 rot="16200000">
                <a:off x="9381527" y="1428749"/>
                <a:ext cx="157163" cy="357187"/>
                <a:chOff x="2414587" y="2321717"/>
                <a:chExt cx="157163" cy="357187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 rot="16200000">
                <a:off x="9385098" y="3257552"/>
                <a:ext cx="157163" cy="357187"/>
                <a:chOff x="2414587" y="2321717"/>
                <a:chExt cx="157163" cy="357187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>
            <a:xfrm>
              <a:off x="9720715" y="5059804"/>
              <a:ext cx="638654" cy="54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gency FB" panose="020B0503020202020204" pitchFamily="34" charset="0"/>
                </a:rPr>
                <a:t>Cl</a:t>
              </a:r>
              <a:r>
                <a:rPr lang="en-US" sz="4400" baseline="30000" dirty="0" smtClean="0">
                  <a:latin typeface="Agency FB" panose="020B0503020202020204" pitchFamily="34" charset="0"/>
                </a:rPr>
                <a:t>-</a:t>
              </a:r>
              <a:endParaRPr lang="en-US" sz="4400" baseline="30000" dirty="0">
                <a:latin typeface="Agency FB" panose="020B0503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 rot="16200000">
              <a:off x="9835014" y="6077074"/>
              <a:ext cx="125730" cy="285750"/>
              <a:chOff x="2414587" y="2321717"/>
              <a:chExt cx="157163" cy="357187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956335" y="5169326"/>
              <a:ext cx="125730" cy="285750"/>
              <a:chOff x="2414587" y="2321717"/>
              <a:chExt cx="157163" cy="357187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0762275" y="5171653"/>
              <a:ext cx="125730" cy="285750"/>
              <a:chOff x="2414587" y="2321717"/>
              <a:chExt cx="157163" cy="35718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16200000">
              <a:off x="9852158" y="4299207"/>
              <a:ext cx="125730" cy="285750"/>
              <a:chOff x="2414587" y="2321717"/>
              <a:chExt cx="157163" cy="35718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Arc 11"/>
          <p:cNvSpPr/>
          <p:nvPr/>
        </p:nvSpPr>
        <p:spPr>
          <a:xfrm flipH="1">
            <a:off x="2079829" y="4028919"/>
            <a:ext cx="8032341" cy="1613012"/>
          </a:xfrm>
          <a:prstGeom prst="arc">
            <a:avLst>
              <a:gd name="adj1" fmla="val 11787892"/>
              <a:gd name="adj2" fmla="val 20809894"/>
            </a:avLst>
          </a:prstGeom>
          <a:noFill/>
          <a:ln w="38100">
            <a:solidFill>
              <a:schemeClr val="bg2">
                <a:lumMod val="2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0" y="2018743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11222652" y="1152388"/>
            <a:ext cx="969348" cy="5224725"/>
            <a:chOff x="11222652" y="1143000"/>
            <a:chExt cx="969348" cy="5224725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22652" y="1143000"/>
              <a:ext cx="969348" cy="5224725"/>
            </a:xfrm>
            <a:prstGeom prst="rect">
              <a:avLst/>
            </a:prstGeom>
          </p:spPr>
        </p:pic>
        <p:sp>
          <p:nvSpPr>
            <p:cNvPr id="115" name="Oval 114"/>
            <p:cNvSpPr/>
            <p:nvPr/>
          </p:nvSpPr>
          <p:spPr>
            <a:xfrm>
              <a:off x="11250126" y="2018743"/>
              <a:ext cx="914400" cy="914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7477275" y="4713874"/>
            <a:ext cx="641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gency FB" panose="020B0503020202020204" pitchFamily="34" charset="0"/>
              </a:rPr>
              <a:t>3</a:t>
            </a:r>
            <a:endParaRPr lang="en-US" sz="4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3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60123"/>
              </p:ext>
            </p:extLst>
          </p:nvPr>
        </p:nvGraphicFramePr>
        <p:xfrm>
          <a:off x="2442950" y="1413908"/>
          <a:ext cx="7301553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3851">
                  <a:extLst>
                    <a:ext uri="{9D8B030D-6E8A-4147-A177-3AD203B41FA5}">
                      <a16:colId xmlns:a16="http://schemas.microsoft.com/office/drawing/2014/main" val="3649695700"/>
                    </a:ext>
                  </a:extLst>
                </a:gridCol>
                <a:gridCol w="2433851">
                  <a:extLst>
                    <a:ext uri="{9D8B030D-6E8A-4147-A177-3AD203B41FA5}">
                      <a16:colId xmlns:a16="http://schemas.microsoft.com/office/drawing/2014/main" val="3548140613"/>
                    </a:ext>
                  </a:extLst>
                </a:gridCol>
                <a:gridCol w="2433851">
                  <a:extLst>
                    <a:ext uri="{9D8B030D-6E8A-4147-A177-3AD203B41FA5}">
                      <a16:colId xmlns:a16="http://schemas.microsoft.com/office/drawing/2014/main" val="1673418655"/>
                    </a:ext>
                  </a:extLst>
                </a:gridCol>
              </a:tblGrid>
              <a:tr h="7016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Valence</a:t>
                      </a: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electrons</a:t>
                      </a:r>
                      <a:endParaRPr lang="en-US" sz="3200" dirty="0">
                        <a:solidFill>
                          <a:schemeClr val="bg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Valency</a:t>
                      </a:r>
                      <a:endParaRPr lang="en-US" sz="3200" dirty="0">
                        <a:solidFill>
                          <a:schemeClr val="bg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698663"/>
                  </a:ext>
                </a:extLst>
              </a:tr>
              <a:tr h="102237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3200" dirty="0"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Lose</a:t>
                      </a:r>
                      <a:endParaRPr lang="en-US" sz="3200" dirty="0"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+1(1)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+2(2)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+3(3)</a:t>
                      </a:r>
                    </a:p>
                  </a:txBody>
                  <a:tcPr anchor="ctr">
                    <a:solidFill>
                      <a:srgbClr val="FF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267481"/>
                  </a:ext>
                </a:extLst>
              </a:tr>
              <a:tr h="102237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6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7</a:t>
                      </a:r>
                      <a:endParaRPr lang="en-US" sz="3200" dirty="0"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Gain</a:t>
                      </a:r>
                      <a:endParaRPr lang="en-US" sz="3200" dirty="0"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-3(3)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-2(2)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-1(1)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37338"/>
                  </a:ext>
                </a:extLst>
              </a:tr>
              <a:tr h="3808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4</a:t>
                      </a:r>
                      <a:endParaRPr lang="en-US" sz="3200" dirty="0"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Share</a:t>
                      </a:r>
                      <a:endParaRPr lang="en-US" sz="3200" dirty="0"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28089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249" y="465501"/>
            <a:ext cx="900751" cy="5935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49" y="461158"/>
            <a:ext cx="950705" cy="59396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34056" y="1296536"/>
            <a:ext cx="989766" cy="5104263"/>
            <a:chOff x="0" y="1143000"/>
            <a:chExt cx="989766" cy="52247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5" y="1143000"/>
              <a:ext cx="981541" cy="522472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0" y="2018743"/>
              <a:ext cx="914400" cy="914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304575" y="1296536"/>
            <a:ext cx="969348" cy="5098485"/>
            <a:chOff x="11222652" y="1143000"/>
            <a:chExt cx="969348" cy="52247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22652" y="1143000"/>
              <a:ext cx="969348" cy="5224725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1250126" y="2018743"/>
              <a:ext cx="914400" cy="914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152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5502" y="457200"/>
            <a:ext cx="5376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অষ্টক নিয়ম </a:t>
            </a:r>
            <a:r>
              <a:rPr lang="bn-IN" sz="4000" dirty="0">
                <a:latin typeface="Agency FB" panose="020B0503020202020204" pitchFamily="34" charset="0"/>
              </a:rPr>
              <a:t>( </a:t>
            </a:r>
            <a:r>
              <a:rPr lang="en-US" sz="4000" dirty="0">
                <a:latin typeface="Agency FB" panose="020B0503020202020204" pitchFamily="34" charset="0"/>
              </a:rPr>
              <a:t>Octet </a:t>
            </a:r>
            <a:r>
              <a:rPr lang="en-US" sz="4000" dirty="0" smtClean="0">
                <a:latin typeface="Agency FB" panose="020B0503020202020204" pitchFamily="34" charset="0"/>
              </a:rPr>
              <a:t>Rules)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2"/>
          <a:srcRect l="57910" t="14002" r="33699"/>
          <a:stretch/>
        </p:blipFill>
        <p:spPr>
          <a:xfrm>
            <a:off x="11195534" y="1154798"/>
            <a:ext cx="968992" cy="5246002"/>
          </a:xfrm>
          <a:prstGeom prst="rect">
            <a:avLst/>
          </a:prstGeom>
        </p:spPr>
      </p:pic>
      <p:sp>
        <p:nvSpPr>
          <p:cNvPr id="109" name="Oval 108"/>
          <p:cNvSpPr/>
          <p:nvPr/>
        </p:nvSpPr>
        <p:spPr>
          <a:xfrm>
            <a:off x="11235651" y="1146013"/>
            <a:ext cx="914400" cy="914400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615463" y="1220949"/>
            <a:ext cx="4951376" cy="4607221"/>
            <a:chOff x="3558313" y="1562597"/>
            <a:chExt cx="4951376" cy="46072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8313" y="1562597"/>
              <a:ext cx="4951376" cy="4607221"/>
            </a:xfrm>
            <a:prstGeom prst="rect">
              <a:avLst/>
            </a:prstGeom>
          </p:spPr>
        </p:pic>
        <p:sp>
          <p:nvSpPr>
            <p:cNvPr id="108" name="Oval 107"/>
            <p:cNvSpPr/>
            <p:nvPr/>
          </p:nvSpPr>
          <p:spPr>
            <a:xfrm>
              <a:off x="5689296" y="3524561"/>
              <a:ext cx="731520" cy="73152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C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816259" y="1994939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7460636" y="3707441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5773329" y="5206090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4141018" y="3774770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82531" y="2821616"/>
            <a:ext cx="1097280" cy="1160146"/>
            <a:chOff x="1782531" y="2821616"/>
            <a:chExt cx="1097280" cy="1160146"/>
          </a:xfrm>
        </p:grpSpPr>
        <p:grpSp>
          <p:nvGrpSpPr>
            <p:cNvPr id="9" name="Group 8"/>
            <p:cNvGrpSpPr/>
            <p:nvPr/>
          </p:nvGrpSpPr>
          <p:grpSpPr>
            <a:xfrm>
              <a:off x="1782531" y="2821616"/>
              <a:ext cx="1097280" cy="1160146"/>
              <a:chOff x="7404713" y="4649133"/>
              <a:chExt cx="1097280" cy="1160146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7404713" y="4711999"/>
                <a:ext cx="1097280" cy="109728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890487" y="4649133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Oval 117"/>
            <p:cNvSpPr/>
            <p:nvPr/>
          </p:nvSpPr>
          <p:spPr>
            <a:xfrm>
              <a:off x="1953846" y="3076833"/>
              <a:ext cx="731520" cy="73152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896" y="2165629"/>
            <a:ext cx="2524575" cy="2553931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649" y="461158"/>
            <a:ext cx="1003418" cy="5939642"/>
          </a:xfrm>
          <a:prstGeom prst="rect">
            <a:avLst/>
          </a:prstGeom>
        </p:spPr>
      </p:pic>
      <p:sp>
        <p:nvSpPr>
          <p:cNvPr id="120" name="Oval 119"/>
          <p:cNvSpPr/>
          <p:nvPr/>
        </p:nvSpPr>
        <p:spPr>
          <a:xfrm>
            <a:off x="6344" y="457200"/>
            <a:ext cx="914400" cy="914400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5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/>
          <p:cNvSpPr/>
          <p:nvPr/>
        </p:nvSpPr>
        <p:spPr>
          <a:xfrm>
            <a:off x="6096000" y="457200"/>
            <a:ext cx="5486400" cy="594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457200"/>
            <a:ext cx="5486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অষ্টক নিয়ম </a:t>
            </a:r>
            <a:r>
              <a:rPr lang="bn-IN" sz="4000" dirty="0">
                <a:latin typeface="Agency FB" panose="020B0503020202020204" pitchFamily="34" charset="0"/>
              </a:rPr>
              <a:t>( </a:t>
            </a:r>
            <a:r>
              <a:rPr lang="en-US" sz="4000" dirty="0">
                <a:latin typeface="Agency FB" panose="020B0503020202020204" pitchFamily="34" charset="0"/>
              </a:rPr>
              <a:t>Octet </a:t>
            </a:r>
            <a:r>
              <a:rPr lang="en-US" sz="4000" dirty="0" smtClean="0">
                <a:latin typeface="Agency FB" panose="020B0503020202020204" pitchFamily="34" charset="0"/>
              </a:rPr>
              <a:t>Rules)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মৌলের পরমাণু সমূহ নিজেদের মধ্যে ইলেকট্রন আদান প্রদান বা শেয়ারের মাধ্যমে পরমাণু সমূহের শেষ শক্তি স্তরে </a:t>
            </a:r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 ইলেকট্রন লাভ করে স্থায়ী গঠন বা নিষ্ক্রিয় মৌলের ইলেকট্রন বিন্যাস অর্জন করাকে অষ্টক নিয়ম বলে।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48" y="2972356"/>
            <a:ext cx="4502104" cy="3428444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585" y="610737"/>
            <a:ext cx="4334905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32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0877" y="469678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অষ্টক নিয়ম </a:t>
            </a:r>
            <a:r>
              <a:rPr lang="bn-IN" sz="4000" dirty="0">
                <a:latin typeface="Agency FB" panose="020B0503020202020204" pitchFamily="34" charset="0"/>
              </a:rPr>
              <a:t>( </a:t>
            </a:r>
            <a:r>
              <a:rPr lang="en-US" sz="4000" dirty="0">
                <a:latin typeface="Agency FB" panose="020B0503020202020204" pitchFamily="34" charset="0"/>
              </a:rPr>
              <a:t>Octet </a:t>
            </a:r>
            <a:r>
              <a:rPr lang="en-US" sz="4000" dirty="0" smtClean="0">
                <a:latin typeface="Agency FB" panose="020B0503020202020204" pitchFamily="34" charset="0"/>
              </a:rPr>
              <a:t>Rules)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9" t="34299" r="3731" b="20707"/>
          <a:stretch/>
        </p:blipFill>
        <p:spPr>
          <a:xfrm>
            <a:off x="6744376" y="1095244"/>
            <a:ext cx="4586288" cy="36514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09600" y="3701340"/>
            <a:ext cx="10719326" cy="2699460"/>
            <a:chOff x="649688" y="3538952"/>
            <a:chExt cx="10719326" cy="2699460"/>
          </a:xfrm>
        </p:grpSpPr>
        <p:grpSp>
          <p:nvGrpSpPr>
            <p:cNvPr id="8" name="Group 7"/>
            <p:cNvGrpSpPr/>
            <p:nvPr/>
          </p:nvGrpSpPr>
          <p:grpSpPr>
            <a:xfrm>
              <a:off x="649688" y="4301897"/>
              <a:ext cx="1828800" cy="1899776"/>
              <a:chOff x="2243137" y="1290024"/>
              <a:chExt cx="2286000" cy="237472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2243137" y="1378744"/>
                <a:ext cx="2286000" cy="22860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471737" y="1607344"/>
                <a:ext cx="1828800" cy="18288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700337" y="1835944"/>
                <a:ext cx="1371600" cy="13716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307555" y="17573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307554" y="31289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221955" y="2343145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2414587" y="2321717"/>
                <a:ext cx="157163" cy="357187"/>
                <a:chOff x="2414587" y="2321717"/>
                <a:chExt cx="157163" cy="357187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6" name="Oval 95"/>
              <p:cNvSpPr/>
              <p:nvPr/>
            </p:nvSpPr>
            <p:spPr>
              <a:xfrm>
                <a:off x="4218383" y="2536024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/>
              <p:cNvGrpSpPr/>
              <p:nvPr/>
            </p:nvGrpSpPr>
            <p:grpSpPr>
              <a:xfrm rot="16200000">
                <a:off x="3280765" y="1428749"/>
                <a:ext cx="157163" cy="357187"/>
                <a:chOff x="2414587" y="2321717"/>
                <a:chExt cx="157163" cy="357187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 rot="16200000">
                <a:off x="3284336" y="3257552"/>
                <a:ext cx="157163" cy="357187"/>
                <a:chOff x="2414587" y="2321717"/>
                <a:chExt cx="157163" cy="357187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>
                <a:off x="3065974" y="2194730"/>
                <a:ext cx="887615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gency FB" panose="020B0503020202020204" pitchFamily="34" charset="0"/>
                  </a:rPr>
                  <a:t>Na</a:t>
                </a:r>
                <a:endParaRPr lang="en-US" sz="2800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 rot="16200000">
                <a:off x="3264367" y="1290024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751728" y="4523910"/>
              <a:ext cx="1571624" cy="1588772"/>
              <a:chOff x="7176113" y="4466253"/>
              <a:chExt cx="1571624" cy="1588772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7221833" y="4529119"/>
                <a:ext cx="1463040" cy="146304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404713" y="4711999"/>
                <a:ext cx="1097280" cy="109728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890487" y="4649133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890487" y="5746413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8622007" y="5117760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7176113" y="5100617"/>
                <a:ext cx="125730" cy="285750"/>
                <a:chOff x="2414587" y="2321717"/>
                <a:chExt cx="157163" cy="357187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9" name="Oval 78"/>
              <p:cNvSpPr/>
              <p:nvPr/>
            </p:nvSpPr>
            <p:spPr>
              <a:xfrm>
                <a:off x="8619150" y="5272063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 rot="16200000">
                <a:off x="7869055" y="4386243"/>
                <a:ext cx="125730" cy="285750"/>
                <a:chOff x="2414587" y="2321717"/>
                <a:chExt cx="157163" cy="357187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 rot="16200000">
                <a:off x="7871912" y="5849285"/>
                <a:ext cx="125730" cy="285750"/>
                <a:chOff x="2414587" y="2321717"/>
                <a:chExt cx="157163" cy="357187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7667473" y="4987391"/>
                <a:ext cx="638654" cy="54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gency FB" panose="020B0503020202020204" pitchFamily="34" charset="0"/>
                  </a:rPr>
                  <a:t>Na</a:t>
                </a:r>
                <a:r>
                  <a:rPr lang="en-US" sz="4400" baseline="30000" dirty="0" smtClean="0">
                    <a:latin typeface="Agency FB" panose="020B0503020202020204" pitchFamily="34" charset="0"/>
                  </a:rPr>
                  <a:t>+</a:t>
                </a:r>
                <a:endParaRPr lang="en-US" sz="4400" baseline="30000" dirty="0"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411536" y="4285350"/>
              <a:ext cx="1963401" cy="1943967"/>
              <a:chOff x="3411536" y="4285350"/>
              <a:chExt cx="1963401" cy="1943967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3471841" y="4334815"/>
                <a:ext cx="1828800" cy="1828800"/>
                <a:chOff x="8343899" y="1378744"/>
                <a:chExt cx="2286000" cy="2286000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8343899" y="1378744"/>
                  <a:ext cx="2286000" cy="2286000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8572499" y="1607344"/>
                  <a:ext cx="1828800" cy="1828800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8801099" y="1835944"/>
                  <a:ext cx="1371600" cy="1371600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9408317" y="1757362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9408316" y="3128962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0322717" y="2343145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8515349" y="2321717"/>
                  <a:ext cx="157163" cy="357187"/>
                  <a:chOff x="2414587" y="2321717"/>
                  <a:chExt cx="157163" cy="357187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2414587" y="2321717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2414587" y="2521741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0319145" y="2536024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4" name="Group 63"/>
                <p:cNvGrpSpPr/>
                <p:nvPr/>
              </p:nvGrpSpPr>
              <p:grpSpPr>
                <a:xfrm rot="16200000">
                  <a:off x="9381527" y="1428749"/>
                  <a:ext cx="157163" cy="357187"/>
                  <a:chOff x="2414587" y="2321717"/>
                  <a:chExt cx="157163" cy="357187"/>
                </a:xfrm>
              </p:grpSpPr>
              <p:sp>
                <p:nvSpPr>
                  <p:cNvPr id="69" name="Oval 68"/>
                  <p:cNvSpPr/>
                  <p:nvPr/>
                </p:nvSpPr>
                <p:spPr>
                  <a:xfrm>
                    <a:off x="2414587" y="2321717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2414587" y="2521741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5" name="Group 64"/>
                <p:cNvGrpSpPr/>
                <p:nvPr/>
              </p:nvGrpSpPr>
              <p:grpSpPr>
                <a:xfrm rot="16200000">
                  <a:off x="9385098" y="3257552"/>
                  <a:ext cx="157163" cy="357187"/>
                  <a:chOff x="2414587" y="2321717"/>
                  <a:chExt cx="157163" cy="357187"/>
                </a:xfrm>
              </p:grpSpPr>
              <p:sp>
                <p:nvSpPr>
                  <p:cNvPr id="67" name="Oval 66"/>
                  <p:cNvSpPr/>
                  <p:nvPr/>
                </p:nvSpPr>
                <p:spPr>
                  <a:xfrm>
                    <a:off x="2414587" y="2321717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2414587" y="2521741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6" name="TextBox 65"/>
                <p:cNvSpPr txBox="1"/>
                <p:nvPr/>
              </p:nvSpPr>
              <p:spPr>
                <a:xfrm>
                  <a:off x="9195787" y="2119124"/>
                  <a:ext cx="798318" cy="679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Agency FB" panose="020B0503020202020204" pitchFamily="34" charset="0"/>
                    </a:rPr>
                    <a:t>Cl</a:t>
                  </a:r>
                  <a:endParaRPr lang="en-US" sz="4400" baseline="30000" dirty="0">
                    <a:latin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 rot="16200000">
                <a:off x="4301944" y="6023577"/>
                <a:ext cx="125730" cy="285750"/>
                <a:chOff x="2414587" y="2321717"/>
                <a:chExt cx="157163" cy="357187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249207" y="5091643"/>
                <a:ext cx="125730" cy="285750"/>
                <a:chOff x="2414587" y="2321717"/>
                <a:chExt cx="157163" cy="357187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3411536" y="5100615"/>
                <a:ext cx="125730" cy="285750"/>
                <a:chOff x="2414587" y="2321717"/>
                <a:chExt cx="157163" cy="357187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Oval 48"/>
              <p:cNvSpPr/>
              <p:nvPr/>
            </p:nvSpPr>
            <p:spPr>
              <a:xfrm>
                <a:off x="4282054" y="4285350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437344" y="4334815"/>
              <a:ext cx="1931670" cy="1903597"/>
              <a:chOff x="8956335" y="4379217"/>
              <a:chExt cx="1931670" cy="190359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004913" y="4417275"/>
                <a:ext cx="1828800" cy="1828800"/>
                <a:chOff x="8343899" y="1378744"/>
                <a:chExt cx="2286000" cy="228600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8343899" y="1378744"/>
                  <a:ext cx="2286000" cy="2286000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8572499" y="1607344"/>
                  <a:ext cx="1828800" cy="1828800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8801099" y="1835944"/>
                  <a:ext cx="1371600" cy="1371600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9408317" y="1757362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9408316" y="3128962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0322717" y="2343145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8515349" y="2321717"/>
                  <a:ext cx="157163" cy="357187"/>
                  <a:chOff x="2414587" y="2321717"/>
                  <a:chExt cx="157163" cy="357187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2414587" y="2321717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2414587" y="2521741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" name="Oval 35"/>
                <p:cNvSpPr/>
                <p:nvPr/>
              </p:nvSpPr>
              <p:spPr>
                <a:xfrm>
                  <a:off x="10319145" y="2536024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 rot="16200000">
                  <a:off x="9381527" y="1428749"/>
                  <a:ext cx="157163" cy="357187"/>
                  <a:chOff x="2414587" y="2321717"/>
                  <a:chExt cx="157163" cy="357187"/>
                </a:xfrm>
              </p:grpSpPr>
              <p:sp>
                <p:nvSpPr>
                  <p:cNvPr id="41" name="Oval 40"/>
                  <p:cNvSpPr/>
                  <p:nvPr/>
                </p:nvSpPr>
                <p:spPr>
                  <a:xfrm>
                    <a:off x="2414587" y="2321717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2414587" y="2521741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37"/>
                <p:cNvGrpSpPr/>
                <p:nvPr/>
              </p:nvGrpSpPr>
              <p:grpSpPr>
                <a:xfrm rot="16200000">
                  <a:off x="9385098" y="3257552"/>
                  <a:ext cx="157163" cy="357187"/>
                  <a:chOff x="2414587" y="2321717"/>
                  <a:chExt cx="157163" cy="357187"/>
                </a:xfrm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2414587" y="2321717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2414587" y="2521741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6" name="TextBox 15"/>
              <p:cNvSpPr txBox="1"/>
              <p:nvPr/>
            </p:nvSpPr>
            <p:spPr>
              <a:xfrm>
                <a:off x="9720715" y="5059804"/>
                <a:ext cx="638654" cy="54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gency FB" panose="020B0503020202020204" pitchFamily="34" charset="0"/>
                  </a:rPr>
                  <a:t>Cl</a:t>
                </a:r>
                <a:r>
                  <a:rPr lang="en-US" sz="4400" baseline="30000" dirty="0" smtClean="0">
                    <a:latin typeface="Agency FB" panose="020B0503020202020204" pitchFamily="34" charset="0"/>
                  </a:rPr>
                  <a:t>-</a:t>
                </a:r>
                <a:endParaRPr lang="en-US" sz="4400" baseline="30000" dirty="0">
                  <a:latin typeface="Agency FB" panose="020B0503020202020204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 rot="16200000">
                <a:off x="9835014" y="6077074"/>
                <a:ext cx="125730" cy="285750"/>
                <a:chOff x="2414587" y="2321717"/>
                <a:chExt cx="157163" cy="357187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956335" y="5169326"/>
                <a:ext cx="125730" cy="285750"/>
                <a:chOff x="2414587" y="2321717"/>
                <a:chExt cx="157163" cy="357187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0762275" y="5171653"/>
                <a:ext cx="125730" cy="285750"/>
                <a:chOff x="2414587" y="2321717"/>
                <a:chExt cx="157163" cy="357187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 rot="16200000">
                <a:off x="9852158" y="4299207"/>
                <a:ext cx="125730" cy="285750"/>
                <a:chOff x="2414587" y="2321717"/>
                <a:chExt cx="157163" cy="357187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Freeform 11"/>
            <p:cNvSpPr/>
            <p:nvPr/>
          </p:nvSpPr>
          <p:spPr>
            <a:xfrm flipH="1">
              <a:off x="1519084" y="3538952"/>
              <a:ext cx="2784915" cy="679087"/>
            </a:xfrm>
            <a:custGeom>
              <a:avLst/>
              <a:gdLst>
                <a:gd name="connsiteX0" fmla="*/ 0 w 2784915"/>
                <a:gd name="connsiteY0" fmla="*/ 679087 h 679087"/>
                <a:gd name="connsiteX1" fmla="*/ 176981 w 2784915"/>
                <a:gd name="connsiteY1" fmla="*/ 192390 h 679087"/>
                <a:gd name="connsiteX2" fmla="*/ 457200 w 2784915"/>
                <a:gd name="connsiteY2" fmla="*/ 103900 h 679087"/>
                <a:gd name="connsiteX3" fmla="*/ 825910 w 2784915"/>
                <a:gd name="connsiteY3" fmla="*/ 661 h 679087"/>
                <a:gd name="connsiteX4" fmla="*/ 1504335 w 2784915"/>
                <a:gd name="connsiteY4" fmla="*/ 59654 h 679087"/>
                <a:gd name="connsiteX5" fmla="*/ 2050026 w 2784915"/>
                <a:gd name="connsiteY5" fmla="*/ 59654 h 679087"/>
                <a:gd name="connsiteX6" fmla="*/ 2566219 w 2784915"/>
                <a:gd name="connsiteY6" fmla="*/ 339874 h 679087"/>
                <a:gd name="connsiteX7" fmla="*/ 2772697 w 2784915"/>
                <a:gd name="connsiteY7" fmla="*/ 649590 h 679087"/>
                <a:gd name="connsiteX8" fmla="*/ 2743200 w 2784915"/>
                <a:gd name="connsiteY8" fmla="*/ 590596 h 67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4915" h="679087">
                  <a:moveTo>
                    <a:pt x="0" y="679087"/>
                  </a:moveTo>
                  <a:cubicBezTo>
                    <a:pt x="50390" y="483670"/>
                    <a:pt x="100781" y="288254"/>
                    <a:pt x="176981" y="192390"/>
                  </a:cubicBezTo>
                  <a:cubicBezTo>
                    <a:pt x="253181" y="96526"/>
                    <a:pt x="349045" y="135855"/>
                    <a:pt x="457200" y="103900"/>
                  </a:cubicBezTo>
                  <a:cubicBezTo>
                    <a:pt x="565355" y="71945"/>
                    <a:pt x="651388" y="8035"/>
                    <a:pt x="825910" y="661"/>
                  </a:cubicBezTo>
                  <a:cubicBezTo>
                    <a:pt x="1000433" y="-6713"/>
                    <a:pt x="1300316" y="49822"/>
                    <a:pt x="1504335" y="59654"/>
                  </a:cubicBezTo>
                  <a:cubicBezTo>
                    <a:pt x="1708354" y="69486"/>
                    <a:pt x="1873045" y="12951"/>
                    <a:pt x="2050026" y="59654"/>
                  </a:cubicBezTo>
                  <a:cubicBezTo>
                    <a:pt x="2227007" y="106357"/>
                    <a:pt x="2445774" y="241551"/>
                    <a:pt x="2566219" y="339874"/>
                  </a:cubicBezTo>
                  <a:cubicBezTo>
                    <a:pt x="2686664" y="438197"/>
                    <a:pt x="2743200" y="607803"/>
                    <a:pt x="2772697" y="649590"/>
                  </a:cubicBezTo>
                  <a:cubicBezTo>
                    <a:pt x="2802194" y="691377"/>
                    <a:pt x="2772697" y="640986"/>
                    <a:pt x="2743200" y="590596"/>
                  </a:cubicBezTo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lus 12"/>
            <p:cNvSpPr/>
            <p:nvPr/>
          </p:nvSpPr>
          <p:spPr>
            <a:xfrm>
              <a:off x="2581964" y="4940594"/>
              <a:ext cx="640080" cy="640080"/>
            </a:xfrm>
            <a:prstGeom prst="mathPlus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647922" y="4927119"/>
              <a:ext cx="1445342" cy="621763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548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2"/>
          <a:srcRect l="57910" t="14002" r="33699"/>
          <a:stretch/>
        </p:blipFill>
        <p:spPr>
          <a:xfrm>
            <a:off x="11195534" y="1154798"/>
            <a:ext cx="968992" cy="5246002"/>
          </a:xfrm>
          <a:prstGeom prst="rect">
            <a:avLst/>
          </a:prstGeom>
        </p:spPr>
      </p:pic>
      <p:sp>
        <p:nvSpPr>
          <p:cNvPr id="109" name="Oval 108"/>
          <p:cNvSpPr/>
          <p:nvPr/>
        </p:nvSpPr>
        <p:spPr>
          <a:xfrm>
            <a:off x="11235651" y="1146013"/>
            <a:ext cx="914400" cy="914400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97244" y="1330656"/>
            <a:ext cx="3231855" cy="2751337"/>
            <a:chOff x="3558313" y="1562597"/>
            <a:chExt cx="4951376" cy="46072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8313" y="1562597"/>
              <a:ext cx="4951376" cy="4607221"/>
            </a:xfrm>
            <a:prstGeom prst="rect">
              <a:avLst/>
            </a:prstGeom>
          </p:spPr>
        </p:pic>
        <p:sp>
          <p:nvSpPr>
            <p:cNvPr id="108" name="Oval 107"/>
            <p:cNvSpPr/>
            <p:nvPr/>
          </p:nvSpPr>
          <p:spPr>
            <a:xfrm>
              <a:off x="5689296" y="3524561"/>
              <a:ext cx="731520" cy="73152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C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816259" y="1994939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7460636" y="3707441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5773329" y="5206090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4141018" y="3774770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574" y="1629216"/>
            <a:ext cx="1548916" cy="156692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649" y="461158"/>
            <a:ext cx="1003418" cy="5939642"/>
          </a:xfrm>
          <a:prstGeom prst="rect">
            <a:avLst/>
          </a:prstGeom>
        </p:spPr>
      </p:pic>
      <p:sp>
        <p:nvSpPr>
          <p:cNvPr id="120" name="Oval 119"/>
          <p:cNvSpPr/>
          <p:nvPr/>
        </p:nvSpPr>
        <p:spPr>
          <a:xfrm>
            <a:off x="6344" y="416256"/>
            <a:ext cx="914400" cy="914400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10572" y="457200"/>
            <a:ext cx="5770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দুইয়ের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নিয়ম </a:t>
            </a:r>
            <a:r>
              <a:rPr lang="en-US" sz="4000" dirty="0">
                <a:latin typeface="Agency FB" panose="020B0503020202020204" pitchFamily="34" charset="0"/>
              </a:rPr>
              <a:t>(Duet / Duplet Rules</a:t>
            </a:r>
            <a:r>
              <a:rPr lang="en-US" sz="4000" dirty="0" smtClean="0">
                <a:latin typeface="Agency FB" panose="020B0503020202020204" pitchFamily="34" charset="0"/>
              </a:rPr>
              <a:t>)</a:t>
            </a:r>
            <a:endParaRPr lang="en-US" sz="4000" dirty="0">
              <a:latin typeface="Agency FB" panose="020B05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847" y="1714243"/>
            <a:ext cx="1219387" cy="1265279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00416"/>
              </p:ext>
            </p:extLst>
          </p:nvPr>
        </p:nvGraphicFramePr>
        <p:xfrm>
          <a:off x="1197655" y="4846320"/>
          <a:ext cx="9786993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717">
                  <a:extLst>
                    <a:ext uri="{9D8B030D-6E8A-4147-A177-3AD203B41FA5}">
                      <a16:colId xmlns:a16="http://schemas.microsoft.com/office/drawing/2014/main" val="730181702"/>
                    </a:ext>
                  </a:extLst>
                </a:gridCol>
                <a:gridCol w="3702825">
                  <a:extLst>
                    <a:ext uri="{9D8B030D-6E8A-4147-A177-3AD203B41FA5}">
                      <a16:colId xmlns:a16="http://schemas.microsoft.com/office/drawing/2014/main" val="2189437386"/>
                    </a:ext>
                  </a:extLst>
                </a:gridCol>
                <a:gridCol w="4870451">
                  <a:extLst>
                    <a:ext uri="{9D8B030D-6E8A-4147-A177-3AD203B41FA5}">
                      <a16:colId xmlns:a16="http://schemas.microsoft.com/office/drawing/2014/main" val="4204083437"/>
                    </a:ext>
                  </a:extLst>
                </a:gridCol>
              </a:tblGrid>
              <a:tr h="367546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ইলেকট্রন বিন্যাস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পদ্ধতিতে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 বিন্যাস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5817749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endParaRPr lang="en-US" sz="28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1</a:t>
                      </a:r>
                      <a:endParaRPr lang="en-US" sz="2800" dirty="0" smtClean="0"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   </a:t>
                      </a:r>
                      <a:endParaRPr lang="en-US" sz="2800" dirty="0" smtClean="0"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2583508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2s</a:t>
                      </a:r>
                      <a:r>
                        <a:rPr lang="en-US" sz="2800" b="0" baseline="30000" dirty="0" smtClean="0">
                          <a:latin typeface="Agency FB" panose="020B0503020202020204" pitchFamily="34" charset="0"/>
                        </a:rPr>
                        <a:t>1</a:t>
                      </a: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2p</a:t>
                      </a:r>
                      <a:r>
                        <a:rPr lang="en-US" sz="2800" b="0" u="none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x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1</a:t>
                      </a:r>
                      <a:r>
                        <a:rPr lang="en-US" sz="2800" b="0" u="none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2p</a:t>
                      </a:r>
                      <a:r>
                        <a:rPr lang="en-US" sz="2800" b="0" u="none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y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1 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2p</a:t>
                      </a:r>
                      <a:r>
                        <a:rPr lang="en-US" sz="2800" b="0" u="none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z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1</a:t>
                      </a:r>
                      <a:endParaRPr lang="en-US" sz="2800" b="0" u="none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Symbol" panose="05050102010706020507" pitchFamily="18" charset="2"/>
                        </a:rPr>
                        <a:t>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     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      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14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77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2"/>
          <a:srcRect l="66337" t="13963" r="25390"/>
          <a:stretch/>
        </p:blipFill>
        <p:spPr>
          <a:xfrm>
            <a:off x="5255" y="1140011"/>
            <a:ext cx="1057163" cy="5249799"/>
          </a:xfrm>
          <a:prstGeom prst="rect">
            <a:avLst/>
          </a:prstGeom>
        </p:spPr>
      </p:pic>
      <p:sp>
        <p:nvSpPr>
          <p:cNvPr id="120" name="Oval 119"/>
          <p:cNvSpPr/>
          <p:nvPr/>
        </p:nvSpPr>
        <p:spPr>
          <a:xfrm>
            <a:off x="87951" y="1990002"/>
            <a:ext cx="914400" cy="914400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10572" y="457200"/>
            <a:ext cx="5770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দুইয়ের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নিয়ম </a:t>
            </a:r>
            <a:r>
              <a:rPr lang="en-US" sz="4000" dirty="0">
                <a:latin typeface="Agency FB" panose="020B0503020202020204" pitchFamily="34" charset="0"/>
              </a:rPr>
              <a:t>(Duet / Duplet Rules</a:t>
            </a:r>
            <a:r>
              <a:rPr lang="en-US" sz="4000" dirty="0" smtClean="0">
                <a:latin typeface="Agency FB" panose="020B0503020202020204" pitchFamily="34" charset="0"/>
              </a:rPr>
              <a:t>)</a:t>
            </a:r>
            <a:endParaRPr lang="en-US" sz="4000" dirty="0">
              <a:latin typeface="Agency FB" panose="020B0503020202020204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48462"/>
              </p:ext>
            </p:extLst>
          </p:nvPr>
        </p:nvGraphicFramePr>
        <p:xfrm>
          <a:off x="1238826" y="4611544"/>
          <a:ext cx="9786993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717">
                  <a:extLst>
                    <a:ext uri="{9D8B030D-6E8A-4147-A177-3AD203B41FA5}">
                      <a16:colId xmlns:a16="http://schemas.microsoft.com/office/drawing/2014/main" val="730181702"/>
                    </a:ext>
                  </a:extLst>
                </a:gridCol>
                <a:gridCol w="3648006">
                  <a:extLst>
                    <a:ext uri="{9D8B030D-6E8A-4147-A177-3AD203B41FA5}">
                      <a16:colId xmlns:a16="http://schemas.microsoft.com/office/drawing/2014/main" val="2189437386"/>
                    </a:ext>
                  </a:extLst>
                </a:gridCol>
                <a:gridCol w="4925270">
                  <a:extLst>
                    <a:ext uri="{9D8B030D-6E8A-4147-A177-3AD203B41FA5}">
                      <a16:colId xmlns:a16="http://schemas.microsoft.com/office/drawing/2014/main" val="4204083437"/>
                    </a:ext>
                  </a:extLst>
                </a:gridCol>
              </a:tblGrid>
              <a:tr h="367546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ইলেকট্রন বিন্যাস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পদ্ধতিতে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 বিন্যাস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5817749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17</a:t>
                      </a:r>
                      <a:r>
                        <a:rPr lang="en-US" sz="28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Cl</a:t>
                      </a:r>
                      <a:endParaRPr lang="en-US" sz="28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="0" baseline="30000" dirty="0" smtClean="0">
                          <a:latin typeface="Agency FB" panose="020B0503020202020204" pitchFamily="34" charset="0"/>
                        </a:rPr>
                        <a:t>2 </a:t>
                      </a: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2s</a:t>
                      </a:r>
                      <a:r>
                        <a:rPr lang="en-US" sz="2800" b="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2800" b="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  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3s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2800" b="0" u="none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x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b="0" u="none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2p</a:t>
                      </a:r>
                      <a:r>
                        <a:rPr lang="en-US" sz="2800" b="0" u="none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y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 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2p</a:t>
                      </a:r>
                      <a:r>
                        <a:rPr lang="en-US" sz="2800" b="0" u="none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z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1</a:t>
                      </a:r>
                      <a:endParaRPr lang="en-US" sz="2800" b="0" u="none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Symbol" panose="05050102010706020507" pitchFamily="18" charset="2"/>
                        </a:rPr>
                        <a:t>    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    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  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   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2583508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15</a:t>
                      </a:r>
                      <a:r>
                        <a:rPr lang="en-US" sz="28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P</a:t>
                      </a:r>
                      <a:endParaRPr lang="en-US" sz="28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="0" baseline="30000" dirty="0" smtClean="0">
                          <a:latin typeface="Agency FB" panose="020B0503020202020204" pitchFamily="34" charset="0"/>
                        </a:rPr>
                        <a:t>2 </a:t>
                      </a: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2s</a:t>
                      </a:r>
                      <a:r>
                        <a:rPr lang="en-US" sz="2800" b="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2800" b="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  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3s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3p</a:t>
                      </a:r>
                      <a:r>
                        <a:rPr lang="en-US" sz="2800" b="0" u="none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x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1</a:t>
                      </a:r>
                      <a:r>
                        <a:rPr lang="en-US" sz="2800" b="0" u="none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3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p</a:t>
                      </a:r>
                      <a:r>
                        <a:rPr lang="en-US" sz="2800" b="0" u="none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y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1 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3p</a:t>
                      </a:r>
                      <a:r>
                        <a:rPr lang="en-US" sz="2800" b="0" u="none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z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1</a:t>
                      </a:r>
                      <a:endParaRPr lang="en-US" sz="2800" b="0" u="none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Symbol" panose="05050102010706020507" pitchFamily="18" charset="2"/>
                        </a:rPr>
                        <a:t>     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    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    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     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146699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114299" y="1511913"/>
            <a:ext cx="1963401" cy="1943968"/>
            <a:chOff x="2517312" y="1466540"/>
            <a:chExt cx="1963401" cy="1943968"/>
          </a:xfrm>
        </p:grpSpPr>
        <p:sp>
          <p:nvSpPr>
            <p:cNvPr id="108" name="Oval 107"/>
            <p:cNvSpPr/>
            <p:nvPr/>
          </p:nvSpPr>
          <p:spPr>
            <a:xfrm>
              <a:off x="3165686" y="2088340"/>
              <a:ext cx="666274" cy="69108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P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577617" y="1516005"/>
              <a:ext cx="1828800" cy="1828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760497" y="1698885"/>
              <a:ext cx="1463040" cy="146304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943377" y="1881765"/>
              <a:ext cx="1097280" cy="109728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429151" y="1818899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29151" y="2916179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160671" y="2287526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714777" y="2270383"/>
              <a:ext cx="125730" cy="285750"/>
              <a:chOff x="2414587" y="2321717"/>
              <a:chExt cx="157163" cy="357187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4157814" y="2441829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 rot="16200000">
              <a:off x="3407719" y="1556009"/>
              <a:ext cx="125730" cy="285750"/>
              <a:chOff x="2414587" y="2321717"/>
              <a:chExt cx="157163" cy="357187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16200000">
              <a:off x="3410576" y="3019051"/>
              <a:ext cx="125730" cy="285750"/>
              <a:chOff x="2414587" y="2321717"/>
              <a:chExt cx="157163" cy="357187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Oval 29"/>
            <p:cNvSpPr/>
            <p:nvPr/>
          </p:nvSpPr>
          <p:spPr>
            <a:xfrm rot="16200000">
              <a:off x="3423253" y="3284777"/>
              <a:ext cx="125730" cy="1257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354983" y="2341079"/>
              <a:ext cx="125730" cy="12573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517312" y="2281805"/>
              <a:ext cx="125730" cy="285750"/>
              <a:chOff x="2414587" y="2321717"/>
              <a:chExt cx="157163" cy="35718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3428774" y="1466540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848115" y="1462448"/>
            <a:ext cx="1963401" cy="1943967"/>
            <a:chOff x="7468758" y="1509180"/>
            <a:chExt cx="1963401" cy="1943967"/>
          </a:xfrm>
        </p:grpSpPr>
        <p:sp>
          <p:nvSpPr>
            <p:cNvPr id="61" name="Oval 60"/>
            <p:cNvSpPr/>
            <p:nvPr/>
          </p:nvSpPr>
          <p:spPr>
            <a:xfrm>
              <a:off x="7529063" y="1558645"/>
              <a:ext cx="1828800" cy="1828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711943" y="1741525"/>
              <a:ext cx="1463040" cy="146304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894823" y="1924405"/>
              <a:ext cx="1097280" cy="109728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380597" y="1861539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380597" y="2958819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9112117" y="2330166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7666223" y="2313023"/>
              <a:ext cx="125730" cy="285750"/>
              <a:chOff x="2414587" y="2321717"/>
              <a:chExt cx="157163" cy="357187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Oval 67"/>
            <p:cNvSpPr/>
            <p:nvPr/>
          </p:nvSpPr>
          <p:spPr>
            <a:xfrm>
              <a:off x="9109260" y="2484469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 rot="16200000">
              <a:off x="8359165" y="1598649"/>
              <a:ext cx="125730" cy="285750"/>
              <a:chOff x="2414587" y="2321717"/>
              <a:chExt cx="157163" cy="357187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rot="16200000">
              <a:off x="8362022" y="3061691"/>
              <a:ext cx="125730" cy="285750"/>
              <a:chOff x="2414587" y="2321717"/>
              <a:chExt cx="157163" cy="357187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 rot="16200000">
              <a:off x="8359166" y="3247407"/>
              <a:ext cx="125730" cy="285750"/>
              <a:chOff x="2414587" y="2321717"/>
              <a:chExt cx="157163" cy="357187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9306429" y="2315473"/>
              <a:ext cx="125730" cy="285750"/>
              <a:chOff x="2414587" y="2321717"/>
              <a:chExt cx="157163" cy="357187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468758" y="2324445"/>
              <a:ext cx="125730" cy="285750"/>
              <a:chOff x="2414587" y="2321717"/>
              <a:chExt cx="157163" cy="35718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8339276" y="1509180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106037" y="2119458"/>
              <a:ext cx="666274" cy="69108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Cl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55375" y="1880389"/>
            <a:ext cx="20235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Agency FB" panose="020B0503020202020204" pitchFamily="34" charset="0"/>
              </a:rPr>
              <a:t>PCl</a:t>
            </a:r>
            <a:r>
              <a:rPr lang="en-US" sz="8800" b="1" baseline="-25000" dirty="0" smtClean="0">
                <a:latin typeface="Agency FB" panose="020B0503020202020204" pitchFamily="34" charset="0"/>
              </a:rPr>
              <a:t>3</a:t>
            </a:r>
            <a:endParaRPr lang="en-US" sz="8800" b="1" baseline="-25000" dirty="0">
              <a:latin typeface="Agency FB" panose="020B05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2925" y="1772226"/>
            <a:ext cx="1506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gency FB" panose="020B0503020202020204" pitchFamily="34" charset="0"/>
                <a:sym typeface="Symbol" panose="05050102010706020507" pitchFamily="18" charset="2"/>
              </a:rPr>
              <a:t></a:t>
            </a:r>
            <a:r>
              <a:rPr lang="en-US" sz="7200" dirty="0" smtClean="0">
                <a:latin typeface="Agency FB" panose="020B0503020202020204" pitchFamily="34" charset="0"/>
                <a:sym typeface="Symbol" panose="05050102010706020507" pitchFamily="18" charset="2"/>
              </a:rPr>
              <a:t>  3</a:t>
            </a:r>
            <a:endParaRPr lang="en-US" sz="7200" dirty="0">
              <a:latin typeface="Agency FB" panose="020B050302020202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1206813" y="1165086"/>
            <a:ext cx="969348" cy="5224725"/>
            <a:chOff x="11222652" y="1143000"/>
            <a:chExt cx="969348" cy="5224725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22652" y="1143000"/>
              <a:ext cx="969348" cy="5224725"/>
            </a:xfrm>
            <a:prstGeom prst="rect">
              <a:avLst/>
            </a:prstGeom>
          </p:spPr>
        </p:pic>
        <p:sp>
          <p:nvSpPr>
            <p:cNvPr id="81" name="Oval 80"/>
            <p:cNvSpPr/>
            <p:nvPr/>
          </p:nvSpPr>
          <p:spPr>
            <a:xfrm>
              <a:off x="11250126" y="2018743"/>
              <a:ext cx="914400" cy="914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2209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6870" y="457200"/>
            <a:ext cx="62182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দুইয়ের নিয়ম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atin typeface="Agency FB" panose="020B0503020202020204" pitchFamily="34" charset="0"/>
              </a:rPr>
              <a:t>(Duet </a:t>
            </a:r>
            <a:r>
              <a:rPr lang="en-US" sz="4000" dirty="0">
                <a:latin typeface="Agency FB" panose="020B0503020202020204" pitchFamily="34" charset="0"/>
              </a:rPr>
              <a:t>/ Duplet Rules)</a:t>
            </a:r>
          </a:p>
          <a:p>
            <a:pPr lvl="1"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মৌলের পরমাণু সমূহ নিজেদের মধ্যে ইলেকট্রন আদান প্রদান বা শেয়ারের মাধ্যমে পরমাণু সমূহের শেষ শক্তি স্তরে বা যোজ্যতা স্তরে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করাকে দুইয়ের নিয়ম বলে।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8407" y="4718929"/>
            <a:ext cx="19023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Agency FB" panose="020B0503020202020204" pitchFamily="34" charset="0"/>
              </a:rPr>
              <a:t>BF</a:t>
            </a:r>
            <a:r>
              <a:rPr lang="en-US" sz="8800" b="1" baseline="-25000" dirty="0" smtClean="0">
                <a:latin typeface="Agency FB" panose="020B0503020202020204" pitchFamily="34" charset="0"/>
              </a:rPr>
              <a:t>3</a:t>
            </a:r>
            <a:endParaRPr lang="en-US" sz="8800" b="1" baseline="-25000" dirty="0">
              <a:latin typeface="Agency FB" panose="020B05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731" t="14002" r="41878"/>
          <a:stretch/>
        </p:blipFill>
        <p:spPr>
          <a:xfrm>
            <a:off x="-15199" y="1140011"/>
            <a:ext cx="1092231" cy="526078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206813" y="1160060"/>
            <a:ext cx="969348" cy="5229751"/>
            <a:chOff x="11222652" y="1137974"/>
            <a:chExt cx="969348" cy="52297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22652" y="1143000"/>
              <a:ext cx="969348" cy="5224725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1250126" y="1137974"/>
              <a:ext cx="914400" cy="87430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73716" y="1119962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91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/>
          <a:srcRect l="49731" t="14002" r="41878"/>
          <a:stretch/>
        </p:blipFill>
        <p:spPr>
          <a:xfrm>
            <a:off x="-15199" y="1140011"/>
            <a:ext cx="1071145" cy="5260789"/>
          </a:xfrm>
          <a:prstGeom prst="rect">
            <a:avLst/>
          </a:prstGeom>
        </p:spPr>
      </p:pic>
      <p:sp>
        <p:nvSpPr>
          <p:cNvPr id="120" name="Oval 119"/>
          <p:cNvSpPr/>
          <p:nvPr/>
        </p:nvSpPr>
        <p:spPr>
          <a:xfrm>
            <a:off x="103028" y="1140011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10572" y="457200"/>
            <a:ext cx="5770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দুইয়ের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নিয়ম </a:t>
            </a:r>
            <a:r>
              <a:rPr lang="en-US" sz="4000" dirty="0">
                <a:latin typeface="Agency FB" panose="020B0503020202020204" pitchFamily="34" charset="0"/>
              </a:rPr>
              <a:t>(Duet / Duplet Rules</a:t>
            </a:r>
            <a:r>
              <a:rPr lang="en-US" sz="4000" dirty="0" smtClean="0">
                <a:latin typeface="Agency FB" panose="020B0503020202020204" pitchFamily="34" charset="0"/>
              </a:rPr>
              <a:t>)</a:t>
            </a:r>
            <a:endParaRPr lang="en-US" sz="4000" dirty="0">
              <a:latin typeface="Agency FB" panose="020B0503020202020204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39642"/>
              </p:ext>
            </p:extLst>
          </p:nvPr>
        </p:nvGraphicFramePr>
        <p:xfrm>
          <a:off x="1238826" y="4611544"/>
          <a:ext cx="9786993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3717">
                  <a:extLst>
                    <a:ext uri="{9D8B030D-6E8A-4147-A177-3AD203B41FA5}">
                      <a16:colId xmlns:a16="http://schemas.microsoft.com/office/drawing/2014/main" val="730181702"/>
                    </a:ext>
                  </a:extLst>
                </a:gridCol>
                <a:gridCol w="3648006">
                  <a:extLst>
                    <a:ext uri="{9D8B030D-6E8A-4147-A177-3AD203B41FA5}">
                      <a16:colId xmlns:a16="http://schemas.microsoft.com/office/drawing/2014/main" val="2189437386"/>
                    </a:ext>
                  </a:extLst>
                </a:gridCol>
                <a:gridCol w="4925270">
                  <a:extLst>
                    <a:ext uri="{9D8B030D-6E8A-4147-A177-3AD203B41FA5}">
                      <a16:colId xmlns:a16="http://schemas.microsoft.com/office/drawing/2014/main" val="4204083437"/>
                    </a:ext>
                  </a:extLst>
                </a:gridCol>
              </a:tblGrid>
              <a:tr h="367546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ইলেকট্রন বিন্যাস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বক্স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পদ্ধতিতে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ইলেকট্রন বিন্যাস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5817749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9</a:t>
                      </a:r>
                      <a:r>
                        <a:rPr lang="en-US" sz="28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F</a:t>
                      </a:r>
                      <a:endParaRPr lang="en-US" sz="2800" dirty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="0" baseline="30000" dirty="0" smtClean="0">
                          <a:latin typeface="Agency FB" panose="020B0503020202020204" pitchFamily="34" charset="0"/>
                        </a:rPr>
                        <a:t>2 </a:t>
                      </a: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2s</a:t>
                      </a:r>
                      <a:r>
                        <a:rPr lang="en-US" sz="2800" b="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2p</a:t>
                      </a:r>
                      <a:r>
                        <a:rPr lang="en-US" sz="2800" b="0" u="none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x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b="0" u="none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2p</a:t>
                      </a:r>
                      <a:r>
                        <a:rPr lang="en-US" sz="2800" b="0" u="none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y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 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2p</a:t>
                      </a:r>
                      <a:r>
                        <a:rPr lang="en-US" sz="2800" b="0" u="none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z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1</a:t>
                      </a:r>
                      <a:endParaRPr lang="en-US" sz="2800" b="0" u="none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Symbol" panose="05050102010706020507" pitchFamily="18" charset="2"/>
                        </a:rPr>
                        <a:t>   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    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  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   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2583508"/>
                  </a:ext>
                </a:extLst>
              </a:tr>
              <a:tr h="367546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5</a:t>
                      </a:r>
                      <a:r>
                        <a:rPr lang="en-US" sz="28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B</a:t>
                      </a:r>
                      <a:endParaRPr lang="en-US" sz="2800" dirty="0" smtClean="0"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="0" baseline="30000" dirty="0" smtClean="0">
                          <a:latin typeface="Agency FB" panose="020B0503020202020204" pitchFamily="34" charset="0"/>
                        </a:rPr>
                        <a:t>2 </a:t>
                      </a: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2s</a:t>
                      </a:r>
                      <a:r>
                        <a:rPr lang="en-US" sz="2800" b="0" baseline="30000" dirty="0" smtClean="0">
                          <a:latin typeface="Agency FB" panose="020B0503020202020204" pitchFamily="34" charset="0"/>
                        </a:rPr>
                        <a:t>1</a:t>
                      </a:r>
                      <a:r>
                        <a:rPr lang="en-US" sz="2800" b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2p</a:t>
                      </a:r>
                      <a:r>
                        <a:rPr lang="en-US" sz="2800" b="0" u="none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x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1</a:t>
                      </a:r>
                      <a:r>
                        <a:rPr lang="en-US" sz="2800" b="0" u="none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2p</a:t>
                      </a:r>
                      <a:r>
                        <a:rPr lang="en-US" sz="2800" b="0" u="none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y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1 </a:t>
                      </a:r>
                      <a:r>
                        <a:rPr lang="en-US" sz="2800" b="0" u="none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2p</a:t>
                      </a:r>
                      <a:r>
                        <a:rPr lang="en-US" sz="2800" b="0" u="none" baseline="-25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z</a:t>
                      </a:r>
                      <a:r>
                        <a:rPr lang="en-US" sz="2800" b="0" u="none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0</a:t>
                      </a:r>
                      <a:endParaRPr lang="en-US" sz="2800" b="0" u="none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sym typeface="Symbol" panose="05050102010706020507" pitchFamily="18" charset="2"/>
                        </a:rPr>
                        <a:t> 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   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     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     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14669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95409" y="1238781"/>
            <a:ext cx="240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gency FB" panose="020B0503020202020204" pitchFamily="34" charset="0"/>
              </a:rPr>
              <a:t>BF</a:t>
            </a:r>
            <a:r>
              <a:rPr lang="en-US" sz="7200" b="1" baseline="-25000" dirty="0" smtClean="0">
                <a:latin typeface="Agency FB" panose="020B0503020202020204" pitchFamily="34" charset="0"/>
              </a:rPr>
              <a:t>3</a:t>
            </a:r>
            <a:endParaRPr lang="en-US" sz="7200" b="1" baseline="-25000" dirty="0">
              <a:latin typeface="Agency FB" panose="020B05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43280" y="2802154"/>
            <a:ext cx="5305440" cy="1588772"/>
            <a:chOff x="5311764" y="1631927"/>
            <a:chExt cx="5305440" cy="1588772"/>
          </a:xfrm>
        </p:grpSpPr>
        <p:grpSp>
          <p:nvGrpSpPr>
            <p:cNvPr id="3" name="Group 2"/>
            <p:cNvGrpSpPr/>
            <p:nvPr/>
          </p:nvGrpSpPr>
          <p:grpSpPr>
            <a:xfrm>
              <a:off x="5311764" y="1744258"/>
              <a:ext cx="1508760" cy="1463040"/>
              <a:chOff x="2714777" y="1698885"/>
              <a:chExt cx="1508760" cy="146304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3165686" y="2088340"/>
                <a:ext cx="666274" cy="691080"/>
              </a:xfrm>
              <a:prstGeom prst="ellipse">
                <a:avLst/>
              </a:prstGeom>
              <a:solidFill>
                <a:srgbClr val="FFFF8B"/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</a:rPr>
                  <a:t>B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760497" y="1698885"/>
                <a:ext cx="1463040" cy="146304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43377" y="1881765"/>
                <a:ext cx="1097280" cy="109728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429151" y="1818899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429151" y="2916179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887716" y="1796208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714777" y="2338629"/>
                <a:ext cx="125730" cy="1257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16200000">
                <a:off x="3859088" y="2989877"/>
                <a:ext cx="125730" cy="1257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9045580" y="1631927"/>
              <a:ext cx="1571624" cy="1588772"/>
              <a:chOff x="7666223" y="1678659"/>
              <a:chExt cx="1571624" cy="1588772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7711943" y="1741525"/>
                <a:ext cx="1463040" cy="146304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894823" y="1924405"/>
                <a:ext cx="1097280" cy="109728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8380597" y="1861539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8380597" y="2958819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9112117" y="2330166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666223" y="2313029"/>
                <a:ext cx="125730" cy="1257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109260" y="2484469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 rot="16200000">
                <a:off x="8359165" y="1598649"/>
                <a:ext cx="125730" cy="285750"/>
                <a:chOff x="2414587" y="2321717"/>
                <a:chExt cx="157163" cy="357187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 rot="16200000">
                <a:off x="8362022" y="3061691"/>
                <a:ext cx="125730" cy="285750"/>
                <a:chOff x="2414587" y="2321717"/>
                <a:chExt cx="157163" cy="357187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Oval 77"/>
              <p:cNvSpPr/>
              <p:nvPr/>
            </p:nvSpPr>
            <p:spPr>
              <a:xfrm>
                <a:off x="8106037" y="2119458"/>
                <a:ext cx="666274" cy="691080"/>
              </a:xfrm>
              <a:prstGeom prst="ellipse">
                <a:avLst/>
              </a:prstGeom>
              <a:solidFill>
                <a:srgbClr val="FFFF8B"/>
              </a:solidFill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</a:rPr>
                  <a:t>F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422925" y="1772226"/>
              <a:ext cx="15065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latin typeface="Agency FB" panose="020B0503020202020204" pitchFamily="34" charset="0"/>
                  <a:sym typeface="Symbol" panose="05050102010706020507" pitchFamily="18" charset="2"/>
                </a:rPr>
                <a:t></a:t>
              </a:r>
              <a:r>
                <a:rPr lang="en-US" sz="7200" dirty="0" smtClean="0">
                  <a:latin typeface="Agency FB" panose="020B0503020202020204" pitchFamily="34" charset="0"/>
                  <a:sym typeface="Symbol" panose="05050102010706020507" pitchFamily="18" charset="2"/>
                </a:rPr>
                <a:t>  3</a:t>
              </a:r>
              <a:endParaRPr lang="en-US" sz="72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1206813" y="1140011"/>
            <a:ext cx="969348" cy="5249800"/>
            <a:chOff x="11222652" y="1117925"/>
            <a:chExt cx="969348" cy="524980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22652" y="1143000"/>
              <a:ext cx="969348" cy="5224725"/>
            </a:xfrm>
            <a:prstGeom prst="rect">
              <a:avLst/>
            </a:prstGeom>
          </p:spPr>
        </p:pic>
        <p:sp>
          <p:nvSpPr>
            <p:cNvPr id="81" name="Oval 80"/>
            <p:cNvSpPr/>
            <p:nvPr/>
          </p:nvSpPr>
          <p:spPr>
            <a:xfrm>
              <a:off x="11250126" y="1117925"/>
              <a:ext cx="914400" cy="914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703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bright="2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1" y="3016155"/>
            <a:ext cx="4818059" cy="3405396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1" y="2"/>
            <a:ext cx="6095999" cy="6857998"/>
          </a:xfrm>
          <a:custGeom>
            <a:avLst/>
            <a:gdLst/>
            <a:ahLst/>
            <a:cxnLst/>
            <a:rect l="l" t="t" r="r" b="b"/>
            <a:pathLst>
              <a:path w="2971800" h="3786187">
                <a:moveTo>
                  <a:pt x="0" y="0"/>
                </a:moveTo>
                <a:lnTo>
                  <a:pt x="2971800" y="0"/>
                </a:lnTo>
                <a:lnTo>
                  <a:pt x="2971800" y="3786187"/>
                </a:lnTo>
                <a:lnTo>
                  <a:pt x="0" y="3786187"/>
                </a:lnTo>
                <a:lnTo>
                  <a:pt x="0" y="0"/>
                </a:lnTo>
                <a:close/>
                <a:moveTo>
                  <a:pt x="1319988" y="1023428"/>
                </a:moveTo>
                <a:cubicBezTo>
                  <a:pt x="1189345" y="1023428"/>
                  <a:pt x="1082735" y="1056294"/>
                  <a:pt x="1000159" y="1122027"/>
                </a:cubicBezTo>
                <a:cubicBezTo>
                  <a:pt x="917583" y="1187759"/>
                  <a:pt x="876295" y="1272800"/>
                  <a:pt x="876295" y="1377151"/>
                </a:cubicBezTo>
                <a:cubicBezTo>
                  <a:pt x="876295" y="1458494"/>
                  <a:pt x="906285" y="1535319"/>
                  <a:pt x="966266" y="1607625"/>
                </a:cubicBezTo>
                <a:cubicBezTo>
                  <a:pt x="1024603" y="1557504"/>
                  <a:pt x="1077600" y="1518886"/>
                  <a:pt x="1125256" y="1491771"/>
                </a:cubicBezTo>
                <a:lnTo>
                  <a:pt x="1191810" y="1453565"/>
                </a:lnTo>
                <a:cubicBezTo>
                  <a:pt x="1192632" y="1452743"/>
                  <a:pt x="1196740" y="1449867"/>
                  <a:pt x="1204135" y="1444937"/>
                </a:cubicBezTo>
                <a:cubicBezTo>
                  <a:pt x="1136759" y="1404676"/>
                  <a:pt x="1103071" y="1357842"/>
                  <a:pt x="1103071" y="1304434"/>
                </a:cubicBezTo>
                <a:cubicBezTo>
                  <a:pt x="1103071" y="1254313"/>
                  <a:pt x="1123613" y="1211382"/>
                  <a:pt x="1164696" y="1175640"/>
                </a:cubicBezTo>
                <a:cubicBezTo>
                  <a:pt x="1205778" y="1139898"/>
                  <a:pt x="1254667" y="1122027"/>
                  <a:pt x="1311361" y="1122027"/>
                </a:cubicBezTo>
                <a:cubicBezTo>
                  <a:pt x="1378737" y="1122027"/>
                  <a:pt x="1432966" y="1143595"/>
                  <a:pt x="1474049" y="1186732"/>
                </a:cubicBezTo>
                <a:cubicBezTo>
                  <a:pt x="1515131" y="1229869"/>
                  <a:pt x="1535673" y="1286358"/>
                  <a:pt x="1535673" y="1356198"/>
                </a:cubicBezTo>
                <a:cubicBezTo>
                  <a:pt x="1535673" y="1413714"/>
                  <a:pt x="1521499" y="1466711"/>
                  <a:pt x="1493152" y="1515189"/>
                </a:cubicBezTo>
                <a:cubicBezTo>
                  <a:pt x="1464805" y="1563666"/>
                  <a:pt x="1409549" y="1629810"/>
                  <a:pt x="1327383" y="1713618"/>
                </a:cubicBezTo>
                <a:cubicBezTo>
                  <a:pt x="1202492" y="1840975"/>
                  <a:pt x="1140046" y="1960937"/>
                  <a:pt x="1140046" y="2073503"/>
                </a:cubicBezTo>
                <a:cubicBezTo>
                  <a:pt x="1140046" y="2107191"/>
                  <a:pt x="1147441" y="2137182"/>
                  <a:pt x="1162231" y="2163475"/>
                </a:cubicBezTo>
                <a:cubicBezTo>
                  <a:pt x="1177020" y="2189768"/>
                  <a:pt x="1193864" y="2203325"/>
                  <a:pt x="1212762" y="2204147"/>
                </a:cubicBezTo>
                <a:cubicBezTo>
                  <a:pt x="1225087" y="2204968"/>
                  <a:pt x="1234947" y="2201271"/>
                  <a:pt x="1242342" y="2193054"/>
                </a:cubicBezTo>
                <a:cubicBezTo>
                  <a:pt x="1250558" y="2184016"/>
                  <a:pt x="1254256" y="2173745"/>
                  <a:pt x="1253434" y="2162242"/>
                </a:cubicBezTo>
                <a:lnTo>
                  <a:pt x="1249737" y="2094456"/>
                </a:lnTo>
                <a:cubicBezTo>
                  <a:pt x="1248093" y="2066519"/>
                  <a:pt x="1263910" y="2029750"/>
                  <a:pt x="1297187" y="1984148"/>
                </a:cubicBezTo>
                <a:cubicBezTo>
                  <a:pt x="1330464" y="1938547"/>
                  <a:pt x="1368466" y="1901367"/>
                  <a:pt x="1411192" y="1872609"/>
                </a:cubicBezTo>
                <a:lnTo>
                  <a:pt x="1541835" y="1785102"/>
                </a:lnTo>
                <a:cubicBezTo>
                  <a:pt x="1633039" y="1723478"/>
                  <a:pt x="1697539" y="1664114"/>
                  <a:pt x="1735335" y="1607009"/>
                </a:cubicBezTo>
                <a:cubicBezTo>
                  <a:pt x="1773131" y="1549904"/>
                  <a:pt x="1792029" y="1483144"/>
                  <a:pt x="1792029" y="1406730"/>
                </a:cubicBezTo>
                <a:cubicBezTo>
                  <a:pt x="1792029" y="1297450"/>
                  <a:pt x="1747044" y="1206246"/>
                  <a:pt x="1657072" y="1133119"/>
                </a:cubicBezTo>
                <a:cubicBezTo>
                  <a:pt x="1567101" y="1059992"/>
                  <a:pt x="1454740" y="1023428"/>
                  <a:pt x="1319988" y="1023428"/>
                </a:cubicBezTo>
                <a:close/>
                <a:moveTo>
                  <a:pt x="1715615" y="1096144"/>
                </a:moveTo>
                <a:lnTo>
                  <a:pt x="1706988" y="1108469"/>
                </a:lnTo>
                <a:cubicBezTo>
                  <a:pt x="1756287" y="1140514"/>
                  <a:pt x="1795521" y="1184678"/>
                  <a:pt x="1824690" y="1240961"/>
                </a:cubicBezTo>
                <a:cubicBezTo>
                  <a:pt x="1853859" y="1297245"/>
                  <a:pt x="1868443" y="1357020"/>
                  <a:pt x="1868443" y="1420287"/>
                </a:cubicBezTo>
                <a:cubicBezTo>
                  <a:pt x="1868443" y="1506561"/>
                  <a:pt x="1843794" y="1582770"/>
                  <a:pt x="1794494" y="1648913"/>
                </a:cubicBezTo>
                <a:cubicBezTo>
                  <a:pt x="1745195" y="1715056"/>
                  <a:pt x="1654402" y="1793319"/>
                  <a:pt x="1522116" y="1883701"/>
                </a:cubicBezTo>
                <a:cubicBezTo>
                  <a:pt x="1444058" y="1937930"/>
                  <a:pt x="1390240" y="1983121"/>
                  <a:pt x="1360660" y="2019274"/>
                </a:cubicBezTo>
                <a:cubicBezTo>
                  <a:pt x="1331081" y="2055427"/>
                  <a:pt x="1316291" y="2095277"/>
                  <a:pt x="1316291" y="2138825"/>
                </a:cubicBezTo>
                <a:cubicBezTo>
                  <a:pt x="1316291" y="2169226"/>
                  <a:pt x="1323686" y="2198806"/>
                  <a:pt x="1338476" y="2227564"/>
                </a:cubicBezTo>
                <a:lnTo>
                  <a:pt x="1382845" y="2239889"/>
                </a:lnTo>
                <a:cubicBezTo>
                  <a:pt x="1360660" y="2201271"/>
                  <a:pt x="1349568" y="2167583"/>
                  <a:pt x="1349568" y="2138825"/>
                </a:cubicBezTo>
                <a:cubicBezTo>
                  <a:pt x="1349568" y="2082952"/>
                  <a:pt x="1391472" y="2023793"/>
                  <a:pt x="1475281" y="1961347"/>
                </a:cubicBezTo>
                <a:lnTo>
                  <a:pt x="1544300" y="1910816"/>
                </a:lnTo>
                <a:cubicBezTo>
                  <a:pt x="1689733" y="1803179"/>
                  <a:pt x="1777650" y="1729230"/>
                  <a:pt x="1808052" y="1688969"/>
                </a:cubicBezTo>
                <a:cubicBezTo>
                  <a:pt x="1867211" y="1610911"/>
                  <a:pt x="1896790" y="1526281"/>
                  <a:pt x="1896790" y="1435077"/>
                </a:cubicBezTo>
                <a:cubicBezTo>
                  <a:pt x="1896790" y="1297861"/>
                  <a:pt x="1836399" y="1184883"/>
                  <a:pt x="1715615" y="1096144"/>
                </a:cubicBezTo>
                <a:close/>
                <a:moveTo>
                  <a:pt x="1333546" y="1178721"/>
                </a:moveTo>
                <a:cubicBezTo>
                  <a:pt x="1293285" y="1178721"/>
                  <a:pt x="1259597" y="1190429"/>
                  <a:pt x="1232482" y="1213847"/>
                </a:cubicBezTo>
                <a:cubicBezTo>
                  <a:pt x="1205367" y="1237264"/>
                  <a:pt x="1191810" y="1265816"/>
                  <a:pt x="1191810" y="1299504"/>
                </a:cubicBezTo>
                <a:cubicBezTo>
                  <a:pt x="1191810" y="1367702"/>
                  <a:pt x="1225498" y="1423163"/>
                  <a:pt x="1292874" y="1465889"/>
                </a:cubicBezTo>
                <a:cubicBezTo>
                  <a:pt x="1231250" y="1497934"/>
                  <a:pt x="1145797" y="1552163"/>
                  <a:pt x="1036517" y="1628577"/>
                </a:cubicBezTo>
                <a:lnTo>
                  <a:pt x="1024192" y="1637204"/>
                </a:lnTo>
                <a:lnTo>
                  <a:pt x="1043912" y="1663087"/>
                </a:lnTo>
                <a:lnTo>
                  <a:pt x="1055005" y="1655692"/>
                </a:lnTo>
                <a:cubicBezTo>
                  <a:pt x="1117450" y="1608857"/>
                  <a:pt x="1209065" y="1550520"/>
                  <a:pt x="1329848" y="1480679"/>
                </a:cubicBezTo>
                <a:lnTo>
                  <a:pt x="1356963" y="1465889"/>
                </a:lnTo>
                <a:cubicBezTo>
                  <a:pt x="1268224" y="1428093"/>
                  <a:pt x="1223855" y="1375096"/>
                  <a:pt x="1223855" y="1306899"/>
                </a:cubicBezTo>
                <a:cubicBezTo>
                  <a:pt x="1223855" y="1243632"/>
                  <a:pt x="1259186" y="1211998"/>
                  <a:pt x="1329848" y="1211998"/>
                </a:cubicBezTo>
                <a:cubicBezTo>
                  <a:pt x="1393937" y="1211998"/>
                  <a:pt x="1451042" y="1245275"/>
                  <a:pt x="1501163" y="1311829"/>
                </a:cubicBezTo>
                <a:lnTo>
                  <a:pt x="1508558" y="1311829"/>
                </a:lnTo>
                <a:cubicBezTo>
                  <a:pt x="1469940" y="1223090"/>
                  <a:pt x="1411603" y="1178721"/>
                  <a:pt x="1333546" y="1178721"/>
                </a:cubicBezTo>
                <a:close/>
                <a:moveTo>
                  <a:pt x="1326151" y="2263306"/>
                </a:moveTo>
                <a:cubicBezTo>
                  <a:pt x="1282603" y="2263306"/>
                  <a:pt x="1245218" y="2278917"/>
                  <a:pt x="1213995" y="2310140"/>
                </a:cubicBezTo>
                <a:cubicBezTo>
                  <a:pt x="1182772" y="2341363"/>
                  <a:pt x="1167160" y="2379159"/>
                  <a:pt x="1167160" y="2423529"/>
                </a:cubicBezTo>
                <a:cubicBezTo>
                  <a:pt x="1167160" y="2467076"/>
                  <a:pt x="1182772" y="2504461"/>
                  <a:pt x="1213995" y="2535684"/>
                </a:cubicBezTo>
                <a:cubicBezTo>
                  <a:pt x="1245218" y="2566907"/>
                  <a:pt x="1282603" y="2582519"/>
                  <a:pt x="1326151" y="2582519"/>
                </a:cubicBezTo>
                <a:cubicBezTo>
                  <a:pt x="1370520" y="2582519"/>
                  <a:pt x="1408316" y="2566907"/>
                  <a:pt x="1439539" y="2535684"/>
                </a:cubicBezTo>
                <a:cubicBezTo>
                  <a:pt x="1470762" y="2504461"/>
                  <a:pt x="1486374" y="2467076"/>
                  <a:pt x="1486374" y="2423529"/>
                </a:cubicBezTo>
                <a:cubicBezTo>
                  <a:pt x="1486374" y="2379159"/>
                  <a:pt x="1470762" y="2341363"/>
                  <a:pt x="1439539" y="2310140"/>
                </a:cubicBezTo>
                <a:cubicBezTo>
                  <a:pt x="1408316" y="2278917"/>
                  <a:pt x="1370520" y="2263306"/>
                  <a:pt x="1326151" y="2263306"/>
                </a:cubicBezTo>
                <a:close/>
                <a:moveTo>
                  <a:pt x="1527045" y="2315070"/>
                </a:moveTo>
                <a:lnTo>
                  <a:pt x="1517186" y="2323697"/>
                </a:lnTo>
                <a:cubicBezTo>
                  <a:pt x="1550052" y="2372175"/>
                  <a:pt x="1566485" y="2419420"/>
                  <a:pt x="1566485" y="2465433"/>
                </a:cubicBezTo>
                <a:cubicBezTo>
                  <a:pt x="1566485" y="2514732"/>
                  <a:pt x="1547998" y="2557253"/>
                  <a:pt x="1511023" y="2592995"/>
                </a:cubicBezTo>
                <a:cubicBezTo>
                  <a:pt x="1474049" y="2628737"/>
                  <a:pt x="1430090" y="2646608"/>
                  <a:pt x="1379148" y="2646608"/>
                </a:cubicBezTo>
                <a:cubicBezTo>
                  <a:pt x="1335600" y="2646608"/>
                  <a:pt x="1287533" y="2630996"/>
                  <a:pt x="1234947" y="2599774"/>
                </a:cubicBezTo>
                <a:lnTo>
                  <a:pt x="1227552" y="2608401"/>
                </a:lnTo>
                <a:cubicBezTo>
                  <a:pt x="1268635" y="2657700"/>
                  <a:pt x="1322042" y="2682350"/>
                  <a:pt x="1387775" y="2682350"/>
                </a:cubicBezTo>
                <a:cubicBezTo>
                  <a:pt x="1443648" y="2682350"/>
                  <a:pt x="1492331" y="2661398"/>
                  <a:pt x="1533824" y="2619493"/>
                </a:cubicBezTo>
                <a:cubicBezTo>
                  <a:pt x="1575318" y="2577589"/>
                  <a:pt x="1596065" y="2528700"/>
                  <a:pt x="1596065" y="2472828"/>
                </a:cubicBezTo>
                <a:cubicBezTo>
                  <a:pt x="1596065" y="2409560"/>
                  <a:pt x="1573058" y="2356974"/>
                  <a:pt x="1527045" y="2315070"/>
                </a:cubicBezTo>
                <a:close/>
              </a:path>
            </a:pathLst>
          </a:custGeom>
          <a:solidFill>
            <a:srgbClr val="FFFF99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936769" y="451006"/>
            <a:ext cx="2334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814800" y="280581"/>
            <a:ext cx="2653941" cy="1195881"/>
          </a:xfrm>
          <a:prstGeom prst="cloudCallout">
            <a:avLst>
              <a:gd name="adj1" fmla="val -129917"/>
              <a:gd name="adj2" fmla="val 2108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312" y="5074251"/>
            <a:ext cx="617167" cy="1283007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6354842" y="1158892"/>
            <a:ext cx="5140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PCl</a:t>
            </a:r>
            <a:r>
              <a:rPr lang="en-US" sz="36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3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 ও PC</a:t>
            </a:r>
            <a:r>
              <a:rPr lang="en-US" sz="36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5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যৌগের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দুই-এর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প্রযোজ্য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?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6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50118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1960" y="4154031"/>
            <a:ext cx="49236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bn-IN" sz="28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 (ভোক) </a:t>
            </a:r>
          </a:p>
          <a:p>
            <a:pPr algn="ctr"/>
            <a:r>
              <a:rPr lang="bn-IN" sz="28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রসায়ন-০</a:t>
            </a:r>
            <a:r>
              <a:rPr lang="en-US" sz="28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bn-IN" sz="2800" dirty="0" smtClean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8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অধ্যায়-রাসায়নিক বন্ধন</a:t>
            </a:r>
          </a:p>
          <a:p>
            <a:pPr algn="ctr"/>
            <a:r>
              <a:rPr lang="bn-IN" sz="28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দুই-এর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  <a:endParaRPr lang="bn-IN" sz="2800" dirty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1802" y="3971416"/>
            <a:ext cx="5136107" cy="2193293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ওয়ালীউল্লাহ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এস-সি, বি এড,এমএড (অধ্যয়নরত) </a:t>
            </a:r>
            <a:b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বিজ্ঞান</a:t>
            </a:r>
            <a:b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দিঘলীয়া এ জেড উচ্চ বিদ্যালয় ও কলেজ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b="15492"/>
          <a:stretch/>
        </p:blipFill>
        <p:spPr>
          <a:xfrm>
            <a:off x="4574897" y="1157837"/>
            <a:ext cx="3000709" cy="3094803"/>
          </a:xfrm>
          <a:prstGeom prst="ellipse">
            <a:avLst/>
          </a:prstGeom>
          <a:ln w="38100">
            <a:solidFill>
              <a:srgbClr val="2A2B25"/>
            </a:solidFill>
          </a:ln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105106" y="333116"/>
            <a:ext cx="2388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609601" y="457200"/>
            <a:ext cx="10972799" cy="5943600"/>
          </a:xfrm>
          <a:custGeom>
            <a:avLst/>
            <a:gdLst/>
            <a:ahLst/>
            <a:cxnLst/>
            <a:rect l="l" t="t" r="r" b="b"/>
            <a:pathLst>
              <a:path w="2971800" h="3786187">
                <a:moveTo>
                  <a:pt x="0" y="0"/>
                </a:moveTo>
                <a:lnTo>
                  <a:pt x="2971800" y="0"/>
                </a:lnTo>
                <a:lnTo>
                  <a:pt x="2971800" y="3786187"/>
                </a:lnTo>
                <a:lnTo>
                  <a:pt x="0" y="3786187"/>
                </a:lnTo>
                <a:lnTo>
                  <a:pt x="0" y="0"/>
                </a:lnTo>
                <a:close/>
                <a:moveTo>
                  <a:pt x="1319988" y="1023428"/>
                </a:moveTo>
                <a:cubicBezTo>
                  <a:pt x="1189345" y="1023428"/>
                  <a:pt x="1082735" y="1056294"/>
                  <a:pt x="1000159" y="1122027"/>
                </a:cubicBezTo>
                <a:cubicBezTo>
                  <a:pt x="917583" y="1187759"/>
                  <a:pt x="876295" y="1272800"/>
                  <a:pt x="876295" y="1377151"/>
                </a:cubicBezTo>
                <a:cubicBezTo>
                  <a:pt x="876295" y="1458494"/>
                  <a:pt x="906285" y="1535319"/>
                  <a:pt x="966266" y="1607625"/>
                </a:cubicBezTo>
                <a:cubicBezTo>
                  <a:pt x="1024603" y="1557504"/>
                  <a:pt x="1077600" y="1518886"/>
                  <a:pt x="1125256" y="1491771"/>
                </a:cubicBezTo>
                <a:lnTo>
                  <a:pt x="1191810" y="1453565"/>
                </a:lnTo>
                <a:cubicBezTo>
                  <a:pt x="1192632" y="1452743"/>
                  <a:pt x="1196740" y="1449867"/>
                  <a:pt x="1204135" y="1444937"/>
                </a:cubicBezTo>
                <a:cubicBezTo>
                  <a:pt x="1136759" y="1404676"/>
                  <a:pt x="1103071" y="1357842"/>
                  <a:pt x="1103071" y="1304434"/>
                </a:cubicBezTo>
                <a:cubicBezTo>
                  <a:pt x="1103071" y="1254313"/>
                  <a:pt x="1123613" y="1211382"/>
                  <a:pt x="1164696" y="1175640"/>
                </a:cubicBezTo>
                <a:cubicBezTo>
                  <a:pt x="1205778" y="1139898"/>
                  <a:pt x="1254667" y="1122027"/>
                  <a:pt x="1311361" y="1122027"/>
                </a:cubicBezTo>
                <a:cubicBezTo>
                  <a:pt x="1378737" y="1122027"/>
                  <a:pt x="1432966" y="1143595"/>
                  <a:pt x="1474049" y="1186732"/>
                </a:cubicBezTo>
                <a:cubicBezTo>
                  <a:pt x="1515131" y="1229869"/>
                  <a:pt x="1535673" y="1286358"/>
                  <a:pt x="1535673" y="1356198"/>
                </a:cubicBezTo>
                <a:cubicBezTo>
                  <a:pt x="1535673" y="1413714"/>
                  <a:pt x="1521499" y="1466711"/>
                  <a:pt x="1493152" y="1515189"/>
                </a:cubicBezTo>
                <a:cubicBezTo>
                  <a:pt x="1464805" y="1563666"/>
                  <a:pt x="1409549" y="1629810"/>
                  <a:pt x="1327383" y="1713618"/>
                </a:cubicBezTo>
                <a:cubicBezTo>
                  <a:pt x="1202492" y="1840975"/>
                  <a:pt x="1140046" y="1960937"/>
                  <a:pt x="1140046" y="2073503"/>
                </a:cubicBezTo>
                <a:cubicBezTo>
                  <a:pt x="1140046" y="2107191"/>
                  <a:pt x="1147441" y="2137182"/>
                  <a:pt x="1162231" y="2163475"/>
                </a:cubicBezTo>
                <a:cubicBezTo>
                  <a:pt x="1177020" y="2189768"/>
                  <a:pt x="1193864" y="2203325"/>
                  <a:pt x="1212762" y="2204147"/>
                </a:cubicBezTo>
                <a:cubicBezTo>
                  <a:pt x="1225087" y="2204968"/>
                  <a:pt x="1234947" y="2201271"/>
                  <a:pt x="1242342" y="2193054"/>
                </a:cubicBezTo>
                <a:cubicBezTo>
                  <a:pt x="1250558" y="2184016"/>
                  <a:pt x="1254256" y="2173745"/>
                  <a:pt x="1253434" y="2162242"/>
                </a:cubicBezTo>
                <a:lnTo>
                  <a:pt x="1249737" y="2094456"/>
                </a:lnTo>
                <a:cubicBezTo>
                  <a:pt x="1248093" y="2066519"/>
                  <a:pt x="1263910" y="2029750"/>
                  <a:pt x="1297187" y="1984148"/>
                </a:cubicBezTo>
                <a:cubicBezTo>
                  <a:pt x="1330464" y="1938547"/>
                  <a:pt x="1368466" y="1901367"/>
                  <a:pt x="1411192" y="1872609"/>
                </a:cubicBezTo>
                <a:lnTo>
                  <a:pt x="1541835" y="1785102"/>
                </a:lnTo>
                <a:cubicBezTo>
                  <a:pt x="1633039" y="1723478"/>
                  <a:pt x="1697539" y="1664114"/>
                  <a:pt x="1735335" y="1607009"/>
                </a:cubicBezTo>
                <a:cubicBezTo>
                  <a:pt x="1773131" y="1549904"/>
                  <a:pt x="1792029" y="1483144"/>
                  <a:pt x="1792029" y="1406730"/>
                </a:cubicBezTo>
                <a:cubicBezTo>
                  <a:pt x="1792029" y="1297450"/>
                  <a:pt x="1747044" y="1206246"/>
                  <a:pt x="1657072" y="1133119"/>
                </a:cubicBezTo>
                <a:cubicBezTo>
                  <a:pt x="1567101" y="1059992"/>
                  <a:pt x="1454740" y="1023428"/>
                  <a:pt x="1319988" y="1023428"/>
                </a:cubicBezTo>
                <a:close/>
                <a:moveTo>
                  <a:pt x="1715615" y="1096144"/>
                </a:moveTo>
                <a:lnTo>
                  <a:pt x="1706988" y="1108469"/>
                </a:lnTo>
                <a:cubicBezTo>
                  <a:pt x="1756287" y="1140514"/>
                  <a:pt x="1795521" y="1184678"/>
                  <a:pt x="1824690" y="1240961"/>
                </a:cubicBezTo>
                <a:cubicBezTo>
                  <a:pt x="1853859" y="1297245"/>
                  <a:pt x="1868443" y="1357020"/>
                  <a:pt x="1868443" y="1420287"/>
                </a:cubicBezTo>
                <a:cubicBezTo>
                  <a:pt x="1868443" y="1506561"/>
                  <a:pt x="1843794" y="1582770"/>
                  <a:pt x="1794494" y="1648913"/>
                </a:cubicBezTo>
                <a:cubicBezTo>
                  <a:pt x="1745195" y="1715056"/>
                  <a:pt x="1654402" y="1793319"/>
                  <a:pt x="1522116" y="1883701"/>
                </a:cubicBezTo>
                <a:cubicBezTo>
                  <a:pt x="1444058" y="1937930"/>
                  <a:pt x="1390240" y="1983121"/>
                  <a:pt x="1360660" y="2019274"/>
                </a:cubicBezTo>
                <a:cubicBezTo>
                  <a:pt x="1331081" y="2055427"/>
                  <a:pt x="1316291" y="2095277"/>
                  <a:pt x="1316291" y="2138825"/>
                </a:cubicBezTo>
                <a:cubicBezTo>
                  <a:pt x="1316291" y="2169226"/>
                  <a:pt x="1323686" y="2198806"/>
                  <a:pt x="1338476" y="2227564"/>
                </a:cubicBezTo>
                <a:lnTo>
                  <a:pt x="1382845" y="2239889"/>
                </a:lnTo>
                <a:cubicBezTo>
                  <a:pt x="1360660" y="2201271"/>
                  <a:pt x="1349568" y="2167583"/>
                  <a:pt x="1349568" y="2138825"/>
                </a:cubicBezTo>
                <a:cubicBezTo>
                  <a:pt x="1349568" y="2082952"/>
                  <a:pt x="1391472" y="2023793"/>
                  <a:pt x="1475281" y="1961347"/>
                </a:cubicBezTo>
                <a:lnTo>
                  <a:pt x="1544300" y="1910816"/>
                </a:lnTo>
                <a:cubicBezTo>
                  <a:pt x="1689733" y="1803179"/>
                  <a:pt x="1777650" y="1729230"/>
                  <a:pt x="1808052" y="1688969"/>
                </a:cubicBezTo>
                <a:cubicBezTo>
                  <a:pt x="1867211" y="1610911"/>
                  <a:pt x="1896790" y="1526281"/>
                  <a:pt x="1896790" y="1435077"/>
                </a:cubicBezTo>
                <a:cubicBezTo>
                  <a:pt x="1896790" y="1297861"/>
                  <a:pt x="1836399" y="1184883"/>
                  <a:pt x="1715615" y="1096144"/>
                </a:cubicBezTo>
                <a:close/>
                <a:moveTo>
                  <a:pt x="1333546" y="1178721"/>
                </a:moveTo>
                <a:cubicBezTo>
                  <a:pt x="1293285" y="1178721"/>
                  <a:pt x="1259597" y="1190429"/>
                  <a:pt x="1232482" y="1213847"/>
                </a:cubicBezTo>
                <a:cubicBezTo>
                  <a:pt x="1205367" y="1237264"/>
                  <a:pt x="1191810" y="1265816"/>
                  <a:pt x="1191810" y="1299504"/>
                </a:cubicBezTo>
                <a:cubicBezTo>
                  <a:pt x="1191810" y="1367702"/>
                  <a:pt x="1225498" y="1423163"/>
                  <a:pt x="1292874" y="1465889"/>
                </a:cubicBezTo>
                <a:cubicBezTo>
                  <a:pt x="1231250" y="1497934"/>
                  <a:pt x="1145797" y="1552163"/>
                  <a:pt x="1036517" y="1628577"/>
                </a:cubicBezTo>
                <a:lnTo>
                  <a:pt x="1024192" y="1637204"/>
                </a:lnTo>
                <a:lnTo>
                  <a:pt x="1043912" y="1663087"/>
                </a:lnTo>
                <a:lnTo>
                  <a:pt x="1055005" y="1655692"/>
                </a:lnTo>
                <a:cubicBezTo>
                  <a:pt x="1117450" y="1608857"/>
                  <a:pt x="1209065" y="1550520"/>
                  <a:pt x="1329848" y="1480679"/>
                </a:cubicBezTo>
                <a:lnTo>
                  <a:pt x="1356963" y="1465889"/>
                </a:lnTo>
                <a:cubicBezTo>
                  <a:pt x="1268224" y="1428093"/>
                  <a:pt x="1223855" y="1375096"/>
                  <a:pt x="1223855" y="1306899"/>
                </a:cubicBezTo>
                <a:cubicBezTo>
                  <a:pt x="1223855" y="1243632"/>
                  <a:pt x="1259186" y="1211998"/>
                  <a:pt x="1329848" y="1211998"/>
                </a:cubicBezTo>
                <a:cubicBezTo>
                  <a:pt x="1393937" y="1211998"/>
                  <a:pt x="1451042" y="1245275"/>
                  <a:pt x="1501163" y="1311829"/>
                </a:cubicBezTo>
                <a:lnTo>
                  <a:pt x="1508558" y="1311829"/>
                </a:lnTo>
                <a:cubicBezTo>
                  <a:pt x="1469940" y="1223090"/>
                  <a:pt x="1411603" y="1178721"/>
                  <a:pt x="1333546" y="1178721"/>
                </a:cubicBezTo>
                <a:close/>
                <a:moveTo>
                  <a:pt x="1326151" y="2263306"/>
                </a:moveTo>
                <a:cubicBezTo>
                  <a:pt x="1282603" y="2263306"/>
                  <a:pt x="1245218" y="2278917"/>
                  <a:pt x="1213995" y="2310140"/>
                </a:cubicBezTo>
                <a:cubicBezTo>
                  <a:pt x="1182772" y="2341363"/>
                  <a:pt x="1167160" y="2379159"/>
                  <a:pt x="1167160" y="2423529"/>
                </a:cubicBezTo>
                <a:cubicBezTo>
                  <a:pt x="1167160" y="2467076"/>
                  <a:pt x="1182772" y="2504461"/>
                  <a:pt x="1213995" y="2535684"/>
                </a:cubicBezTo>
                <a:cubicBezTo>
                  <a:pt x="1245218" y="2566907"/>
                  <a:pt x="1282603" y="2582519"/>
                  <a:pt x="1326151" y="2582519"/>
                </a:cubicBezTo>
                <a:cubicBezTo>
                  <a:pt x="1370520" y="2582519"/>
                  <a:pt x="1408316" y="2566907"/>
                  <a:pt x="1439539" y="2535684"/>
                </a:cubicBezTo>
                <a:cubicBezTo>
                  <a:pt x="1470762" y="2504461"/>
                  <a:pt x="1486374" y="2467076"/>
                  <a:pt x="1486374" y="2423529"/>
                </a:cubicBezTo>
                <a:cubicBezTo>
                  <a:pt x="1486374" y="2379159"/>
                  <a:pt x="1470762" y="2341363"/>
                  <a:pt x="1439539" y="2310140"/>
                </a:cubicBezTo>
                <a:cubicBezTo>
                  <a:pt x="1408316" y="2278917"/>
                  <a:pt x="1370520" y="2263306"/>
                  <a:pt x="1326151" y="2263306"/>
                </a:cubicBezTo>
                <a:close/>
                <a:moveTo>
                  <a:pt x="1527045" y="2315070"/>
                </a:moveTo>
                <a:lnTo>
                  <a:pt x="1517186" y="2323697"/>
                </a:lnTo>
                <a:cubicBezTo>
                  <a:pt x="1550052" y="2372175"/>
                  <a:pt x="1566485" y="2419420"/>
                  <a:pt x="1566485" y="2465433"/>
                </a:cubicBezTo>
                <a:cubicBezTo>
                  <a:pt x="1566485" y="2514732"/>
                  <a:pt x="1547998" y="2557253"/>
                  <a:pt x="1511023" y="2592995"/>
                </a:cubicBezTo>
                <a:cubicBezTo>
                  <a:pt x="1474049" y="2628737"/>
                  <a:pt x="1430090" y="2646608"/>
                  <a:pt x="1379148" y="2646608"/>
                </a:cubicBezTo>
                <a:cubicBezTo>
                  <a:pt x="1335600" y="2646608"/>
                  <a:pt x="1287533" y="2630996"/>
                  <a:pt x="1234947" y="2599774"/>
                </a:cubicBezTo>
                <a:lnTo>
                  <a:pt x="1227552" y="2608401"/>
                </a:lnTo>
                <a:cubicBezTo>
                  <a:pt x="1268635" y="2657700"/>
                  <a:pt x="1322042" y="2682350"/>
                  <a:pt x="1387775" y="2682350"/>
                </a:cubicBezTo>
                <a:cubicBezTo>
                  <a:pt x="1443648" y="2682350"/>
                  <a:pt x="1492331" y="2661398"/>
                  <a:pt x="1533824" y="2619493"/>
                </a:cubicBezTo>
                <a:cubicBezTo>
                  <a:pt x="1575318" y="2577589"/>
                  <a:pt x="1596065" y="2528700"/>
                  <a:pt x="1596065" y="2472828"/>
                </a:cubicBezTo>
                <a:cubicBezTo>
                  <a:pt x="1596065" y="2409560"/>
                  <a:pt x="1573058" y="2356974"/>
                  <a:pt x="1527045" y="2315070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95061" y="539890"/>
            <a:ext cx="2210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61" y="3814359"/>
            <a:ext cx="2746278" cy="2586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9384" y="1309331"/>
            <a:ext cx="71332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</a:t>
            </a: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তিনটি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যৌগের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সহ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)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যারা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দুই-এর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7540">
        <p14:doors dir="vert"/>
      </p:transition>
    </mc:Choice>
    <mc:Fallback xmlns="">
      <p:transition spd="slow" advTm="575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5011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6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6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6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6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6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6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" y="-594"/>
            <a:ext cx="2388359" cy="685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420" y="0"/>
            <a:ext cx="2263580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1542" y="419100"/>
            <a:ext cx="62701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মাওশি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কন্টেণ্ট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242" y="673286"/>
            <a:ext cx="53335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29499" y="2172265"/>
            <a:ext cx="6128148" cy="3491556"/>
            <a:chOff x="3558313" y="1562597"/>
            <a:chExt cx="4951376" cy="46072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8313" y="1562597"/>
              <a:ext cx="4951376" cy="4607221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5689296" y="3524561"/>
              <a:ext cx="731520" cy="73152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C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816259" y="1994939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460636" y="3707441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773329" y="5206090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141018" y="3774770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8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0753" y="2759122"/>
            <a:ext cx="92450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দুই-এর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</a:t>
            </a:r>
            <a:r>
              <a:rPr lang="bn-IN" sz="40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যৌগে</a:t>
            </a:r>
            <a:r>
              <a:rPr lang="en-US" sz="40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দুই-এর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" y="490610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" y="6385380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1151466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716986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91929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9352" y="-6633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9352" y="497754"/>
            <a:ext cx="1766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5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839" y="979269"/>
            <a:ext cx="1914310" cy="1926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8701" y="436803"/>
            <a:ext cx="3248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" y="467453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5" y="6197303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" y="1135856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302249" y="3049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91929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" y="12593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-4" y="6399326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99113" y="2808762"/>
            <a:ext cx="81937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মৌলটির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595" y="982638"/>
            <a:ext cx="1760578" cy="163915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57919" y="3666812"/>
            <a:ext cx="1828800" cy="1899776"/>
            <a:chOff x="2243137" y="1290024"/>
            <a:chExt cx="2286000" cy="2374720"/>
          </a:xfrm>
        </p:grpSpPr>
        <p:sp>
          <p:nvSpPr>
            <p:cNvPr id="6" name="Oval 5"/>
            <p:cNvSpPr/>
            <p:nvPr/>
          </p:nvSpPr>
          <p:spPr>
            <a:xfrm>
              <a:off x="2243137" y="1378744"/>
              <a:ext cx="2286000" cy="22860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71737" y="1607344"/>
              <a:ext cx="1828800" cy="1828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00337" y="1835944"/>
              <a:ext cx="1371600" cy="13716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07555" y="1757362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07554" y="3128962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221955" y="2343145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14587" y="2321717"/>
              <a:ext cx="157163" cy="357187"/>
              <a:chOff x="2414587" y="2321717"/>
              <a:chExt cx="157163" cy="35718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4218383" y="2536024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 rot="16200000">
              <a:off x="3280765" y="1428749"/>
              <a:ext cx="157163" cy="357187"/>
              <a:chOff x="2414587" y="2321717"/>
              <a:chExt cx="157163" cy="35718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6200000">
              <a:off x="3284336" y="3257552"/>
              <a:ext cx="157163" cy="357187"/>
              <a:chOff x="2414587" y="2321717"/>
              <a:chExt cx="157163" cy="35718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065974" y="2194730"/>
              <a:ext cx="887615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gency FB" panose="020B0503020202020204" pitchFamily="34" charset="0"/>
                </a:rPr>
                <a:t>Na</a:t>
              </a:r>
              <a:endParaRPr lang="en-US" sz="2800" dirty="0">
                <a:latin typeface="Agency FB" panose="020B0503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3264367" y="1290024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267438" y="4733108"/>
            <a:ext cx="1571324" cy="1646064"/>
            <a:chOff x="8956335" y="4379217"/>
            <a:chExt cx="1931670" cy="1903597"/>
          </a:xfrm>
        </p:grpSpPr>
        <p:grpSp>
          <p:nvGrpSpPr>
            <p:cNvPr id="25" name="Group 24"/>
            <p:cNvGrpSpPr/>
            <p:nvPr/>
          </p:nvGrpSpPr>
          <p:grpSpPr>
            <a:xfrm>
              <a:off x="9004913" y="4417275"/>
              <a:ext cx="1828800" cy="1828800"/>
              <a:chOff x="8343899" y="1378744"/>
              <a:chExt cx="2286000" cy="22860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8343899" y="1378744"/>
                <a:ext cx="2286000" cy="22860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572499" y="1607344"/>
                <a:ext cx="1828800" cy="18288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801099" y="1835944"/>
                <a:ext cx="1371600" cy="13716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9408317" y="17573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408316" y="31289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322717" y="2343145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8515349" y="2321717"/>
                <a:ext cx="157163" cy="357187"/>
                <a:chOff x="2414587" y="2321717"/>
                <a:chExt cx="157163" cy="357187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Oval 45"/>
              <p:cNvSpPr/>
              <p:nvPr/>
            </p:nvSpPr>
            <p:spPr>
              <a:xfrm>
                <a:off x="10319145" y="2536024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 rot="16200000">
                <a:off x="9381527" y="1428749"/>
                <a:ext cx="157163" cy="357187"/>
                <a:chOff x="2414587" y="2321717"/>
                <a:chExt cx="157163" cy="357187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rot="16200000">
                <a:off x="9385098" y="3257552"/>
                <a:ext cx="157163" cy="357187"/>
                <a:chOff x="2414587" y="2321717"/>
                <a:chExt cx="157163" cy="357187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9720715" y="5059804"/>
              <a:ext cx="638654" cy="54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gency FB" panose="020B0503020202020204" pitchFamily="34" charset="0"/>
                </a:rPr>
                <a:t>Cl</a:t>
              </a:r>
              <a:r>
                <a:rPr lang="en-US" sz="4400" baseline="30000" dirty="0" smtClean="0">
                  <a:latin typeface="Agency FB" panose="020B0503020202020204" pitchFamily="34" charset="0"/>
                </a:rPr>
                <a:t>-</a:t>
              </a:r>
              <a:endParaRPr lang="en-US" sz="4400" baseline="30000" dirty="0">
                <a:latin typeface="Agency FB" panose="020B0503020202020204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 rot="16200000">
              <a:off x="9835014" y="6077074"/>
              <a:ext cx="125730" cy="285750"/>
              <a:chOff x="2414587" y="2321717"/>
              <a:chExt cx="157163" cy="357187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8956335" y="5169326"/>
              <a:ext cx="125730" cy="285750"/>
              <a:chOff x="2414587" y="2321717"/>
              <a:chExt cx="157163" cy="35718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0762275" y="5171653"/>
              <a:ext cx="125730" cy="285750"/>
              <a:chOff x="2414587" y="2321717"/>
              <a:chExt cx="157163" cy="357187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16200000">
              <a:off x="9852158" y="4299207"/>
              <a:ext cx="125730" cy="285750"/>
              <a:chOff x="2414587" y="2321717"/>
              <a:chExt cx="157163" cy="357187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5" name="Picture 5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685799"/>
            <a:ext cx="5016500" cy="5472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143000"/>
            <a:ext cx="63695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বন্ধন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দুই-এর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462104"/>
            <a:ext cx="5770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অষ্টক নিয়ম </a:t>
            </a:r>
            <a:r>
              <a:rPr lang="bn-IN" sz="4000" dirty="0">
                <a:latin typeface="Agency FB" panose="020B0503020202020204" pitchFamily="34" charset="0"/>
              </a:rPr>
              <a:t>( </a:t>
            </a:r>
            <a:r>
              <a:rPr lang="en-US" sz="4000" dirty="0">
                <a:latin typeface="Agency FB" panose="020B0503020202020204" pitchFamily="34" charset="0"/>
              </a:rPr>
              <a:t>Octet </a:t>
            </a:r>
            <a:r>
              <a:rPr lang="en-US" sz="4000" dirty="0" smtClean="0">
                <a:latin typeface="Agency FB" panose="020B0503020202020204" pitchFamily="34" charset="0"/>
              </a:rPr>
              <a:t>Rules)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028" y="462104"/>
            <a:ext cx="885371" cy="59386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76" b="3293"/>
          <a:stretch/>
        </p:blipFill>
        <p:spPr>
          <a:xfrm>
            <a:off x="609600" y="1501254"/>
            <a:ext cx="10087428" cy="48995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871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7002" y="457200"/>
            <a:ext cx="548899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অষ্টক নিয়ম </a:t>
            </a:r>
            <a:r>
              <a:rPr lang="bn-IN" sz="4400" dirty="0">
                <a:latin typeface="Agency FB" panose="020B0503020202020204" pitchFamily="34" charset="0"/>
              </a:rPr>
              <a:t>( </a:t>
            </a:r>
            <a:r>
              <a:rPr lang="en-US" sz="4400" dirty="0">
                <a:latin typeface="Agency FB" panose="020B0503020202020204" pitchFamily="34" charset="0"/>
              </a:rPr>
              <a:t>Octet </a:t>
            </a:r>
            <a:r>
              <a:rPr lang="en-US" sz="4400" dirty="0" smtClean="0">
                <a:latin typeface="Agency FB" panose="020B0503020202020204" pitchFamily="34" charset="0"/>
              </a:rPr>
              <a:t>Rules)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মৌলের পরমাণু সমূহ নিজেদের মধ্যে ইলেকট্রন আদান প্রদান বা শেয়ারের মাধ্যমে পরমাণু সমূহের শেষ শক্তি স্তরে </a:t>
            </a:r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 ইলেকট্রন লাভ করে স্থায়ী গঠন বা নিষ্ক্রিয় মৌলের ইলেকট্রন বিন্যাস অর্জন করাকে অষ্টক নিয়ম বলে। </a:t>
            </a:r>
          </a:p>
        </p:txBody>
      </p:sp>
    </p:spTree>
    <p:extLst>
      <p:ext uri="{BB962C8B-B14F-4D97-AF65-F5344CB8AC3E}">
        <p14:creationId xmlns:p14="http://schemas.microsoft.com/office/powerpoint/2010/main" val="188257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37" y="1117976"/>
            <a:ext cx="885371" cy="5740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50" y="461158"/>
            <a:ext cx="1093575" cy="5939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5502" y="457200"/>
            <a:ext cx="5376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অষ্টক নিয়ম </a:t>
            </a:r>
            <a:r>
              <a:rPr lang="bn-IN" sz="4000" dirty="0">
                <a:latin typeface="Agency FB" panose="020B0503020202020204" pitchFamily="34" charset="0"/>
              </a:rPr>
              <a:t>( </a:t>
            </a:r>
            <a:r>
              <a:rPr lang="en-US" sz="4000" dirty="0">
                <a:latin typeface="Agency FB" panose="020B0503020202020204" pitchFamily="34" charset="0"/>
              </a:rPr>
              <a:t>Octet </a:t>
            </a:r>
            <a:r>
              <a:rPr lang="en-US" sz="4000" dirty="0" smtClean="0">
                <a:latin typeface="Agency FB" panose="020B0503020202020204" pitchFamily="34" charset="0"/>
              </a:rPr>
              <a:t>Rules)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10258" y="1477483"/>
            <a:ext cx="1828800" cy="1899776"/>
            <a:chOff x="2243137" y="1290024"/>
            <a:chExt cx="2286000" cy="2374720"/>
          </a:xfrm>
        </p:grpSpPr>
        <p:sp>
          <p:nvSpPr>
            <p:cNvPr id="89" name="Oval 88"/>
            <p:cNvSpPr/>
            <p:nvPr/>
          </p:nvSpPr>
          <p:spPr>
            <a:xfrm>
              <a:off x="2243137" y="1378744"/>
              <a:ext cx="2286000" cy="22860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471737" y="1607344"/>
              <a:ext cx="1828800" cy="1828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00337" y="1835944"/>
              <a:ext cx="1371600" cy="13716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307555" y="1757362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307554" y="3128962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221955" y="2343145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2414587" y="2321717"/>
              <a:ext cx="157163" cy="357187"/>
              <a:chOff x="2414587" y="2321717"/>
              <a:chExt cx="157163" cy="357187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Oval 95"/>
            <p:cNvSpPr/>
            <p:nvPr/>
          </p:nvSpPr>
          <p:spPr>
            <a:xfrm>
              <a:off x="4218383" y="2536024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 rot="16200000">
              <a:off x="3280765" y="1428749"/>
              <a:ext cx="157163" cy="357187"/>
              <a:chOff x="2414587" y="2321717"/>
              <a:chExt cx="157163" cy="357187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6200000">
              <a:off x="3284336" y="3257552"/>
              <a:ext cx="157163" cy="357187"/>
              <a:chOff x="2414587" y="2321717"/>
              <a:chExt cx="157163" cy="357187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3065974" y="2194730"/>
              <a:ext cx="887615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gency FB" panose="020B0503020202020204" pitchFamily="34" charset="0"/>
                </a:rPr>
                <a:t>Na</a:t>
              </a:r>
              <a:endParaRPr lang="en-US" sz="2800" dirty="0">
                <a:latin typeface="Agency FB" panose="020B0503020202020204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rot="16200000">
              <a:off x="3264367" y="1290024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76493" y="4405264"/>
            <a:ext cx="1571624" cy="1588772"/>
            <a:chOff x="7176113" y="4466253"/>
            <a:chExt cx="1571624" cy="1588772"/>
          </a:xfrm>
        </p:grpSpPr>
        <p:sp>
          <p:nvSpPr>
            <p:cNvPr id="73" name="Oval 72"/>
            <p:cNvSpPr/>
            <p:nvPr/>
          </p:nvSpPr>
          <p:spPr>
            <a:xfrm>
              <a:off x="7221833" y="4529119"/>
              <a:ext cx="1463040" cy="146304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404713" y="4711999"/>
              <a:ext cx="1097280" cy="109728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890487" y="4649133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890487" y="5746413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622007" y="5117760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176113" y="5100617"/>
              <a:ext cx="125730" cy="285750"/>
              <a:chOff x="2414587" y="2321717"/>
              <a:chExt cx="157163" cy="357187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8619150" y="5272063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 rot="16200000">
              <a:off x="7869055" y="4386243"/>
              <a:ext cx="125730" cy="285750"/>
              <a:chOff x="2414587" y="2321717"/>
              <a:chExt cx="157163" cy="357187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16200000">
              <a:off x="7871912" y="5849285"/>
              <a:ext cx="125730" cy="285750"/>
              <a:chOff x="2414587" y="2321717"/>
              <a:chExt cx="157163" cy="357187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7667473" y="4987391"/>
              <a:ext cx="638654" cy="54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gency FB" panose="020B0503020202020204" pitchFamily="34" charset="0"/>
                </a:rPr>
                <a:t>Na</a:t>
              </a:r>
              <a:r>
                <a:rPr lang="en-US" sz="4400" baseline="30000" dirty="0" smtClean="0">
                  <a:latin typeface="Agency FB" panose="020B0503020202020204" pitchFamily="34" charset="0"/>
                </a:rPr>
                <a:t>+</a:t>
              </a:r>
              <a:endParaRPr lang="en-US" sz="4400" baseline="300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44808" y="1444456"/>
            <a:ext cx="1963401" cy="1943967"/>
            <a:chOff x="3411536" y="4285350"/>
            <a:chExt cx="1963401" cy="1943967"/>
          </a:xfrm>
        </p:grpSpPr>
        <p:grpSp>
          <p:nvGrpSpPr>
            <p:cNvPr id="45" name="Group 44"/>
            <p:cNvGrpSpPr/>
            <p:nvPr/>
          </p:nvGrpSpPr>
          <p:grpSpPr>
            <a:xfrm>
              <a:off x="3471841" y="4334815"/>
              <a:ext cx="1828800" cy="1828800"/>
              <a:chOff x="8343899" y="1378744"/>
              <a:chExt cx="2286000" cy="22860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8343899" y="1378744"/>
                <a:ext cx="2286000" cy="22860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8572499" y="1607344"/>
                <a:ext cx="1828800" cy="18288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801099" y="1835944"/>
                <a:ext cx="1371600" cy="13716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9408317" y="17573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9408316" y="31289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0322717" y="2343145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8515349" y="2321717"/>
                <a:ext cx="157163" cy="357187"/>
                <a:chOff x="2414587" y="2321717"/>
                <a:chExt cx="157163" cy="357187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Oval 62"/>
              <p:cNvSpPr/>
              <p:nvPr/>
            </p:nvSpPr>
            <p:spPr>
              <a:xfrm>
                <a:off x="10319145" y="2536024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 rot="16200000">
                <a:off x="9381527" y="1428749"/>
                <a:ext cx="157163" cy="357187"/>
                <a:chOff x="2414587" y="2321717"/>
                <a:chExt cx="157163" cy="357187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 rot="16200000">
                <a:off x="9385098" y="3257552"/>
                <a:ext cx="157163" cy="357187"/>
                <a:chOff x="2414587" y="2321717"/>
                <a:chExt cx="157163" cy="357187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9195787" y="2119124"/>
                <a:ext cx="798318" cy="679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gency FB" panose="020B0503020202020204" pitchFamily="34" charset="0"/>
                  </a:rPr>
                  <a:t>Cl</a:t>
                </a:r>
                <a:endParaRPr lang="en-US" sz="4400" baseline="30000" dirty="0"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16200000">
              <a:off x="4301944" y="6023577"/>
              <a:ext cx="125730" cy="285750"/>
              <a:chOff x="2414587" y="2321717"/>
              <a:chExt cx="157163" cy="35718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249207" y="5091643"/>
              <a:ext cx="125730" cy="285750"/>
              <a:chOff x="2414587" y="2321717"/>
              <a:chExt cx="157163" cy="357187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411536" y="5100615"/>
              <a:ext cx="125730" cy="285750"/>
              <a:chOff x="2414587" y="2321717"/>
              <a:chExt cx="157163" cy="357187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4282054" y="4285350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076539" y="4150694"/>
            <a:ext cx="1931670" cy="1903597"/>
            <a:chOff x="8956335" y="4379217"/>
            <a:chExt cx="1931670" cy="1903597"/>
          </a:xfrm>
        </p:grpSpPr>
        <p:grpSp>
          <p:nvGrpSpPr>
            <p:cNvPr id="15" name="Group 14"/>
            <p:cNvGrpSpPr/>
            <p:nvPr/>
          </p:nvGrpSpPr>
          <p:grpSpPr>
            <a:xfrm>
              <a:off x="9004913" y="4417275"/>
              <a:ext cx="1828800" cy="1828800"/>
              <a:chOff x="8343899" y="1378744"/>
              <a:chExt cx="2286000" cy="22860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8343899" y="1378744"/>
                <a:ext cx="2286000" cy="22860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572499" y="1607344"/>
                <a:ext cx="1828800" cy="18288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801099" y="1835944"/>
                <a:ext cx="1371600" cy="13716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408317" y="17573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9408316" y="31289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322717" y="2343145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8515349" y="2321717"/>
                <a:ext cx="157163" cy="357187"/>
                <a:chOff x="2414587" y="2321717"/>
                <a:chExt cx="157163" cy="357187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10319145" y="2536024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 rot="16200000">
                <a:off x="9381527" y="1428749"/>
                <a:ext cx="157163" cy="357187"/>
                <a:chOff x="2414587" y="2321717"/>
                <a:chExt cx="157163" cy="357187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 rot="16200000">
                <a:off x="9385098" y="3257552"/>
                <a:ext cx="157163" cy="357187"/>
                <a:chOff x="2414587" y="2321717"/>
                <a:chExt cx="157163" cy="357187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>
            <a:xfrm>
              <a:off x="9720715" y="5059804"/>
              <a:ext cx="638654" cy="54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gency FB" panose="020B0503020202020204" pitchFamily="34" charset="0"/>
                </a:rPr>
                <a:t>Cl</a:t>
              </a:r>
              <a:r>
                <a:rPr lang="en-US" sz="4400" baseline="30000" dirty="0" smtClean="0">
                  <a:latin typeface="Agency FB" panose="020B0503020202020204" pitchFamily="34" charset="0"/>
                </a:rPr>
                <a:t>-</a:t>
              </a:r>
              <a:endParaRPr lang="en-US" sz="4400" baseline="30000" dirty="0">
                <a:latin typeface="Agency FB" panose="020B0503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 rot="16200000">
              <a:off x="9835014" y="6077074"/>
              <a:ext cx="125730" cy="285750"/>
              <a:chOff x="2414587" y="2321717"/>
              <a:chExt cx="157163" cy="357187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956335" y="5169326"/>
              <a:ext cx="125730" cy="285750"/>
              <a:chOff x="2414587" y="2321717"/>
              <a:chExt cx="157163" cy="357187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0762275" y="5171653"/>
              <a:ext cx="125730" cy="285750"/>
              <a:chOff x="2414587" y="2321717"/>
              <a:chExt cx="157163" cy="35718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16200000">
              <a:off x="9852158" y="4299207"/>
              <a:ext cx="125730" cy="285750"/>
              <a:chOff x="2414587" y="2321717"/>
              <a:chExt cx="157163" cy="35718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Arc 11"/>
          <p:cNvSpPr/>
          <p:nvPr/>
        </p:nvSpPr>
        <p:spPr>
          <a:xfrm flipH="1">
            <a:off x="2079829" y="4028919"/>
            <a:ext cx="8032341" cy="1613012"/>
          </a:xfrm>
          <a:prstGeom prst="arc">
            <a:avLst>
              <a:gd name="adj1" fmla="val 11787892"/>
              <a:gd name="adj2" fmla="val 20809894"/>
            </a:avLst>
          </a:prstGeom>
          <a:noFill/>
          <a:ln w="38100">
            <a:solidFill>
              <a:schemeClr val="bg2">
                <a:lumMod val="2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9875" y="2131387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144383" y="1117976"/>
            <a:ext cx="1036241" cy="5282824"/>
            <a:chOff x="11211276" y="1117976"/>
            <a:chExt cx="969348" cy="5282824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11276" y="1117976"/>
              <a:ext cx="969348" cy="5282824"/>
            </a:xfrm>
            <a:prstGeom prst="rect">
              <a:avLst/>
            </a:prstGeom>
          </p:spPr>
        </p:pic>
        <p:sp>
          <p:nvSpPr>
            <p:cNvPr id="111" name="Oval 110"/>
            <p:cNvSpPr/>
            <p:nvPr/>
          </p:nvSpPr>
          <p:spPr>
            <a:xfrm>
              <a:off x="11238750" y="1993719"/>
              <a:ext cx="914400" cy="914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508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37" y="1117976"/>
            <a:ext cx="885371" cy="57400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5502" y="457200"/>
            <a:ext cx="5376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অষ্টক নিয়ম </a:t>
            </a:r>
            <a:r>
              <a:rPr lang="bn-IN" sz="4000" dirty="0">
                <a:latin typeface="Agency FB" panose="020B0503020202020204" pitchFamily="34" charset="0"/>
              </a:rPr>
              <a:t>( </a:t>
            </a:r>
            <a:r>
              <a:rPr lang="en-US" sz="4000" dirty="0">
                <a:latin typeface="Agency FB" panose="020B0503020202020204" pitchFamily="34" charset="0"/>
              </a:rPr>
              <a:t>Octet </a:t>
            </a:r>
            <a:r>
              <a:rPr lang="en-US" sz="4000" dirty="0" smtClean="0">
                <a:latin typeface="Agency FB" panose="020B0503020202020204" pitchFamily="34" charset="0"/>
              </a:rPr>
              <a:t>Rules)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10258" y="1477483"/>
            <a:ext cx="1828800" cy="1984100"/>
            <a:chOff x="2243137" y="1290024"/>
            <a:chExt cx="2286000" cy="2480125"/>
          </a:xfrm>
        </p:grpSpPr>
        <p:sp>
          <p:nvSpPr>
            <p:cNvPr id="89" name="Oval 88"/>
            <p:cNvSpPr/>
            <p:nvPr/>
          </p:nvSpPr>
          <p:spPr>
            <a:xfrm>
              <a:off x="2243137" y="1378744"/>
              <a:ext cx="2286000" cy="22860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471737" y="1607344"/>
              <a:ext cx="1828800" cy="18288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00337" y="1835944"/>
              <a:ext cx="1371600" cy="137160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307555" y="1757362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307554" y="3128962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221955" y="2343145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2414587" y="2321717"/>
              <a:ext cx="157163" cy="357187"/>
              <a:chOff x="2414587" y="2321717"/>
              <a:chExt cx="157163" cy="357187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6" name="Oval 95"/>
            <p:cNvSpPr/>
            <p:nvPr/>
          </p:nvSpPr>
          <p:spPr>
            <a:xfrm>
              <a:off x="4218383" y="2536024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 rot="16200000">
              <a:off x="3280765" y="1428749"/>
              <a:ext cx="157163" cy="357187"/>
              <a:chOff x="2414587" y="2321717"/>
              <a:chExt cx="157163" cy="357187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6200000">
              <a:off x="3284336" y="3257552"/>
              <a:ext cx="157163" cy="357187"/>
              <a:chOff x="2414587" y="2321717"/>
              <a:chExt cx="157163" cy="357187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3065974" y="2194730"/>
              <a:ext cx="887615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gency FB" panose="020B0503020202020204" pitchFamily="34" charset="0"/>
                </a:rPr>
                <a:t>Mg</a:t>
              </a:r>
              <a:endParaRPr lang="en-US" sz="2800" dirty="0">
                <a:latin typeface="Agency FB" panose="020B0503020202020204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rot="16200000">
              <a:off x="3315547" y="1290024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rot="16200000">
              <a:off x="3301327" y="3612986"/>
              <a:ext cx="157163" cy="1571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76493" y="4405264"/>
            <a:ext cx="1571624" cy="1588772"/>
            <a:chOff x="7176113" y="4466253"/>
            <a:chExt cx="1571624" cy="1588772"/>
          </a:xfrm>
        </p:grpSpPr>
        <p:sp>
          <p:nvSpPr>
            <p:cNvPr id="73" name="Oval 72"/>
            <p:cNvSpPr/>
            <p:nvPr/>
          </p:nvSpPr>
          <p:spPr>
            <a:xfrm>
              <a:off x="7221833" y="4529119"/>
              <a:ext cx="1463040" cy="146304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404713" y="4711999"/>
              <a:ext cx="1097280" cy="1097280"/>
            </a:xfrm>
            <a:prstGeom prst="ellipse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890487" y="4649133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890487" y="5746413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622007" y="5117760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176113" y="5100617"/>
              <a:ext cx="125730" cy="285750"/>
              <a:chOff x="2414587" y="2321717"/>
              <a:chExt cx="157163" cy="357187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8619150" y="5272063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 rot="16200000">
              <a:off x="7869055" y="4386243"/>
              <a:ext cx="125730" cy="285750"/>
              <a:chOff x="2414587" y="2321717"/>
              <a:chExt cx="157163" cy="357187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16200000">
              <a:off x="7871912" y="5849285"/>
              <a:ext cx="125730" cy="285750"/>
              <a:chOff x="2414587" y="2321717"/>
              <a:chExt cx="157163" cy="357187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7612842" y="5000999"/>
              <a:ext cx="793424" cy="54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gency FB" panose="020B0503020202020204" pitchFamily="34" charset="0"/>
                </a:rPr>
                <a:t>Mg</a:t>
              </a:r>
              <a:r>
                <a:rPr lang="en-US" sz="4400" baseline="30000" dirty="0" smtClean="0">
                  <a:latin typeface="Agency FB" panose="020B0503020202020204" pitchFamily="34" charset="0"/>
                </a:rPr>
                <a:t>+2</a:t>
              </a:r>
              <a:endParaRPr lang="en-US" sz="4400" baseline="300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44808" y="1444456"/>
            <a:ext cx="1963401" cy="1943967"/>
            <a:chOff x="3411536" y="4285350"/>
            <a:chExt cx="1963401" cy="1943967"/>
          </a:xfrm>
        </p:grpSpPr>
        <p:grpSp>
          <p:nvGrpSpPr>
            <p:cNvPr id="45" name="Group 44"/>
            <p:cNvGrpSpPr/>
            <p:nvPr/>
          </p:nvGrpSpPr>
          <p:grpSpPr>
            <a:xfrm>
              <a:off x="3471841" y="4334815"/>
              <a:ext cx="1828800" cy="1828800"/>
              <a:chOff x="8343899" y="1378744"/>
              <a:chExt cx="2286000" cy="22860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8343899" y="1378744"/>
                <a:ext cx="2286000" cy="22860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8572499" y="1607344"/>
                <a:ext cx="1828800" cy="18288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8801099" y="1835944"/>
                <a:ext cx="1371600" cy="13716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9408317" y="17573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9408316" y="31289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0322717" y="2343145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8515349" y="2321717"/>
                <a:ext cx="157163" cy="357187"/>
                <a:chOff x="2414587" y="2321717"/>
                <a:chExt cx="157163" cy="357187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Oval 62"/>
              <p:cNvSpPr/>
              <p:nvPr/>
            </p:nvSpPr>
            <p:spPr>
              <a:xfrm>
                <a:off x="10319145" y="2536024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 rot="16200000">
                <a:off x="9381527" y="1428749"/>
                <a:ext cx="157163" cy="357187"/>
                <a:chOff x="2414587" y="2321717"/>
                <a:chExt cx="157163" cy="357187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 rot="16200000">
                <a:off x="9385098" y="3257552"/>
                <a:ext cx="157163" cy="357187"/>
                <a:chOff x="2414587" y="2321717"/>
                <a:chExt cx="157163" cy="357187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9195787" y="2119124"/>
                <a:ext cx="798318" cy="679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gency FB" panose="020B0503020202020204" pitchFamily="34" charset="0"/>
                  </a:rPr>
                  <a:t>Cl</a:t>
                </a:r>
                <a:endParaRPr lang="en-US" sz="4400" baseline="30000" dirty="0"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16200000">
              <a:off x="4301944" y="6023577"/>
              <a:ext cx="125730" cy="285750"/>
              <a:chOff x="2414587" y="2321717"/>
              <a:chExt cx="157163" cy="35718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249207" y="5091643"/>
              <a:ext cx="125730" cy="285750"/>
              <a:chOff x="2414587" y="2321717"/>
              <a:chExt cx="157163" cy="357187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411536" y="5100615"/>
              <a:ext cx="125730" cy="285750"/>
              <a:chOff x="2414587" y="2321717"/>
              <a:chExt cx="157163" cy="357187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2414587" y="232171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414587" y="2521741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4282054" y="4285350"/>
              <a:ext cx="125730" cy="1257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Arc 11"/>
          <p:cNvSpPr/>
          <p:nvPr/>
        </p:nvSpPr>
        <p:spPr>
          <a:xfrm flipH="1">
            <a:off x="2079829" y="4028919"/>
            <a:ext cx="8032341" cy="1613012"/>
          </a:xfrm>
          <a:prstGeom prst="arc">
            <a:avLst>
              <a:gd name="adj1" fmla="val 11787892"/>
              <a:gd name="adj2" fmla="val 20809894"/>
            </a:avLst>
          </a:prstGeom>
          <a:noFill/>
          <a:ln w="38100">
            <a:solidFill>
              <a:schemeClr val="bg2">
                <a:lumMod val="2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143000"/>
            <a:ext cx="989766" cy="5224725"/>
            <a:chOff x="0" y="1143000"/>
            <a:chExt cx="989766" cy="52247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5" y="1143000"/>
              <a:ext cx="981541" cy="5224725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0" y="2018743"/>
              <a:ext cx="914400" cy="914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222652" y="1176075"/>
            <a:ext cx="969348" cy="5224725"/>
            <a:chOff x="11222652" y="1143000"/>
            <a:chExt cx="969348" cy="52247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22652" y="1143000"/>
              <a:ext cx="969348" cy="5224725"/>
            </a:xfrm>
            <a:prstGeom prst="rect">
              <a:avLst/>
            </a:prstGeom>
          </p:spPr>
        </p:pic>
        <p:sp>
          <p:nvSpPr>
            <p:cNvPr id="108" name="Oval 107"/>
            <p:cNvSpPr/>
            <p:nvPr/>
          </p:nvSpPr>
          <p:spPr>
            <a:xfrm>
              <a:off x="11250126" y="2018743"/>
              <a:ext cx="914400" cy="914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477275" y="4150694"/>
            <a:ext cx="2530934" cy="1903597"/>
            <a:chOff x="7477275" y="4150694"/>
            <a:chExt cx="2530934" cy="1903597"/>
          </a:xfrm>
        </p:grpSpPr>
        <p:grpSp>
          <p:nvGrpSpPr>
            <p:cNvPr id="11" name="Group 10"/>
            <p:cNvGrpSpPr/>
            <p:nvPr/>
          </p:nvGrpSpPr>
          <p:grpSpPr>
            <a:xfrm>
              <a:off x="8076539" y="4150694"/>
              <a:ext cx="1931670" cy="1903597"/>
              <a:chOff x="8956335" y="4379217"/>
              <a:chExt cx="1931670" cy="190359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004913" y="4417275"/>
                <a:ext cx="1828800" cy="1828800"/>
                <a:chOff x="8343899" y="1378744"/>
                <a:chExt cx="2286000" cy="2286000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8343899" y="1378744"/>
                  <a:ext cx="2286000" cy="2286000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8572499" y="1607344"/>
                  <a:ext cx="1828800" cy="1828800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8801099" y="1835944"/>
                  <a:ext cx="1371600" cy="1371600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9408317" y="1757362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9408316" y="3128962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0322717" y="2343145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5" name="Group 34"/>
                <p:cNvGrpSpPr/>
                <p:nvPr/>
              </p:nvGrpSpPr>
              <p:grpSpPr>
                <a:xfrm>
                  <a:off x="8515349" y="2321717"/>
                  <a:ext cx="157163" cy="357187"/>
                  <a:chOff x="2414587" y="2321717"/>
                  <a:chExt cx="157163" cy="357187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2414587" y="2321717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2414587" y="2521741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6" name="Oval 35"/>
                <p:cNvSpPr/>
                <p:nvPr/>
              </p:nvSpPr>
              <p:spPr>
                <a:xfrm>
                  <a:off x="10319145" y="2536024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 rot="16200000">
                  <a:off x="9381527" y="1428749"/>
                  <a:ext cx="157163" cy="357187"/>
                  <a:chOff x="2414587" y="2321717"/>
                  <a:chExt cx="157163" cy="357187"/>
                </a:xfrm>
              </p:grpSpPr>
              <p:sp>
                <p:nvSpPr>
                  <p:cNvPr id="41" name="Oval 40"/>
                  <p:cNvSpPr/>
                  <p:nvPr/>
                </p:nvSpPr>
                <p:spPr>
                  <a:xfrm>
                    <a:off x="2414587" y="2321717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2414587" y="2521741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37"/>
                <p:cNvGrpSpPr/>
                <p:nvPr/>
              </p:nvGrpSpPr>
              <p:grpSpPr>
                <a:xfrm rot="16200000">
                  <a:off x="9385098" y="3257552"/>
                  <a:ext cx="157163" cy="357187"/>
                  <a:chOff x="2414587" y="2321717"/>
                  <a:chExt cx="157163" cy="357187"/>
                </a:xfrm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2414587" y="2321717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2414587" y="2521741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6" name="TextBox 15"/>
              <p:cNvSpPr txBox="1"/>
              <p:nvPr/>
            </p:nvSpPr>
            <p:spPr>
              <a:xfrm>
                <a:off x="9720715" y="5059804"/>
                <a:ext cx="638654" cy="54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gency FB" panose="020B0503020202020204" pitchFamily="34" charset="0"/>
                  </a:rPr>
                  <a:t>Cl</a:t>
                </a:r>
                <a:r>
                  <a:rPr lang="en-US" sz="4400" baseline="30000" dirty="0" smtClean="0">
                    <a:latin typeface="Agency FB" panose="020B0503020202020204" pitchFamily="34" charset="0"/>
                  </a:rPr>
                  <a:t>-</a:t>
                </a:r>
                <a:endParaRPr lang="en-US" sz="4400" baseline="30000" dirty="0">
                  <a:latin typeface="Agency FB" panose="020B0503020202020204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 rot="16200000">
                <a:off x="9835014" y="6077074"/>
                <a:ext cx="125730" cy="285750"/>
                <a:chOff x="2414587" y="2321717"/>
                <a:chExt cx="157163" cy="357187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956335" y="5169326"/>
                <a:ext cx="125730" cy="285750"/>
                <a:chOff x="2414587" y="2321717"/>
                <a:chExt cx="157163" cy="357187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0762275" y="5171653"/>
                <a:ext cx="125730" cy="285750"/>
                <a:chOff x="2414587" y="2321717"/>
                <a:chExt cx="157163" cy="357187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 rot="16200000">
                <a:off x="9852158" y="4299207"/>
                <a:ext cx="125730" cy="285750"/>
                <a:chOff x="2414587" y="2321717"/>
                <a:chExt cx="157163" cy="357187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7477275" y="4713874"/>
              <a:ext cx="6414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Agency FB" panose="020B0503020202020204" pitchFamily="34" charset="0"/>
                </a:rPr>
                <a:t>2</a:t>
              </a:r>
              <a:endParaRPr lang="en-US" sz="4800" dirty="0"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2684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503</Words>
  <Application>Microsoft Office PowerPoint</Application>
  <PresentationFormat>Widescreen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Agency FB</vt:lpstr>
      <vt:lpstr>Arial</vt:lpstr>
      <vt:lpstr>Calibri</vt:lpstr>
      <vt:lpstr>Calibri Light</vt:lpstr>
      <vt:lpstr>NikoshBAN</vt:lpstr>
      <vt:lpstr>Symbol</vt:lpstr>
      <vt:lpstr>Vrinda</vt:lpstr>
      <vt:lpstr>Office Theme</vt:lpstr>
      <vt:lpstr>PowerPoint Presentation</vt:lpstr>
      <vt:lpstr>ওয়ালীউল্লাহ  বি এস-সি, বি এড,এমএড (অধ্যয়নরত)  সহকারি শিক্ষক বিজ্ঞান দিঘলীয়া এ জেড উচ্চ বিদ্যালয় ও কলেজ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</dc:title>
  <dc:creator>waliullah</dc:creator>
  <cp:lastModifiedBy>Waliullah</cp:lastModifiedBy>
  <cp:revision>70</cp:revision>
  <dcterms:created xsi:type="dcterms:W3CDTF">2019-01-07T06:41:48Z</dcterms:created>
  <dcterms:modified xsi:type="dcterms:W3CDTF">2020-04-26T12:57:20Z</dcterms:modified>
</cp:coreProperties>
</file>