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302" r:id="rId4"/>
    <p:sldId id="383" r:id="rId5"/>
    <p:sldId id="281" r:id="rId6"/>
    <p:sldId id="278" r:id="rId7"/>
    <p:sldId id="262" r:id="rId8"/>
    <p:sldId id="374" r:id="rId9"/>
    <p:sldId id="364" r:id="rId10"/>
    <p:sldId id="385" r:id="rId11"/>
    <p:sldId id="366" r:id="rId12"/>
    <p:sldId id="387" r:id="rId13"/>
    <p:sldId id="373" r:id="rId14"/>
    <p:sldId id="375" r:id="rId15"/>
    <p:sldId id="371" r:id="rId16"/>
    <p:sldId id="376" r:id="rId17"/>
    <p:sldId id="377" r:id="rId18"/>
    <p:sldId id="378" r:id="rId19"/>
    <p:sldId id="379" r:id="rId20"/>
    <p:sldId id="380" r:id="rId21"/>
    <p:sldId id="381" r:id="rId22"/>
    <p:sldId id="363" r:id="rId23"/>
    <p:sldId id="382" r:id="rId24"/>
    <p:sldId id="276" r:id="rId2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55" autoAdjust="0"/>
    <p:restoredTop sz="94624" autoAdjust="0"/>
  </p:normalViewPr>
  <p:slideViewPr>
    <p:cSldViewPr>
      <p:cViewPr varScale="1">
        <p:scale>
          <a:sx n="92" d="100"/>
          <a:sy n="92" d="100"/>
        </p:scale>
        <p:origin x="-486" y="-16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902041-84B4-44E3-90EB-4D901A33F101}" type="datetimeFigureOut">
              <a:rPr lang="en-US" smtClean="0"/>
              <a:pPr/>
              <a:t>26-Apr-20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8CCAC8-6BDB-4171-8DE5-6BAACA5F55D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CCAC8-6BDB-4171-8DE5-6BAACA5F55D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CCAC8-6BDB-4171-8DE5-6BAACA5F55DE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CCAC8-6BDB-4171-8DE5-6BAACA5F55DE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CCAC8-6BDB-4171-8DE5-6BAACA5F55DE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CCAC8-6BDB-4171-8DE5-6BAACA5F55DE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26-Apr-20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26-Apr-20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26-Apr-20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26-Apr-20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26-Apr-20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1332" y="1123950"/>
            <a:ext cx="4401334" cy="2657306"/>
          </a:xfrm>
          <a:prstGeom prst="ellipse">
            <a:avLst/>
          </a:prstGeom>
          <a:ln w="285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1" name="Rectangle 10"/>
          <p:cNvSpPr/>
          <p:nvPr/>
        </p:nvSpPr>
        <p:spPr>
          <a:xfrm>
            <a:off x="1143000" y="3516690"/>
            <a:ext cx="69342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9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শুভেচ্ছা</a:t>
            </a:r>
            <a:r>
              <a:rPr lang="en-US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9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</a:t>
            </a:r>
            <a:endParaRPr lang="en-US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76200">
            <a:solidFill>
              <a:srgbClr val="00206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90600" y="133350"/>
            <a:ext cx="7391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6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পাঠে</a:t>
            </a:r>
            <a:r>
              <a:rPr lang="en-US" sz="6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6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</a:t>
            </a:r>
          </a:p>
          <a:p>
            <a:endParaRPr lang="en-US" dirty="0"/>
          </a:p>
        </p:txBody>
      </p:sp>
      <p:pic>
        <p:nvPicPr>
          <p:cNvPr id="24577" name="Picture 1" descr="C:\Users\DPE\Desktop\Images\বাংলা\চতুর্থ\ট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34250" y="1714500"/>
            <a:ext cx="1123950" cy="1619250"/>
          </a:xfrm>
          <a:prstGeom prst="rect">
            <a:avLst/>
          </a:prstGeom>
          <a:noFill/>
        </p:spPr>
      </p:pic>
      <p:pic>
        <p:nvPicPr>
          <p:cNvPr id="24578" name="Picture 2" descr="C:\Users\DPE\Desktop\Images\বাংলা\চতুর্থ\টটট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7250" y="1657350"/>
            <a:ext cx="819150" cy="1704975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lowchart: Display 26"/>
          <p:cNvSpPr/>
          <p:nvPr/>
        </p:nvSpPr>
        <p:spPr>
          <a:xfrm>
            <a:off x="76200" y="666750"/>
            <a:ext cx="2667000" cy="3886200"/>
          </a:xfrm>
          <a:prstGeom prst="flowChartDisplay">
            <a:avLst/>
          </a:prstGeom>
          <a:solidFill>
            <a:schemeClr val="accent2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76200">
            <a:solidFill>
              <a:srgbClr val="00206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itle 15"/>
          <p:cNvSpPr txBox="1">
            <a:spLocks/>
          </p:cNvSpPr>
          <p:nvPr/>
        </p:nvSpPr>
        <p:spPr>
          <a:xfrm>
            <a:off x="685800" y="895350"/>
            <a:ext cx="1676400" cy="3352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bn-IN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ছবিতে কী দেখতে পাচ্ছ?</a:t>
            </a:r>
            <a:r>
              <a:rPr kumimoji="0" lang="en-US" sz="1400" b="1" i="0" u="none" strike="noStrike" kern="1200" normalizeH="0" baseline="0" noProof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/>
            </a:r>
            <a:br>
              <a:rPr kumimoji="0" lang="en-US" sz="1400" b="1" i="0" u="none" strike="noStrike" kern="1200" normalizeH="0" baseline="0" noProof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</a:br>
            <a:endParaRPr kumimoji="0" lang="en-US" sz="1400" b="1" i="0" u="none" strike="noStrike" kern="1200" normalizeH="0" baseline="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486400" y="219730"/>
            <a:ext cx="2590800" cy="29462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IN" sz="2400" b="1" spc="50" dirty="0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ছবিগুলো লক্ষ কর</a:t>
            </a:r>
            <a:endParaRPr lang="en-US" sz="2400" b="1" spc="50" dirty="0">
              <a:ln w="11430"/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289" name="Picture 1" descr="C:\Users\DPE\Desktop\Images\বাংলা\চতুর্থ\unnamed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352800" y="700087"/>
            <a:ext cx="2590800" cy="149066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3649" y="666750"/>
            <a:ext cx="2475551" cy="153058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290" name="Picture 2" descr="C:\Users\DPE\Desktop\Images\বাংলা\চতুর্থ\sonargaon-travel-guide-1280x720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6324600" y="2876550"/>
            <a:ext cx="2514600" cy="1600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291" name="Picture 3" descr="C:\Users\DPE\Desktop\Images\বাংলা\চতুর্থ\panam-city-travel-guide-800x513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3352800" y="2877645"/>
            <a:ext cx="2590800" cy="156419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0" name="TextBox 39"/>
          <p:cNvSpPr txBox="1"/>
          <p:nvPr/>
        </p:nvSpPr>
        <p:spPr>
          <a:xfrm>
            <a:off x="3733800" y="4476750"/>
            <a:ext cx="1752600" cy="51077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মৃতপাত্র</a:t>
            </a:r>
            <a:endParaRPr lang="bn-IN" sz="24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629400" y="4499372"/>
            <a:ext cx="1981200" cy="51077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মাটির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পুতুল</a:t>
            </a:r>
            <a:endParaRPr lang="bn-IN" sz="24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352800" y="2213372"/>
            <a:ext cx="2667000" cy="51077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বাশেঁর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জিনিস</a:t>
            </a:r>
            <a:endParaRPr lang="bn-IN" sz="24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934200" y="2190750"/>
            <a:ext cx="1524000" cy="51077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মুখোশ</a:t>
            </a:r>
            <a:endParaRPr lang="bn-IN" sz="2400" b="1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40" grpId="0"/>
      <p:bldP spid="41" grpId="0"/>
      <p:bldP spid="42" grpId="0"/>
      <p:bldP spid="4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DPE\Desktop\Images\বাংলা\চতুর্থ\Jamdani_we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1400" y="819150"/>
            <a:ext cx="3581400" cy="1828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7" name="Flowchart: Display 26"/>
          <p:cNvSpPr/>
          <p:nvPr/>
        </p:nvSpPr>
        <p:spPr>
          <a:xfrm>
            <a:off x="76200" y="666750"/>
            <a:ext cx="2667000" cy="3886200"/>
          </a:xfrm>
          <a:prstGeom prst="flowChartDisplay">
            <a:avLst/>
          </a:prstGeom>
          <a:solidFill>
            <a:schemeClr val="accent2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76200">
            <a:solidFill>
              <a:srgbClr val="00206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itle 15"/>
          <p:cNvSpPr txBox="1">
            <a:spLocks/>
          </p:cNvSpPr>
          <p:nvPr/>
        </p:nvSpPr>
        <p:spPr>
          <a:xfrm>
            <a:off x="685800" y="1581150"/>
            <a:ext cx="1676400" cy="1981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bn-IN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ছবিতে কী দেখতে পাচ্ছ?</a:t>
            </a:r>
            <a:r>
              <a:rPr kumimoji="0" lang="en-US" sz="1400" b="1" i="0" u="none" strike="noStrike" kern="1200" normalizeH="0" baseline="0" noProof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/>
            </a:r>
            <a:br>
              <a:rPr kumimoji="0" lang="en-US" sz="1400" b="1" i="0" u="none" strike="noStrike" kern="1200" normalizeH="0" baseline="0" noProof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</a:br>
            <a:endParaRPr kumimoji="0" lang="en-US" sz="1400" b="1" i="0" u="none" strike="noStrike" kern="1200" normalizeH="0" baseline="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038600" y="209550"/>
            <a:ext cx="2743200" cy="37082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400" b="1" spc="50" dirty="0" err="1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নিবীড়ভাবে</a:t>
            </a:r>
            <a:r>
              <a:rPr lang="bn-IN" sz="2400" b="1" spc="50" dirty="0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লক্ষ কর</a:t>
            </a:r>
            <a:endParaRPr lang="en-US" sz="2400" b="1" spc="50" dirty="0">
              <a:ln w="11430"/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9" name="Picture 5" descr="C:\Users\DPE\Desktop\Images\বাংলা\চতুর্থ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00" y="3028950"/>
            <a:ext cx="3581400" cy="1828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8" name="TextBox 17"/>
          <p:cNvSpPr txBox="1"/>
          <p:nvPr/>
        </p:nvSpPr>
        <p:spPr>
          <a:xfrm>
            <a:off x="7315200" y="1200150"/>
            <a:ext cx="1828800" cy="105560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জামদানী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শাড়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ী</a:t>
            </a:r>
            <a:endParaRPr lang="bn-IN" sz="28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391400" y="3638550"/>
            <a:ext cx="1600200" cy="57888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নকশী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কাঁথা</a:t>
            </a:r>
            <a:endParaRPr lang="bn-IN" sz="28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itle 15"/>
          <p:cNvSpPr txBox="1">
            <a:spLocks/>
          </p:cNvSpPr>
          <p:nvPr/>
        </p:nvSpPr>
        <p:spPr>
          <a:xfrm>
            <a:off x="228600" y="1657350"/>
            <a:ext cx="2362200" cy="1981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এসব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কিছুই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সোনারগাঁও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জাদুঘরে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দেখতে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পাওয়া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যায়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।</a:t>
            </a:r>
            <a:r>
              <a:rPr kumimoji="0" lang="en-US" sz="1400" b="1" i="0" u="none" strike="noStrike" kern="1200" normalizeH="0" baseline="0" noProof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/>
            </a:r>
            <a:br>
              <a:rPr kumimoji="0" lang="en-US" sz="1400" b="1" i="0" u="none" strike="noStrike" kern="1200" normalizeH="0" baseline="0" noProof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</a:br>
            <a:endParaRPr kumimoji="0" lang="en-US" sz="1400" b="1" i="0" u="none" strike="noStrike" kern="1200" normalizeH="0" baseline="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9" grpId="1"/>
      <p:bldP spid="18" grpId="0"/>
      <p:bldP spid="20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76200">
            <a:solidFill>
              <a:srgbClr val="00206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lowchart: Display 26"/>
          <p:cNvSpPr/>
          <p:nvPr/>
        </p:nvSpPr>
        <p:spPr>
          <a:xfrm>
            <a:off x="76200" y="666750"/>
            <a:ext cx="2667000" cy="3886200"/>
          </a:xfrm>
          <a:prstGeom prst="flowChartDisplay">
            <a:avLst/>
          </a:prstGeom>
          <a:solidFill>
            <a:schemeClr val="accent2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 Placeholder 16"/>
          <p:cNvSpPr txBox="1">
            <a:spLocks/>
          </p:cNvSpPr>
          <p:nvPr/>
        </p:nvSpPr>
        <p:spPr>
          <a:xfrm>
            <a:off x="533400" y="1581150"/>
            <a:ext cx="1981200" cy="1981200"/>
          </a:xfrm>
          <a:prstGeom prst="rect">
            <a:avLst/>
          </a:prstGeom>
        </p:spPr>
        <p:txBody>
          <a:bodyPr anchor="ctr"/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bn-IN" sz="3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32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en-US" sz="3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3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bn-IN" sz="3200" b="1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724400" y="209550"/>
            <a:ext cx="2667000" cy="38100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400" b="1" spc="50" dirty="0" err="1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নিবীড়ভাবে</a:t>
            </a:r>
            <a:r>
              <a:rPr lang="bn-IN" sz="2400" b="1" spc="50" dirty="0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লক্ষ কর</a:t>
            </a:r>
            <a:endParaRPr lang="en-US" sz="2400" b="1" spc="50" dirty="0">
              <a:ln w="11430"/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 Placeholder 16"/>
          <p:cNvSpPr txBox="1">
            <a:spLocks/>
          </p:cNvSpPr>
          <p:nvPr/>
        </p:nvSpPr>
        <p:spPr>
          <a:xfrm>
            <a:off x="381000" y="2038350"/>
            <a:ext cx="2209800" cy="990600"/>
          </a:xfrm>
          <a:prstGeom prst="rect">
            <a:avLst/>
          </a:prstGeom>
        </p:spPr>
        <p:txBody>
          <a:bodyPr anchor="ctr"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en-US" sz="32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শিল্পী</a:t>
            </a:r>
            <a:r>
              <a:rPr lang="en-US" sz="3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জয়নুল</a:t>
            </a:r>
            <a:r>
              <a:rPr lang="en-US" sz="3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আবেদীন</a:t>
            </a:r>
            <a:r>
              <a:rPr lang="en-US" sz="3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IN" sz="3200" b="1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 Placeholder 16"/>
          <p:cNvSpPr txBox="1">
            <a:spLocks/>
          </p:cNvSpPr>
          <p:nvPr/>
        </p:nvSpPr>
        <p:spPr>
          <a:xfrm>
            <a:off x="457200" y="1200150"/>
            <a:ext cx="1905000" cy="2819400"/>
          </a:xfrm>
          <a:prstGeom prst="rect">
            <a:avLst/>
          </a:prstGeom>
        </p:spPr>
        <p:txBody>
          <a:bodyPr anchor="ctr"/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en-US" sz="32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ইনি</a:t>
            </a:r>
            <a:r>
              <a:rPr lang="en-US" sz="3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হলেন</a:t>
            </a:r>
            <a:r>
              <a:rPr lang="en-US" sz="3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সোনারগাঁও</a:t>
            </a:r>
            <a:r>
              <a:rPr lang="en-US" sz="3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লোকশিল্প</a:t>
            </a:r>
            <a:r>
              <a:rPr lang="en-US" sz="3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জাদুঘরের</a:t>
            </a:r>
            <a:r>
              <a:rPr lang="en-US" sz="3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প্রতিষ্ঠাতা</a:t>
            </a:r>
            <a:r>
              <a:rPr lang="en-US" sz="3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IN" sz="3200" b="1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43400" y="895350"/>
            <a:ext cx="3581400" cy="3581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4" name="Text Placeholder 16"/>
          <p:cNvSpPr txBox="1">
            <a:spLocks/>
          </p:cNvSpPr>
          <p:nvPr/>
        </p:nvSpPr>
        <p:spPr>
          <a:xfrm>
            <a:off x="76200" y="1809750"/>
            <a:ext cx="2438400" cy="1371600"/>
          </a:xfrm>
          <a:prstGeom prst="rect">
            <a:avLst/>
          </a:prstGeom>
        </p:spPr>
        <p:txBody>
          <a:bodyPr anchor="ctr"/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en-US" sz="32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3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ছিলেন</a:t>
            </a:r>
            <a:r>
              <a:rPr lang="en-US" sz="3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en-US" sz="32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3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3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শিল্পী</a:t>
            </a:r>
            <a:r>
              <a:rPr lang="en-US" sz="3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IN" sz="3200" b="1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8" grpId="1"/>
      <p:bldP spid="11" grpId="0"/>
      <p:bldP spid="11" grpId="1"/>
      <p:bldP spid="12" grpId="0"/>
      <p:bldP spid="12" grpId="1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sharpenSoften amount="5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0" y="1352550"/>
            <a:ext cx="6096000" cy="3439885"/>
          </a:xfrm>
          <a:prstGeom prst="rect">
            <a:avLst/>
          </a:prstGeom>
          <a:ln w="2286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1600200" y="2234294"/>
            <a:ext cx="2971800" cy="156966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তোমার বাংলা বইয়ের </a:t>
            </a:r>
          </a:p>
          <a:p>
            <a:pPr algn="ctr"/>
            <a:r>
              <a:rPr lang="bn-IN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৭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৯</a:t>
            </a:r>
            <a:r>
              <a:rPr lang="bn-IN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নং পৃষ্ঠা খোল।</a:t>
            </a:r>
          </a:p>
          <a:p>
            <a:pPr algn="ctr"/>
            <a:r>
              <a:rPr lang="bn-IN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আমার সাথে পড়।</a:t>
            </a:r>
          </a:p>
        </p:txBody>
      </p:sp>
      <p:pic>
        <p:nvPicPr>
          <p:cNvPr id="6" name="Picture 1" descr="C:\Users\DPE\Desktop\Images\বাংলা\দ্বিতীয়\46-469678_flowers-vectors-clipart-png-image-05-watercolor-flowers.p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6677024" y="2643870"/>
            <a:ext cx="3486151" cy="990599"/>
          </a:xfrm>
          <a:prstGeom prst="rect">
            <a:avLst/>
          </a:prstGeom>
          <a:noFill/>
        </p:spPr>
      </p:pic>
      <p:pic>
        <p:nvPicPr>
          <p:cNvPr id="7" name="Picture 1" descr="C:\Users\DPE\Desktop\Images\বাংলা\দ্বিতীয়\46-469678_flowers-vectors-clipart-png-image-05-watercolor-flowers.p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 flipV="1">
            <a:off x="-1019175" y="2643869"/>
            <a:ext cx="3486151" cy="990601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76200">
            <a:solidFill>
              <a:srgbClr val="00206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09600" y="209550"/>
            <a:ext cx="7924800" cy="1077218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bn-IN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 আমরা </a:t>
            </a:r>
            <a:r>
              <a:rPr lang="bn-IN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‘ঘুরে আসি সোনারগাঁও’ </a:t>
            </a:r>
            <a:r>
              <a:rPr lang="bn-IN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গল্পের </a:t>
            </a:r>
            <a:r>
              <a:rPr lang="bn-IN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</a:t>
            </a:r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একটা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মাত্র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রাস্তা</a:t>
            </a:r>
            <a:r>
              <a:rPr lang="bn-IN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...</a:t>
            </a:r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শিল্পী</a:t>
            </a:r>
            <a:r>
              <a:rPr lang="bn-IN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’ </a:t>
            </a:r>
            <a:r>
              <a:rPr lang="bn-IN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অংশটুকু পড়ব ও আলোচনা করব।</a:t>
            </a:r>
            <a:endParaRPr lang="en-US" sz="3200" b="1" dirty="0" smtClean="0">
              <a:ln w="1905"/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DPE\Desktop\Images\বাংলা\চতুর্থ\্‌্‌্‌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1657350"/>
            <a:ext cx="2286000" cy="261794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33400" y="133350"/>
            <a:ext cx="7924800" cy="715089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Font typeface="Wingdings" pitchFamily="2" charset="2"/>
              <a:buChar char="v"/>
            </a:pPr>
            <a:r>
              <a:rPr lang="en-US" sz="3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</a:t>
            </a:r>
            <a:r>
              <a:rPr lang="bn-IN" sz="3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সো,</a:t>
            </a:r>
            <a:r>
              <a:rPr lang="en-US" sz="3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পাঠ্যাংশটুকু</a:t>
            </a:r>
            <a:r>
              <a:rPr lang="en-US" sz="3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একসাথে</a:t>
            </a:r>
            <a:r>
              <a:rPr lang="en-US" sz="3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পড়ি</a:t>
            </a:r>
            <a:r>
              <a:rPr lang="en-US" sz="3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বিষয়বস্তু</a:t>
            </a:r>
            <a:r>
              <a:rPr lang="en-US" sz="3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জানি</a:t>
            </a:r>
            <a:r>
              <a:rPr lang="en-US" sz="3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76200">
            <a:solidFill>
              <a:srgbClr val="00206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:\Users\DPE\Desktop\Images\বাংলা\চতুর্থ\১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123950"/>
            <a:ext cx="7162800" cy="31908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76200">
            <a:solidFill>
              <a:srgbClr val="00206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1143000" y="438150"/>
            <a:ext cx="6705600" cy="685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v"/>
            </a:pP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 প্রশ্নগুলোর উত্তর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IN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(একক কাজ)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524000" y="1620619"/>
            <a:ext cx="525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লোকশিল্প</a:t>
            </a:r>
            <a:r>
              <a:rPr lang="en-US" sz="360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60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বলে</a:t>
            </a:r>
            <a:r>
              <a:rPr lang="bn-IN" sz="360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524000" y="2306419"/>
            <a:ext cx="563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মসলিন</a:t>
            </a:r>
            <a:r>
              <a:rPr lang="en-US" sz="360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কাপড়</a:t>
            </a:r>
            <a:r>
              <a:rPr lang="en-US" sz="360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360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360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যেত</a:t>
            </a:r>
            <a:r>
              <a:rPr lang="bn-IN" sz="360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524000" y="2992219"/>
            <a:ext cx="739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360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মসলিন</a:t>
            </a:r>
            <a:r>
              <a:rPr lang="en-US" sz="360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কাপড়ের</a:t>
            </a:r>
            <a:r>
              <a:rPr lang="en-US" sz="360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ব্যবসা-বার্ণজ্য</a:t>
            </a:r>
            <a:r>
              <a:rPr lang="en-US" sz="360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বন্ধ</a:t>
            </a:r>
            <a:r>
              <a:rPr lang="en-US" sz="360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360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যায়</a:t>
            </a:r>
            <a:r>
              <a:rPr lang="bn-IN" sz="360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990600" y="1686639"/>
            <a:ext cx="533400" cy="457200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990600" y="2372439"/>
            <a:ext cx="533400" cy="457200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990600" y="3058239"/>
            <a:ext cx="533400" cy="457200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 animBg="1"/>
      <p:bldP spid="27" grpId="0" animBg="1"/>
      <p:bldP spid="2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DPE\Desktop\Images\New folder\পগহপ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5400" y="1123950"/>
            <a:ext cx="3429000" cy="3200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B53F21C4-CDC7-4A91-9C93-9058158F6A9D}"/>
              </a:ext>
            </a:extLst>
          </p:cNvPr>
          <p:cNvSpPr/>
          <p:nvPr/>
        </p:nvSpPr>
        <p:spPr>
          <a:xfrm>
            <a:off x="838200" y="172819"/>
            <a:ext cx="7467600" cy="64633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Font typeface="Wingdings" pitchFamily="2" charset="2"/>
              <a:buChar char="v"/>
            </a:pPr>
            <a:r>
              <a:rPr lang="bn-BD" sz="3600" dirty="0">
                <a:ln w="11430"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 </a:t>
            </a:r>
            <a:r>
              <a:rPr lang="en-US" sz="3600" dirty="0">
                <a:ln w="11430"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সরব</a:t>
            </a:r>
            <a:r>
              <a:rPr lang="bn-BD" sz="3600" dirty="0">
                <a:ln w="11430"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পাঠ </a:t>
            </a:r>
            <a:r>
              <a:rPr lang="bn-BD" sz="3600" dirty="0" smtClean="0">
                <a:ln w="11430"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bn-IN" sz="3600" dirty="0" smtClean="0">
                <a:ln w="11430"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n w="11430"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প্রমিত উচ্চার</a:t>
            </a:r>
            <a:r>
              <a:rPr lang="en-US" sz="3600" dirty="0" smtClean="0">
                <a:ln w="11430"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bn-BD" sz="3600" dirty="0" smtClean="0">
                <a:ln w="11430"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n w="11430"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অনুশীলন</a:t>
            </a:r>
            <a:endParaRPr lang="en-US" sz="3600" dirty="0">
              <a:ln w="11430"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76200">
            <a:solidFill>
              <a:srgbClr val="00206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C:\Users\DPE\Desktop\Images\বাংলা\চতুর্থ\১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1123950"/>
            <a:ext cx="4267200" cy="3200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C:\Users\DPE\Desktop\Images\বাংলা\চতুর্থ\১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209675"/>
            <a:ext cx="6400800" cy="31908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Rectangle 1"/>
          <p:cNvSpPr/>
          <p:nvPr/>
        </p:nvSpPr>
        <p:spPr>
          <a:xfrm>
            <a:off x="533400" y="294588"/>
            <a:ext cx="7696200" cy="52456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v"/>
            </a:pPr>
            <a:r>
              <a:rPr lang="bn-IN" sz="36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পাঠ্যাংশটুকু থেকে যুক্তবর্ণ খুঁজে বের করি</a:t>
            </a:r>
            <a:r>
              <a:rPr lang="en-US" sz="36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‍</a:t>
            </a:r>
            <a:r>
              <a:rPr lang="en-US" sz="3600" b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শিখি</a:t>
            </a:r>
            <a:endParaRPr lang="en-US" sz="36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76200">
            <a:solidFill>
              <a:srgbClr val="00206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057400" y="1657350"/>
            <a:ext cx="7620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209800" y="2571750"/>
            <a:ext cx="5334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572000" y="2724150"/>
            <a:ext cx="5334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352800" y="3943350"/>
            <a:ext cx="6858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C37B8A87-2326-4538-9836-8DC1BB71B9DD}"/>
              </a:ext>
            </a:extLst>
          </p:cNvPr>
          <p:cNvSpPr txBox="1"/>
          <p:nvPr/>
        </p:nvSpPr>
        <p:spPr>
          <a:xfrm>
            <a:off x="990600" y="263664"/>
            <a:ext cx="7010400" cy="70788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v"/>
            </a:pPr>
            <a:r>
              <a:rPr lang="bn-IN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</a:t>
            </a:r>
            <a:r>
              <a:rPr 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শিখি</a:t>
            </a:r>
            <a:r>
              <a:rPr 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bn-IN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76200">
            <a:solidFill>
              <a:srgbClr val="00206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1066800" y="1200150"/>
            <a:ext cx="4572000" cy="685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</a:t>
            </a:r>
            <a:r>
              <a:rPr lang="en-US" sz="4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শ্ব</a:t>
            </a:r>
            <a:r>
              <a:rPr lang="en-US" sz="4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</a:t>
            </a:r>
            <a:r>
              <a:rPr lang="en-US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- </a:t>
            </a:r>
            <a:r>
              <a:rPr lang="en-US" sz="4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শ্ব</a:t>
            </a:r>
            <a:r>
              <a:rPr lang="en-US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= </a:t>
            </a: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 </a:t>
            </a:r>
            <a:r>
              <a:rPr lang="en-US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+</a:t>
            </a: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600200" y="1962150"/>
            <a:ext cx="4572000" cy="685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</a:t>
            </a:r>
            <a:r>
              <a:rPr lang="en-US" sz="4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ল্প</a:t>
            </a:r>
            <a:r>
              <a:rPr lang="en-US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- </a:t>
            </a:r>
            <a:r>
              <a:rPr lang="en-US" sz="4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ল্প</a:t>
            </a:r>
            <a:r>
              <a:rPr lang="en-US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= </a:t>
            </a: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</a:t>
            </a:r>
            <a:r>
              <a:rPr lang="en-US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+ </a:t>
            </a: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752600" y="2724150"/>
            <a:ext cx="4191000" cy="685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স্নি</a:t>
            </a:r>
            <a:r>
              <a:rPr lang="en-US" sz="4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গ্ধ</a:t>
            </a:r>
            <a:r>
              <a:rPr lang="en-US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- </a:t>
            </a:r>
            <a:r>
              <a:rPr lang="en-US" sz="4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স্ন</a:t>
            </a:r>
            <a:r>
              <a:rPr lang="en-US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= </a:t>
            </a: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</a:t>
            </a:r>
            <a:r>
              <a:rPr lang="en-US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+ </a:t>
            </a: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990600" y="3486150"/>
            <a:ext cx="4800600" cy="685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4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ষ্ঠা</a:t>
            </a:r>
            <a:r>
              <a:rPr lang="en-US" sz="4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- </a:t>
            </a:r>
            <a:r>
              <a:rPr lang="en-US" sz="4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ষ্ঠ</a:t>
            </a:r>
            <a:r>
              <a:rPr lang="en-US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= </a:t>
            </a: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ষ</a:t>
            </a:r>
            <a:r>
              <a:rPr lang="en-US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+ </a:t>
            </a: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ঠ 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66800" y="1047750"/>
            <a:ext cx="6934200" cy="3505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5803392" y="1378165"/>
            <a:ext cx="457201" cy="355385"/>
          </a:xfrm>
          <a:prstGeom prst="rightArrow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324600" y="1192709"/>
            <a:ext cx="1143000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/>
            <a:r>
              <a:rPr lang="en-US" sz="44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অশ্ব</a:t>
            </a:r>
            <a:endParaRPr lang="bn-BD" sz="44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5791200" y="2055385"/>
            <a:ext cx="457201" cy="355385"/>
          </a:xfrm>
          <a:prstGeom prst="rightArrow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400801" y="1885950"/>
            <a:ext cx="1295399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অল্প</a:t>
            </a:r>
            <a:endParaRPr lang="bn-BD" sz="32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5803392" y="2891545"/>
            <a:ext cx="457201" cy="355385"/>
          </a:xfrm>
          <a:prstGeom prst="rightArrow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400800" y="2724150"/>
            <a:ext cx="1066799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স্নেহ</a:t>
            </a:r>
            <a:endParaRPr lang="bn-BD" sz="32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5791200" y="3601817"/>
            <a:ext cx="457201" cy="355385"/>
          </a:xfrm>
          <a:prstGeom prst="rightArrow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172200" y="3486150"/>
            <a:ext cx="1676399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/>
            <a:r>
              <a:rPr lang="en-US" sz="4400" b="1" dirty="0" err="1" smtClean="0">
                <a:ln w="11430"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অনুষ্ঠান</a:t>
            </a:r>
            <a:endParaRPr lang="bn-BD" sz="4400" b="1" dirty="0">
              <a:ln w="11430">
                <a:solidFill>
                  <a:sysClr val="windowText" lastClr="000000"/>
                </a:solidFill>
              </a:ln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  <p:bldP spid="6" grpId="0"/>
      <p:bldP spid="7" grpId="0"/>
      <p:bldP spid="9" grpId="0" animBg="1"/>
      <p:bldP spid="10" grpId="0"/>
      <p:bldP spid="11" grpId="0" animBg="1"/>
      <p:bldP spid="12" grpId="0"/>
      <p:bldP spid="13" grpId="0" animBg="1"/>
      <p:bldP spid="14" grpId="0"/>
      <p:bldP spid="15" grpId="0" animBg="1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76200">
            <a:solidFill>
              <a:srgbClr val="00206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33400" y="285750"/>
            <a:ext cx="8153400" cy="707886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</a:pP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জেনে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নিই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04800" y="1392019"/>
            <a:ext cx="1093028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 err="1" smtClean="0">
                <a:ln w="11430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প্রসিদ্ধ</a:t>
            </a:r>
            <a:endParaRPr lang="bn-BD" sz="3200" b="1" dirty="0">
              <a:ln w="11430"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1383791" y="1504950"/>
            <a:ext cx="457201" cy="355385"/>
          </a:xfrm>
          <a:prstGeom prst="rightArrow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752600" y="1392017"/>
            <a:ext cx="1143000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/>
            <a:r>
              <a:rPr lang="en-US" sz="32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বিখ্যাত</a:t>
            </a:r>
            <a:endParaRPr lang="bn-BD" sz="32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4327" y="2230520"/>
            <a:ext cx="1525903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মসলিন</a:t>
            </a:r>
            <a:endParaRPr lang="bn-BD" sz="32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ight Arrow 20"/>
          <p:cNvSpPr/>
          <p:nvPr/>
        </p:nvSpPr>
        <p:spPr>
          <a:xfrm>
            <a:off x="1371599" y="2292565"/>
            <a:ext cx="457201" cy="355385"/>
          </a:xfrm>
          <a:prstGeom prst="rightArrow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676400" y="2224155"/>
            <a:ext cx="1981200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বিখ্যাত</a:t>
            </a:r>
            <a:r>
              <a:rPr lang="en-US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বস্ত্র</a:t>
            </a:r>
            <a:endParaRPr lang="bn-BD" sz="32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2370" y="3028950"/>
            <a:ext cx="1169230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বিস্মিত</a:t>
            </a:r>
            <a:endParaRPr lang="bn-BD" sz="32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ight Arrow 23"/>
          <p:cNvSpPr/>
          <p:nvPr/>
        </p:nvSpPr>
        <p:spPr>
          <a:xfrm>
            <a:off x="1383791" y="3130765"/>
            <a:ext cx="457201" cy="355385"/>
          </a:xfrm>
          <a:prstGeom prst="rightArrow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676400" y="3064395"/>
            <a:ext cx="1981200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অবাক</a:t>
            </a:r>
            <a:r>
              <a:rPr lang="en-US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হওয়া</a:t>
            </a:r>
            <a:endParaRPr lang="bn-BD" sz="32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57200" y="3936265"/>
            <a:ext cx="914400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কদর</a:t>
            </a:r>
            <a:endParaRPr lang="bn-BD" sz="32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Right Arrow 26"/>
          <p:cNvSpPr/>
          <p:nvPr/>
        </p:nvSpPr>
        <p:spPr>
          <a:xfrm>
            <a:off x="1371599" y="4080910"/>
            <a:ext cx="457201" cy="355385"/>
          </a:xfrm>
          <a:prstGeom prst="rightArrow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828800" y="3943350"/>
            <a:ext cx="942887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/>
            <a:r>
              <a:rPr lang="en-US" sz="3200" b="1" dirty="0" err="1" smtClean="0">
                <a:ln w="11430"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সম্মান</a:t>
            </a:r>
            <a:endParaRPr lang="bn-BD" sz="3200" b="1" dirty="0">
              <a:ln w="11430">
                <a:solidFill>
                  <a:sysClr val="windowText" lastClr="000000"/>
                </a:solidFill>
              </a:ln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Right Arrow 28"/>
          <p:cNvSpPr/>
          <p:nvPr/>
        </p:nvSpPr>
        <p:spPr>
          <a:xfrm>
            <a:off x="3453328" y="1469205"/>
            <a:ext cx="432872" cy="355385"/>
          </a:xfrm>
          <a:prstGeom prst="rightArrow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30" name="Right Arrow 29"/>
          <p:cNvSpPr/>
          <p:nvPr/>
        </p:nvSpPr>
        <p:spPr>
          <a:xfrm>
            <a:off x="3441136" y="2292565"/>
            <a:ext cx="432872" cy="355385"/>
          </a:xfrm>
          <a:prstGeom prst="rightArrow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31" name="Right Arrow 30"/>
          <p:cNvSpPr/>
          <p:nvPr/>
        </p:nvSpPr>
        <p:spPr>
          <a:xfrm>
            <a:off x="3453328" y="3181350"/>
            <a:ext cx="432872" cy="355385"/>
          </a:xfrm>
          <a:prstGeom prst="rightArrow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32" name="Right Arrow 31"/>
          <p:cNvSpPr/>
          <p:nvPr/>
        </p:nvSpPr>
        <p:spPr>
          <a:xfrm>
            <a:off x="3441136" y="4045165"/>
            <a:ext cx="432872" cy="355385"/>
          </a:xfrm>
          <a:prstGeom prst="rightArrow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886200" y="1416842"/>
            <a:ext cx="5105400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/>
            <a:r>
              <a:rPr lang="en-US" sz="32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সোনারগাঁ</a:t>
            </a:r>
            <a:r>
              <a:rPr lang="en-US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মসলিন</a:t>
            </a:r>
            <a:r>
              <a:rPr lang="en-US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কাপড়ের</a:t>
            </a:r>
            <a:r>
              <a:rPr lang="en-US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প্রসিদ্ধ</a:t>
            </a:r>
            <a:r>
              <a:rPr lang="en-US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স্থান</a:t>
            </a:r>
            <a:r>
              <a:rPr lang="en-US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32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810000" y="2248980"/>
            <a:ext cx="3886200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মসলিন</a:t>
            </a:r>
            <a:r>
              <a:rPr lang="en-US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কাপড়</a:t>
            </a:r>
            <a:r>
              <a:rPr lang="en-US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বিশ্ববিখ্যাত</a:t>
            </a:r>
            <a:r>
              <a:rPr lang="en-US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BD" sz="32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733800" y="3089220"/>
            <a:ext cx="5638800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লোকশিল্পের</a:t>
            </a:r>
            <a:r>
              <a:rPr lang="en-US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কারুকার্য</a:t>
            </a:r>
            <a:r>
              <a:rPr lang="en-US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</a:t>
            </a:r>
            <a:r>
              <a:rPr lang="en-US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বিস্মিত</a:t>
            </a:r>
            <a:r>
              <a:rPr lang="en-US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BD" sz="32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962400" y="3968175"/>
            <a:ext cx="5181600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/>
            <a:r>
              <a:rPr lang="en-US" sz="3200" b="1" dirty="0" err="1" smtClean="0">
                <a:ln w="11430"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দেশি</a:t>
            </a:r>
            <a:r>
              <a:rPr lang="en-US" sz="3200" b="1" dirty="0" smtClean="0">
                <a:ln w="11430"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11430"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জিনিসের</a:t>
            </a:r>
            <a:r>
              <a:rPr lang="en-US" sz="3200" b="1" dirty="0" smtClean="0">
                <a:ln w="11430"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11430"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কদর</a:t>
            </a:r>
            <a:r>
              <a:rPr lang="en-US" sz="3200" b="1" dirty="0" smtClean="0">
                <a:ln w="11430"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11430"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3200" b="1" dirty="0" smtClean="0">
                <a:ln w="11430"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3200" b="1" dirty="0">
              <a:ln w="11430">
                <a:solidFill>
                  <a:sysClr val="windowText" lastClr="000000"/>
                </a:solidFill>
              </a:ln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8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8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9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  <p:bldP spid="19" grpId="0"/>
      <p:bldP spid="20" grpId="0"/>
      <p:bldP spid="21" grpId="0" animBg="1"/>
      <p:bldP spid="22" grpId="0"/>
      <p:bldP spid="23" grpId="0"/>
      <p:bldP spid="24" grpId="0" animBg="1"/>
      <p:bldP spid="25" grpId="0"/>
      <p:bldP spid="26" grpId="0"/>
      <p:bldP spid="27" grpId="0" animBg="1"/>
      <p:bldP spid="28" grpId="0"/>
      <p:bldP spid="29" grpId="0" animBg="1"/>
      <p:bldP spid="30" grpId="0" animBg="1"/>
      <p:bldP spid="31" grpId="0" animBg="1"/>
      <p:bldP spid="32" grpId="0" animBg="1"/>
      <p:bldP spid="33" grpId="0"/>
      <p:bldP spid="34" grpId="0"/>
      <p:bldP spid="35" grpId="0"/>
      <p:bldP spid="3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DPE\Desktop\Images\বাংলা\দ্বিতীয়\indexগদ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62600" y="1047750"/>
            <a:ext cx="3429000" cy="3429000"/>
          </a:xfrm>
          <a:prstGeom prst="rect">
            <a:avLst/>
          </a:prstGeom>
          <a:noFill/>
        </p:spPr>
      </p:pic>
      <p:sp>
        <p:nvSpPr>
          <p:cNvPr id="7" name="Title 5"/>
          <p:cNvSpPr txBox="1">
            <a:spLocks/>
          </p:cNvSpPr>
          <p:nvPr/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400" b="1" i="0" u="sng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উপস্থাপনায়</a:t>
            </a:r>
            <a:endParaRPr kumimoji="0" lang="en-US" sz="4400" b="1" i="0" u="sng" strike="noStrike" kern="1200" cap="none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8" name="Content Placeholder 6"/>
          <p:cNvSpPr txBox="1">
            <a:spLocks/>
          </p:cNvSpPr>
          <p:nvPr/>
        </p:nvSpPr>
        <p:spPr>
          <a:xfrm>
            <a:off x="304800" y="1200151"/>
            <a:ext cx="4876800" cy="335279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0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utonnyMJ" pitchFamily="2" charset="0"/>
              <a:ea typeface="+mn-ea"/>
              <a:cs typeface="SutonnyMJ" pitchFamily="2" charset="0"/>
            </a:endParaRPr>
          </a:p>
          <a:p>
            <a:pPr algn="ctr"/>
            <a:r>
              <a:rPr lang="bn-IN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মোঃ হোসেন আলী</a:t>
            </a:r>
          </a:p>
          <a:p>
            <a:pPr algn="ctr"/>
            <a:r>
              <a:rPr lang="bn-IN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(সহকারী শিক্ষক) </a:t>
            </a:r>
          </a:p>
          <a:p>
            <a:pPr algn="ctr"/>
            <a:r>
              <a:rPr lang="bn-IN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পূর্ব পয়ড়াডাঙ্গা সরকারি প্রাথমিক বিদ্যালয় </a:t>
            </a:r>
          </a:p>
          <a:p>
            <a:pPr algn="ctr"/>
            <a:r>
              <a:rPr lang="bn-IN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নাগেশ্বরী, কুড়িগ্রাম। </a:t>
            </a:r>
          </a:p>
          <a:p>
            <a:pPr algn="ctr"/>
            <a:r>
              <a:rPr lang="bn-IN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মোবাইল-০১৭৬৮-৮৩৮৩৪৯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b="1" dirty="0" smtClean="0">
                <a:ln w="3175"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E-mail: nkbhossain@gmail.com</a:t>
            </a:r>
            <a:endParaRPr lang="en-US" sz="1200" b="1" dirty="0" smtClean="0">
              <a:ln w="3175">
                <a:solidFill>
                  <a:schemeClr val="tx1"/>
                </a:solidFill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76200">
            <a:solidFill>
              <a:srgbClr val="00206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C:\Users\DPE\Desktop\Images\হোসেন\হোসেন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0" y="1925521"/>
            <a:ext cx="1752600" cy="1713029"/>
          </a:xfrm>
          <a:prstGeom prst="ellipse">
            <a:avLst/>
          </a:prstGeom>
          <a:ln w="127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cxnSp>
        <p:nvCxnSpPr>
          <p:cNvPr id="11" name="Straight Connector 10"/>
          <p:cNvCxnSpPr/>
          <p:nvPr/>
        </p:nvCxnSpPr>
        <p:spPr>
          <a:xfrm rot="5400000">
            <a:off x="3885406" y="2876550"/>
            <a:ext cx="2743200" cy="1588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3733800" y="2952750"/>
            <a:ext cx="3200400" cy="1588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4039394" y="3028156"/>
            <a:ext cx="2743200" cy="1588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76200">
            <a:solidFill>
              <a:srgbClr val="00206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505200" y="209550"/>
            <a:ext cx="2133600" cy="735747"/>
          </a:xfrm>
          <a:prstGeom prst="ellips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838200" y="438150"/>
            <a:ext cx="2286000" cy="580311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শিল্প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6019800" y="438150"/>
            <a:ext cx="2286000" cy="580311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সংস্কৃতি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1047751"/>
            <a:ext cx="3124200" cy="584775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যুক্তবর্ণগুলো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ভেঙ্গে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লেখ</a:t>
            </a:r>
            <a:endParaRPr lang="en-US" sz="32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91000" y="1047750"/>
            <a:ext cx="4800600" cy="584775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শব্দগুলো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</a:t>
            </a:r>
            <a:endParaRPr lang="en-US" sz="32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993572" y="1743373"/>
            <a:ext cx="2236028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err="1" smtClean="0">
                <a:ln w="11430">
                  <a:noFill/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প্রসিদ্ধ</a:t>
            </a:r>
            <a:r>
              <a:rPr lang="en-US" sz="3600" b="1" dirty="0" smtClean="0">
                <a:ln w="11430">
                  <a:noFill/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=</a:t>
            </a:r>
            <a:endParaRPr lang="bn-BD" sz="3600" b="1" dirty="0">
              <a:ln w="11430">
                <a:noFill/>
              </a:ln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69772" y="2495550"/>
            <a:ext cx="1855029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মসলিন</a:t>
            </a:r>
            <a:r>
              <a:rPr lang="en-US" sz="3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=</a:t>
            </a:r>
            <a:endParaRPr lang="bn-BD" sz="36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917372" y="3257550"/>
            <a:ext cx="1981200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বিস্মিত</a:t>
            </a:r>
            <a:r>
              <a:rPr lang="en-US" sz="3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=</a:t>
            </a:r>
            <a:endParaRPr lang="bn-BD" sz="36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145972" y="4095750"/>
            <a:ext cx="1905000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কদর</a:t>
            </a:r>
            <a:r>
              <a:rPr lang="en-US" sz="3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=</a:t>
            </a:r>
            <a:endParaRPr lang="bn-BD" sz="36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990600" y="1657350"/>
            <a:ext cx="1447800" cy="685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শ্ব</a:t>
            </a:r>
            <a:r>
              <a:rPr lang="en-US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=</a:t>
            </a:r>
            <a:endParaRPr lang="en-US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990600" y="2419350"/>
            <a:ext cx="1524000" cy="685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ল্প</a:t>
            </a:r>
            <a:r>
              <a:rPr lang="en-US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= </a:t>
            </a:r>
            <a:endParaRPr lang="en-US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066800" y="3181350"/>
            <a:ext cx="1295400" cy="685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স্ন</a:t>
            </a:r>
            <a:r>
              <a:rPr lang="en-US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= </a:t>
            </a:r>
            <a:endParaRPr lang="en-US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143000" y="4019550"/>
            <a:ext cx="1219200" cy="685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ষ্ঠ</a:t>
            </a:r>
            <a:r>
              <a:rPr lang="en-US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= </a:t>
            </a:r>
            <a:endParaRPr lang="en-US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PE\Desktop\Images\New folder\Capture৩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1123950"/>
            <a:ext cx="3505200" cy="3200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Rectangle 5"/>
          <p:cNvSpPr/>
          <p:nvPr/>
        </p:nvSpPr>
        <p:spPr>
          <a:xfrm>
            <a:off x="685800" y="294588"/>
            <a:ext cx="7696200" cy="52456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v"/>
            </a:pPr>
            <a:r>
              <a:rPr lang="en-US" sz="36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পাঠ্যাংশটুকু </a:t>
            </a:r>
            <a:r>
              <a:rPr lang="en-US" sz="3600" b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একাকী</a:t>
            </a:r>
            <a:r>
              <a:rPr lang="en-US" sz="36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পড়</a:t>
            </a:r>
            <a:r>
              <a:rPr lang="en-US" sz="36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</a:t>
            </a:r>
            <a:endParaRPr lang="en-US" sz="36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76200">
            <a:solidFill>
              <a:srgbClr val="00206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4" descr="C:\Users\DPE\Desktop\Images\বাংলা\চতুর্থ\১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123950"/>
            <a:ext cx="4267200" cy="31908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76200">
            <a:solidFill>
              <a:srgbClr val="00206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304800" y="133350"/>
            <a:ext cx="1981200" cy="70788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b="1" spc="1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মূল্যায়ণ</a:t>
            </a:r>
            <a:endParaRPr lang="en-US" sz="4000" b="1" spc="1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286000" y="209550"/>
            <a:ext cx="6705600" cy="685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v"/>
            </a:pP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ঠিক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টিতে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টিক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/>
              </a:rPr>
              <a:t>∙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/>
              </a:rPr>
              <a:t>)</a:t>
            </a:r>
            <a:r>
              <a:rPr lang="bn-IN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IN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(একক</a:t>
            </a:r>
            <a:r>
              <a:rPr lang="en-US" sz="3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ভাবে</a:t>
            </a:r>
            <a:r>
              <a:rPr lang="bn-IN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0" y="1123950"/>
            <a:ext cx="655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লোকশিল্প</a:t>
            </a:r>
            <a:r>
              <a:rPr lang="en-US" sz="320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জাদুঘরের</a:t>
            </a:r>
            <a:r>
              <a:rPr lang="en-US" sz="320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প্রবেশ</a:t>
            </a:r>
            <a:r>
              <a:rPr lang="en-US" sz="320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পথটি</a:t>
            </a:r>
            <a:r>
              <a:rPr lang="en-US" sz="320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কেমন</a:t>
            </a:r>
            <a:r>
              <a:rPr lang="en-US" sz="320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" y="2343150"/>
            <a:ext cx="533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সোনারগাঁ</a:t>
            </a:r>
            <a:r>
              <a:rPr lang="en-US" sz="320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লোকশিল্প</a:t>
            </a:r>
            <a:r>
              <a:rPr lang="en-US" sz="320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জাদুঘরের</a:t>
            </a:r>
            <a:r>
              <a:rPr lang="en-US" sz="320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প্রতিষ্ঠাতা</a:t>
            </a:r>
            <a:r>
              <a:rPr lang="en-US" sz="320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endParaRPr lang="en-US" sz="3200" dirty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5800" y="3562350"/>
            <a:ext cx="830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এদেশের</a:t>
            </a:r>
            <a:r>
              <a:rPr lang="en-US" sz="320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শিল্প-সংস্কৃতি</a:t>
            </a:r>
            <a:r>
              <a:rPr lang="en-US" sz="320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ইতিহাস-ঐতিহ্য</a:t>
            </a:r>
            <a:r>
              <a:rPr lang="en-US" sz="320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320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সংরক্ষিত</a:t>
            </a:r>
            <a:r>
              <a:rPr lang="en-US" sz="320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20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28600" y="1189970"/>
            <a:ext cx="533400" cy="457200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52400" y="2409170"/>
            <a:ext cx="533400" cy="457200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152400" y="3628370"/>
            <a:ext cx="533400" cy="457200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5800" y="1696819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3200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সাধারণ</a:t>
            </a:r>
            <a:endParaRPr lang="en-US" sz="3200" dirty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86000" y="1682175"/>
            <a:ext cx="335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3200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দারুণ</a:t>
            </a:r>
            <a:r>
              <a:rPr lang="en-US" sz="320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কারুকাজ</a:t>
            </a:r>
            <a:r>
              <a:rPr lang="en-US" sz="320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10200" y="1682175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3200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320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পুরনো</a:t>
            </a:r>
            <a:r>
              <a:rPr lang="en-US" sz="320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696200" y="1682175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3200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নতুন</a:t>
            </a:r>
            <a:endParaRPr lang="en-US" sz="3200" dirty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38200" y="2901375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3200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ঈশা</a:t>
            </a:r>
            <a:r>
              <a:rPr lang="en-US" sz="320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খাঁ</a:t>
            </a:r>
            <a:r>
              <a:rPr lang="en-US" sz="320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438400" y="2886731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3200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তিতুমীর</a:t>
            </a:r>
            <a:r>
              <a:rPr lang="en-US" sz="320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191000" y="2886731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3200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আলীবর্দী</a:t>
            </a:r>
            <a:r>
              <a:rPr lang="en-US" sz="320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খাঁ</a:t>
            </a:r>
            <a:r>
              <a:rPr lang="en-US" sz="320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324600" y="2886731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3200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জয়নুল</a:t>
            </a:r>
            <a:r>
              <a:rPr lang="en-US" sz="320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আবেদীন</a:t>
            </a:r>
            <a:endParaRPr lang="en-US" sz="3200" dirty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09600" y="4120575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3200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বাড়িতে</a:t>
            </a:r>
            <a:r>
              <a:rPr lang="en-US" sz="320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514600" y="4105931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3200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রাস্তায়</a:t>
            </a:r>
            <a:r>
              <a:rPr lang="en-US" sz="320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343400" y="4105931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3200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জাদুঘরে</a:t>
            </a:r>
            <a:r>
              <a:rPr lang="en-US" sz="320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553200" y="4105931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3200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কারখানায়</a:t>
            </a:r>
            <a:r>
              <a:rPr lang="en-US" sz="320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362200" y="1682175"/>
            <a:ext cx="4507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/>
              </a:rPr>
              <a:t>∙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400800" y="2901375"/>
            <a:ext cx="4828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/>
              </a:rPr>
              <a:t>∙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426036" y="4120575"/>
            <a:ext cx="4828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/>
              </a:rPr>
              <a:t>∙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9" grpId="0"/>
      <p:bldP spid="30" grpId="0"/>
      <p:bldP spid="3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76200">
            <a:solidFill>
              <a:srgbClr val="00206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:\Users\DPE\Desktop\Images\বাংলা\প্রথম\3d-home-icon-png-www-galleryhip-com-the-hippest-pics-10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61950"/>
            <a:ext cx="2209800" cy="210621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971800" y="900886"/>
            <a:ext cx="2971800" cy="908864"/>
          </a:xfrm>
          <a:prstGeom prst="ellips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7" name="Picture 3" descr="C:\Users\DPE\Desktop\Images\বাংলা\প্রথম\Captureতকচতা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51790" y="361950"/>
            <a:ext cx="2196935" cy="1828800"/>
          </a:xfrm>
          <a:prstGeom prst="ellipse">
            <a:avLst/>
          </a:prstGeom>
          <a:ln w="285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609600" y="2687419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পাঠটি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ভালোভাবে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পড়ে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আসবে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DPE\Desktop\Images\বাংলা\চতুর্থ\05.-Sonargabg20170920084545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9525"/>
            <a:ext cx="9144000" cy="51435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2971800" y="3038892"/>
            <a:ext cx="312420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IN" sz="7200" b="1" spc="50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        </a:t>
            </a:r>
            <a:r>
              <a:rPr lang="bn-BD" sz="7200" b="1" spc="50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5400" b="1" spc="50" dirty="0">
              <a:ln w="1143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76200">
            <a:solidFill>
              <a:srgbClr val="00206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76200">
            <a:solidFill>
              <a:srgbClr val="00206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3429000" y="133350"/>
            <a:ext cx="2362200" cy="1163229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38100"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1505" name="Picture 1" descr="C:\Users\DPE\Desktop\Images\বাংলা\চতুর্থ\Captur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200150"/>
            <a:ext cx="3124200" cy="3581401"/>
          </a:xfrm>
          <a:prstGeom prst="rect">
            <a:avLst/>
          </a:prstGeom>
          <a:ln w="38100" cap="sq">
            <a:solidFill>
              <a:srgbClr val="66006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2" name="Rectangle 21"/>
          <p:cNvSpPr/>
          <p:nvPr/>
        </p:nvSpPr>
        <p:spPr>
          <a:xfrm>
            <a:off x="5638800" y="1200150"/>
            <a:ext cx="3124200" cy="3581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rgbClr val="7030A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</a:t>
            </a:r>
            <a:r>
              <a:rPr lang="en-US" sz="2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চতুর্থ</a:t>
            </a:r>
            <a:endParaRPr lang="bn-IN" sz="24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</a:t>
            </a:r>
            <a:endParaRPr lang="bn-IN" sz="24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১৯</a:t>
            </a:r>
            <a:endParaRPr lang="bn-IN" sz="24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মূলপাঠঃ</a:t>
            </a:r>
            <a:r>
              <a:rPr lang="en-US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ঘুরে</a:t>
            </a:r>
            <a:r>
              <a:rPr lang="en-US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আসি</a:t>
            </a:r>
            <a:r>
              <a:rPr lang="en-US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সোনারগাঁও</a:t>
            </a:r>
            <a:endParaRPr lang="en-US" sz="24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বিশেষ পাঠঃ </a:t>
            </a:r>
            <a:r>
              <a:rPr lang="en-US" sz="2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একটা</a:t>
            </a:r>
            <a:r>
              <a:rPr lang="en-US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মাত্র</a:t>
            </a:r>
            <a:r>
              <a:rPr lang="en-US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রাস্তা</a:t>
            </a:r>
            <a:r>
              <a:rPr lang="en-US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... …</a:t>
            </a:r>
            <a:r>
              <a:rPr lang="en-US" sz="2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শিল্পী</a:t>
            </a:r>
            <a:r>
              <a:rPr lang="en-US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IN" sz="24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সময়ঃ ৪০ মিনিট</a:t>
            </a:r>
            <a:endParaRPr lang="en-US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1506" name="Picture 2" descr="C:\Users\DPE\Desktop\Images\বাংলা\পঞ্চম\towkir97_1313818390_1-mohdfiendblog_1220160486_1-Rajonigandha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86200" y="1428750"/>
            <a:ext cx="1524000" cy="32004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Diagonal Corner Rectangle 4"/>
          <p:cNvSpPr/>
          <p:nvPr/>
        </p:nvSpPr>
        <p:spPr>
          <a:xfrm>
            <a:off x="1219200" y="438150"/>
            <a:ext cx="6553200" cy="715089"/>
          </a:xfrm>
          <a:prstGeom prst="round2Diag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3600" b="1" dirty="0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এসো, আমরা পূর্বদিনের পাঠ পর্যালোচনা করি </a:t>
            </a:r>
            <a:endParaRPr lang="en-US" sz="3600" b="1" dirty="0" smtClean="0">
              <a:ln w="1905"/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76200">
            <a:solidFill>
              <a:srgbClr val="00206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133600" y="1620619"/>
            <a:ext cx="525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ঈশা</a:t>
            </a:r>
            <a:r>
              <a:rPr lang="en-US" sz="360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খাঁ</a:t>
            </a:r>
            <a:r>
              <a:rPr lang="en-US" sz="360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360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ছিলেন</a:t>
            </a:r>
            <a:r>
              <a:rPr lang="bn-IN" sz="360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33600" y="2306419"/>
            <a:ext cx="586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গম্বুজ</a:t>
            </a:r>
            <a:r>
              <a:rPr lang="en-US" sz="360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বিশিষ্ট</a:t>
            </a:r>
            <a:r>
              <a:rPr lang="en-US" sz="360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প্রাচীন</a:t>
            </a:r>
            <a:r>
              <a:rPr lang="en-US" sz="360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মসজিদটির</a:t>
            </a:r>
            <a:r>
              <a:rPr lang="en-US" sz="360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bn-IN" sz="360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33600" y="2992219"/>
            <a:ext cx="579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360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সমৃদ্ধ</a:t>
            </a:r>
            <a:r>
              <a:rPr lang="en-US" sz="360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নগরীর</a:t>
            </a:r>
            <a:r>
              <a:rPr lang="en-US" sz="360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বলো</a:t>
            </a:r>
            <a:r>
              <a:rPr lang="bn-IN" sz="360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600200" y="1686639"/>
            <a:ext cx="533400" cy="457200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1600200" y="2372439"/>
            <a:ext cx="533400" cy="457200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1600200" y="3058239"/>
            <a:ext cx="533400" cy="457200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/>
      <p:bldP spid="11" grpId="0"/>
      <p:bldP spid="12" grpId="0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76200">
            <a:solidFill>
              <a:srgbClr val="00206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28600" y="209550"/>
            <a:ext cx="4038600" cy="37082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IN" sz="2800" b="1" spc="50" dirty="0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bn-IN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spc="50" dirty="0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ভালোভাবে লক্ষ কর</a:t>
            </a:r>
            <a:r>
              <a:rPr lang="en-US" sz="2800" b="1" spc="50" dirty="0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…</a:t>
            </a:r>
            <a:endParaRPr lang="en-US" sz="2800" b="1" spc="50" dirty="0">
              <a:ln w="11430"/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itle 15"/>
          <p:cNvSpPr txBox="1">
            <a:spLocks/>
          </p:cNvSpPr>
          <p:nvPr/>
        </p:nvSpPr>
        <p:spPr>
          <a:xfrm>
            <a:off x="2286000" y="4095750"/>
            <a:ext cx="4800600" cy="4572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bn-IN" sz="36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ছবিতে তোমরা কী দেখতে পাচ্ছ?</a:t>
            </a:r>
            <a:r>
              <a:rPr kumimoji="0" lang="en-US" sz="1400" b="1" i="0" u="none" strike="noStrike" kern="1200" cap="all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/>
            </a:r>
            <a:br>
              <a:rPr kumimoji="0" lang="en-US" sz="1400" b="1" i="0" u="none" strike="noStrike" kern="1200" cap="all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</a:br>
            <a:endParaRPr kumimoji="0" lang="en-US" sz="1400" b="1" i="0" u="none" strike="noStrike" kern="1200" cap="all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3" name="Title 15"/>
          <p:cNvSpPr txBox="1">
            <a:spLocks/>
          </p:cNvSpPr>
          <p:nvPr/>
        </p:nvSpPr>
        <p:spPr>
          <a:xfrm>
            <a:off x="1219200" y="3562350"/>
            <a:ext cx="2133600" cy="4572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bn-IN" sz="2800" b="1" cap="all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লোকশিল্প জাদুঘর</a:t>
            </a:r>
            <a:r>
              <a:rPr kumimoji="0" lang="en-US" sz="1400" b="1" i="0" u="none" strike="noStrike" kern="1200" cap="all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/>
            </a:r>
            <a:br>
              <a:rPr kumimoji="0" lang="en-US" sz="1400" b="1" i="0" u="none" strike="noStrike" kern="1200" cap="all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</a:br>
            <a:endParaRPr kumimoji="0" lang="en-US" sz="1400" b="1" i="0" u="none" strike="noStrike" kern="1200" cap="all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456" y="819150"/>
            <a:ext cx="4009224" cy="2743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457" name="Picture 1" descr="C:\Users\DPE\Desktop\Images\বাংলা\চতুর্থ\panam-city-travel-guide-800x51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05400" y="819150"/>
            <a:ext cx="3505200" cy="27347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Title 15"/>
          <p:cNvSpPr txBox="1">
            <a:spLocks/>
          </p:cNvSpPr>
          <p:nvPr/>
        </p:nvSpPr>
        <p:spPr>
          <a:xfrm>
            <a:off x="6172200" y="3562350"/>
            <a:ext cx="1524000" cy="4572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bn-IN" sz="2800" b="1" cap="all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পানাম নগর</a:t>
            </a:r>
            <a:r>
              <a:rPr kumimoji="0" lang="en-US" sz="1400" b="1" i="0" u="none" strike="noStrike" kern="1200" cap="all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/>
            </a:r>
            <a:br>
              <a:rPr kumimoji="0" lang="en-US" sz="1400" b="1" i="0" u="none" strike="noStrike" kern="1200" cap="all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</a:br>
            <a:endParaRPr kumimoji="0" lang="en-US" sz="1400" b="1" i="0" u="none" strike="noStrike" kern="1200" cap="all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Title 15"/>
          <p:cNvSpPr txBox="1">
            <a:spLocks/>
          </p:cNvSpPr>
          <p:nvPr/>
        </p:nvSpPr>
        <p:spPr>
          <a:xfrm>
            <a:off x="1981200" y="4171950"/>
            <a:ext cx="5334000" cy="4572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bn-IN" sz="36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এগুলো কোথায় অবস্থিত বলতে পার?</a:t>
            </a:r>
            <a:r>
              <a:rPr kumimoji="0" lang="en-US" sz="1400" b="1" i="0" u="none" strike="noStrike" kern="1200" cap="all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/>
            </a:r>
            <a:br>
              <a:rPr kumimoji="0" lang="en-US" sz="1400" b="1" i="0" u="none" strike="noStrike" kern="1200" cap="all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</a:br>
            <a:endParaRPr kumimoji="0" lang="en-US" sz="1400" b="1" i="0" u="none" strike="noStrike" kern="1200" cap="all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0" name="Title 15"/>
          <p:cNvSpPr txBox="1">
            <a:spLocks/>
          </p:cNvSpPr>
          <p:nvPr/>
        </p:nvSpPr>
        <p:spPr>
          <a:xfrm>
            <a:off x="3810000" y="4171950"/>
            <a:ext cx="1828800" cy="4572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bn-IN" sz="36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সোনারগাঁও</a:t>
            </a:r>
            <a:r>
              <a:rPr kumimoji="0" lang="en-US" sz="1400" b="1" i="0" u="none" strike="noStrike" kern="1200" cap="all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/>
            </a:r>
            <a:br>
              <a:rPr kumimoji="0" lang="en-US" sz="1400" b="1" i="0" u="none" strike="noStrike" kern="1200" cap="all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</a:br>
            <a:endParaRPr kumimoji="0" lang="en-US" sz="1400" b="1" i="0" u="none" strike="noStrike" kern="1200" cap="all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4" name="Title 15"/>
          <p:cNvSpPr txBox="1">
            <a:spLocks/>
          </p:cNvSpPr>
          <p:nvPr/>
        </p:nvSpPr>
        <p:spPr>
          <a:xfrm>
            <a:off x="1143000" y="4095750"/>
            <a:ext cx="6781800" cy="4572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bn-IN" sz="36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তোমরা কি কখনো সোনারগাঁও বেড়াতে গিয়েছ?</a:t>
            </a:r>
            <a:r>
              <a:rPr kumimoji="0" lang="en-US" sz="1400" b="1" i="0" u="none" strike="noStrike" kern="1200" cap="all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/>
            </a:r>
            <a:br>
              <a:rPr kumimoji="0" lang="en-US" sz="1400" b="1" i="0" u="none" strike="noStrike" kern="1200" cap="all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</a:br>
            <a:endParaRPr kumimoji="0" lang="en-US" sz="1400" b="1" i="0" u="none" strike="noStrike" kern="1200" cap="all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5" name="Title 15"/>
          <p:cNvSpPr txBox="1">
            <a:spLocks/>
          </p:cNvSpPr>
          <p:nvPr/>
        </p:nvSpPr>
        <p:spPr>
          <a:xfrm>
            <a:off x="1066800" y="4248150"/>
            <a:ext cx="7391400" cy="4572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bn-IN" sz="36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তোমরা কি বুঝতে পারছ আজকে আমরা কী পড়ব?</a:t>
            </a:r>
            <a:r>
              <a:rPr kumimoji="0" lang="en-US" sz="1400" b="1" i="0" u="none" strike="noStrike" kern="1200" cap="all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/>
            </a:r>
            <a:br>
              <a:rPr kumimoji="0" lang="en-US" sz="1400" b="1" i="0" u="none" strike="noStrike" kern="1200" cap="all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</a:br>
            <a:endParaRPr kumimoji="0" lang="en-US" sz="1400" b="1" i="0" u="none" strike="noStrike" kern="1200" cap="all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arn(inHorizont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xit" presetSubtype="2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arn(inHorizontal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xit" presetSubtype="2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arn(inHorizontal)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xit" presetSubtype="2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arn(inHorizontal)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5" grpId="0"/>
      <p:bldP spid="15" grpId="1"/>
      <p:bldP spid="23" grpId="0"/>
      <p:bldP spid="16" grpId="0"/>
      <p:bldP spid="18" grpId="0"/>
      <p:bldP spid="18" grpId="1"/>
      <p:bldP spid="20" grpId="0"/>
      <p:bldP spid="20" grpId="1"/>
      <p:bldP spid="24" grpId="0"/>
      <p:bldP spid="24" grpId="1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76200">
            <a:solidFill>
              <a:srgbClr val="00206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524000" y="438150"/>
            <a:ext cx="6248400" cy="4038600"/>
          </a:xfrm>
          <a:prstGeom prst="ellipse">
            <a:avLst/>
          </a:prstGeom>
          <a:solidFill>
            <a:srgbClr val="92D05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1981200" y="666750"/>
            <a:ext cx="5334000" cy="358140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590800" y="1428750"/>
            <a:ext cx="411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bn-IN" sz="5400" b="1" kern="1700" spc="14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আমরা আজ পড়ব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8400" y="2571750"/>
            <a:ext cx="441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bn-IN" sz="4800" b="1" kern="1700" spc="14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ঘুরে আসি সোনারগাঁও</a:t>
            </a:r>
          </a:p>
        </p:txBody>
      </p:sp>
      <p:pic>
        <p:nvPicPr>
          <p:cNvPr id="16386" name="Picture 2" descr="C:\Users\DPE\Desktop\Images\বাংলা\চতুর্থ\ট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7650" y="3257550"/>
            <a:ext cx="1123950" cy="1619250"/>
          </a:xfrm>
          <a:prstGeom prst="rect">
            <a:avLst/>
          </a:prstGeom>
          <a:noFill/>
        </p:spPr>
      </p:pic>
      <p:pic>
        <p:nvPicPr>
          <p:cNvPr id="16387" name="Picture 3" descr="C:\Users\DPE\Desktop\Images\বাংলা\চতুর্থ\টটট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01000" y="3181350"/>
            <a:ext cx="819150" cy="17049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>
                                      <p:cBhvr override="childStyl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76200">
            <a:solidFill>
              <a:srgbClr val="00206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1000" y="600730"/>
            <a:ext cx="8382000" cy="523220"/>
          </a:xfrm>
          <a:prstGeom prst="rect">
            <a:avLst/>
          </a:prstGeom>
          <a:noFill/>
          <a:ln w="317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শোনা</a:t>
            </a:r>
            <a:r>
              <a:rPr lang="bn-BD" sz="2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IN" sz="2800" b="1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971550"/>
            <a:ext cx="716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৩.১.২ </a:t>
            </a:r>
            <a:r>
              <a:rPr lang="bn-IN" sz="280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নির্ধারিত বিষয়ে </a:t>
            </a:r>
            <a:r>
              <a:rPr lang="en-US" sz="2800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280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শুনে</a:t>
            </a:r>
            <a:r>
              <a:rPr lang="en-US" sz="280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বুঝতে</a:t>
            </a:r>
            <a:r>
              <a:rPr lang="en-US" sz="280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280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1000" y="1352550"/>
            <a:ext cx="8382000" cy="523220"/>
          </a:xfrm>
          <a:prstGeom prst="rect">
            <a:avLst/>
          </a:prstGeom>
          <a:noFill/>
          <a:ln w="317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বলা</a:t>
            </a:r>
            <a:r>
              <a:rPr lang="bn-BD" sz="2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IN" sz="2800" b="1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09600" y="2495550"/>
            <a:ext cx="80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u="sng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পড়া</a:t>
            </a:r>
            <a:endParaRPr lang="en-US" sz="2800" b="1" u="sng" dirty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9600" y="1733550"/>
            <a:ext cx="7467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১.১.২ </a:t>
            </a:r>
            <a:r>
              <a:rPr lang="en-US" sz="2800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যুক্তবর্ণ</a:t>
            </a:r>
            <a:r>
              <a:rPr lang="en-US" sz="28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সহযোগে</a:t>
            </a:r>
            <a:r>
              <a:rPr lang="en-US" sz="28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28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শব্দযুক্ত</a:t>
            </a:r>
            <a:r>
              <a:rPr lang="en-US" sz="28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28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স্পষ্ট</a:t>
            </a:r>
            <a:r>
              <a:rPr lang="en-US" sz="28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শুদ্ধভাবে</a:t>
            </a:r>
            <a:r>
              <a:rPr lang="bn-IN" sz="28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8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28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" descr="C:\Users\DPE\Desktop\Images\বাংলা\দ্বিতীয়\46-469678_flowers-vectors-clipart-png-image-05-watercolor-flowers.pn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6219825" y="1990726"/>
            <a:ext cx="4552951" cy="1142998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2057400" y="57150"/>
            <a:ext cx="4800600" cy="646331"/>
          </a:xfrm>
          <a:prstGeom prst="rect">
            <a:avLst/>
          </a:prstGeom>
          <a:noFill/>
          <a:ln w="127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</a:t>
            </a:r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9600" y="2876550"/>
            <a:ext cx="7391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১.৪.</a:t>
            </a:r>
            <a:r>
              <a:rPr lang="bn-IN" sz="28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 </a:t>
            </a:r>
            <a:r>
              <a:rPr lang="en-US" sz="2800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</a:t>
            </a:r>
            <a:r>
              <a:rPr lang="bn-IN" sz="28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ঠে ব্যবহৃত বাক্য</a:t>
            </a:r>
            <a:r>
              <a:rPr lang="en-US" sz="28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শ্রবণযোগ্য</a:t>
            </a:r>
            <a:r>
              <a:rPr lang="en-US" sz="28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স্পষ্ট</a:t>
            </a:r>
            <a:r>
              <a:rPr lang="en-US" sz="28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স্বরে</a:t>
            </a:r>
            <a:r>
              <a:rPr lang="en-US" sz="28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প্রমিত</a:t>
            </a:r>
            <a:r>
              <a:rPr lang="bn-IN" sz="28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উচ্চারণে</a:t>
            </a:r>
            <a:r>
              <a:rPr lang="en-US" sz="28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সাবলীলভাবে</a:t>
            </a:r>
            <a:r>
              <a:rPr lang="en-US" sz="28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পড়তে</a:t>
            </a:r>
            <a:r>
              <a:rPr lang="en-US" sz="28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33400" y="4095750"/>
            <a:ext cx="7543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২.৩.6  </a:t>
            </a:r>
            <a:r>
              <a:rPr lang="bn-BD" sz="28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800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িত</a:t>
            </a:r>
            <a:r>
              <a:rPr lang="en-US" sz="28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বর্ণিত</a:t>
            </a:r>
            <a:r>
              <a:rPr lang="bn-BD" sz="28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বিষয়ে</a:t>
            </a:r>
            <a:r>
              <a:rPr lang="bn-BD" sz="28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প্রশ্নের উত্তর</a:t>
            </a:r>
            <a:r>
              <a:rPr lang="en-US" sz="28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শুদ্ধভাবে</a:t>
            </a:r>
            <a:r>
              <a:rPr lang="bn-BD" sz="28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লিখতে পারবে।</a:t>
            </a:r>
            <a:endParaRPr lang="en-US" sz="2800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9600" y="3724930"/>
            <a:ext cx="80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u="sng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লেখা</a:t>
            </a:r>
            <a:endParaRPr lang="en-US" sz="2800" b="1" u="sng" dirty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20" grpId="0"/>
      <p:bldP spid="19" grpId="0"/>
      <p:bldP spid="14" grpId="0"/>
      <p:bldP spid="13" grpId="0"/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Display 2"/>
          <p:cNvSpPr/>
          <p:nvPr/>
        </p:nvSpPr>
        <p:spPr>
          <a:xfrm>
            <a:off x="76200" y="666750"/>
            <a:ext cx="2667000" cy="3886200"/>
          </a:xfrm>
          <a:prstGeom prst="flowChartDisplay">
            <a:avLst/>
          </a:prstGeom>
          <a:solidFill>
            <a:schemeClr val="accent2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0" y="219730"/>
            <a:ext cx="2743200" cy="37082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400" b="1" spc="50" dirty="0" err="1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নিবীরভাবে</a:t>
            </a:r>
            <a:r>
              <a:rPr lang="bn-IN" sz="2400" b="1" spc="50" dirty="0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লক্ষ কর</a:t>
            </a:r>
            <a:endParaRPr lang="en-US" sz="2400" b="1" spc="50" dirty="0">
              <a:ln w="11430"/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76200">
            <a:solidFill>
              <a:srgbClr val="00206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16"/>
          <p:cNvSpPr txBox="1">
            <a:spLocks/>
          </p:cNvSpPr>
          <p:nvPr/>
        </p:nvSpPr>
        <p:spPr>
          <a:xfrm>
            <a:off x="609600" y="2038350"/>
            <a:ext cx="1295400" cy="1143000"/>
          </a:xfrm>
          <a:prstGeom prst="rect">
            <a:avLst/>
          </a:prstGeom>
        </p:spPr>
        <p:txBody>
          <a:bodyPr anchor="ctr"/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en-US" sz="32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পানাম</a:t>
            </a:r>
            <a:r>
              <a:rPr lang="en-US" sz="3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নগর</a:t>
            </a:r>
            <a:endParaRPr lang="bn-IN" sz="3200" b="1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 Placeholder 16"/>
          <p:cNvSpPr txBox="1">
            <a:spLocks/>
          </p:cNvSpPr>
          <p:nvPr/>
        </p:nvSpPr>
        <p:spPr>
          <a:xfrm>
            <a:off x="457200" y="2038350"/>
            <a:ext cx="1905000" cy="1143000"/>
          </a:xfrm>
          <a:prstGeom prst="rect">
            <a:avLst/>
          </a:prstGeom>
        </p:spPr>
        <p:txBody>
          <a:bodyPr anchor="ctr"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bn-IN" sz="3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ছবিতে কী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bn-IN" sz="3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দেখতে পাচ্ছ?</a:t>
            </a:r>
          </a:p>
        </p:txBody>
      </p:sp>
      <p:sp>
        <p:nvSpPr>
          <p:cNvPr id="18" name="Text Placeholder 16"/>
          <p:cNvSpPr txBox="1">
            <a:spLocks/>
          </p:cNvSpPr>
          <p:nvPr/>
        </p:nvSpPr>
        <p:spPr>
          <a:xfrm>
            <a:off x="0" y="1428750"/>
            <a:ext cx="2514600" cy="2209800"/>
          </a:xfrm>
          <a:prstGeom prst="rect">
            <a:avLst/>
          </a:prstGeom>
        </p:spPr>
        <p:txBody>
          <a:bodyPr anchor="ctr"/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en-US" sz="32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মাত্র</a:t>
            </a:r>
            <a:r>
              <a:rPr lang="en-US" sz="3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রাস্তা</a:t>
            </a:r>
            <a:r>
              <a:rPr lang="en-US" sz="3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3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পাশে</a:t>
            </a:r>
            <a:r>
              <a:rPr lang="en-US" sz="3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সারি</a:t>
            </a:r>
            <a:r>
              <a:rPr lang="en-US" sz="3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সারি</a:t>
            </a:r>
            <a:r>
              <a:rPr lang="en-US" sz="3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প্রাচীন</a:t>
            </a:r>
            <a:r>
              <a:rPr lang="en-US" sz="3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দালান</a:t>
            </a:r>
            <a:r>
              <a:rPr lang="en-US" sz="3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IN" sz="3200" b="1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 Placeholder 16"/>
          <p:cNvSpPr txBox="1">
            <a:spLocks/>
          </p:cNvSpPr>
          <p:nvPr/>
        </p:nvSpPr>
        <p:spPr>
          <a:xfrm>
            <a:off x="609600" y="1504950"/>
            <a:ext cx="1752600" cy="1752600"/>
          </a:xfrm>
          <a:prstGeom prst="rect">
            <a:avLst/>
          </a:prstGeom>
        </p:spPr>
        <p:txBody>
          <a:bodyPr anchor="ctr"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en-US" sz="32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3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bn-IN" sz="3200" b="1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3" descr="C:\Users\DPE\Desktop\Images\বাংলা\চতুর্থ\panam-city-travel-guide-800x51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5190" y="971550"/>
            <a:ext cx="4880610" cy="3352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Text Placeholder 16"/>
          <p:cNvSpPr txBox="1">
            <a:spLocks/>
          </p:cNvSpPr>
          <p:nvPr/>
        </p:nvSpPr>
        <p:spPr>
          <a:xfrm>
            <a:off x="381000" y="1809750"/>
            <a:ext cx="1752600" cy="1447800"/>
          </a:xfrm>
          <a:prstGeom prst="rect">
            <a:avLst/>
          </a:prstGeom>
        </p:spPr>
        <p:txBody>
          <a:bodyPr anchor="ctr"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en-US" sz="32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মসলিন</a:t>
            </a:r>
            <a:r>
              <a:rPr lang="en-US" sz="3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কাপড়</a:t>
            </a:r>
            <a:endParaRPr lang="bn-IN" sz="3200" b="1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29001" y="971550"/>
            <a:ext cx="4876800" cy="3352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4" name="Text Placeholder 16"/>
          <p:cNvSpPr txBox="1">
            <a:spLocks/>
          </p:cNvSpPr>
          <p:nvPr/>
        </p:nvSpPr>
        <p:spPr>
          <a:xfrm>
            <a:off x="304800" y="1504950"/>
            <a:ext cx="2209800" cy="2133600"/>
          </a:xfrm>
          <a:prstGeom prst="rect">
            <a:avLst/>
          </a:prstGeom>
        </p:spPr>
        <p:txBody>
          <a:bodyPr anchor="ctr"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en-US" sz="32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সোনারগাঁও</a:t>
            </a:r>
            <a:r>
              <a:rPr lang="en-US" sz="3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3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মসলিন</a:t>
            </a:r>
            <a:r>
              <a:rPr lang="en-US" sz="3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কাপড়</a:t>
            </a:r>
            <a:r>
              <a:rPr lang="en-US" sz="3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তৈরির</a:t>
            </a:r>
            <a:r>
              <a:rPr lang="en-US" sz="3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প্রসিদ্ধ</a:t>
            </a:r>
            <a:r>
              <a:rPr lang="en-US" sz="3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স্থান</a:t>
            </a:r>
            <a:r>
              <a:rPr lang="en-US" sz="3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IN" sz="3200" b="1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 Placeholder 16"/>
          <p:cNvSpPr txBox="1">
            <a:spLocks/>
          </p:cNvSpPr>
          <p:nvPr/>
        </p:nvSpPr>
        <p:spPr>
          <a:xfrm>
            <a:off x="-76200" y="1504950"/>
            <a:ext cx="2743200" cy="2133600"/>
          </a:xfrm>
          <a:prstGeom prst="rect">
            <a:avLst/>
          </a:prstGeom>
        </p:spPr>
        <p:txBody>
          <a:bodyPr anchor="ctr"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en-US" sz="32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সোনারগাঁওয়ে</a:t>
            </a:r>
            <a:r>
              <a:rPr lang="en-US" sz="3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en-US" sz="32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মসলিনের</a:t>
            </a:r>
            <a:r>
              <a:rPr lang="en-US" sz="3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বিশ্বজোড়া</a:t>
            </a:r>
            <a:r>
              <a:rPr lang="en-US" sz="3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খ্যাতি</a:t>
            </a:r>
            <a:r>
              <a:rPr lang="en-US" sz="3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কদর</a:t>
            </a:r>
            <a:r>
              <a:rPr lang="en-US" sz="3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3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IN" sz="3200" b="1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trips(downLeft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7" grpId="1"/>
      <p:bldP spid="17" grpId="0"/>
      <p:bldP spid="17" grpId="1"/>
      <p:bldP spid="18" grpId="0"/>
      <p:bldP spid="18" grpId="1"/>
      <p:bldP spid="22" grpId="0"/>
      <p:bldP spid="22" grpId="1"/>
      <p:bldP spid="12" grpId="0"/>
      <p:bldP spid="12" grpId="1"/>
      <p:bldP spid="14" grpId="0"/>
      <p:bldP spid="14" grpId="1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76200">
            <a:solidFill>
              <a:srgbClr val="00206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lowchart: Display 26"/>
          <p:cNvSpPr/>
          <p:nvPr/>
        </p:nvSpPr>
        <p:spPr>
          <a:xfrm>
            <a:off x="76200" y="666750"/>
            <a:ext cx="2667000" cy="3886200"/>
          </a:xfrm>
          <a:prstGeom prst="flowChartDisplay">
            <a:avLst/>
          </a:prstGeom>
          <a:solidFill>
            <a:schemeClr val="accent2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 Placeholder 16"/>
          <p:cNvSpPr txBox="1">
            <a:spLocks/>
          </p:cNvSpPr>
          <p:nvPr/>
        </p:nvSpPr>
        <p:spPr>
          <a:xfrm>
            <a:off x="533400" y="1581150"/>
            <a:ext cx="1981200" cy="1981200"/>
          </a:xfrm>
          <a:prstGeom prst="rect">
            <a:avLst/>
          </a:prstGeom>
        </p:spPr>
        <p:txBody>
          <a:bodyPr anchor="ctr"/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bn-IN" sz="3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32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en-US" sz="3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3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bn-IN" sz="3200" b="1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572000" y="285750"/>
            <a:ext cx="2667000" cy="38100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400" b="1" spc="50" dirty="0" err="1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নিবীড়ভাবে</a:t>
            </a:r>
            <a:r>
              <a:rPr lang="bn-IN" sz="2400" b="1" spc="50" dirty="0" smtClean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লক্ষ কর</a:t>
            </a:r>
            <a:endParaRPr lang="en-US" sz="2400" b="1" spc="50" dirty="0">
              <a:ln w="11430"/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 Placeholder 16"/>
          <p:cNvSpPr txBox="1">
            <a:spLocks/>
          </p:cNvSpPr>
          <p:nvPr/>
        </p:nvSpPr>
        <p:spPr>
          <a:xfrm>
            <a:off x="457200" y="2038350"/>
            <a:ext cx="1752600" cy="990600"/>
          </a:xfrm>
          <a:prstGeom prst="rect">
            <a:avLst/>
          </a:prstGeom>
        </p:spPr>
        <p:txBody>
          <a:bodyPr anchor="ctr"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en-US" sz="32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লোকশিল্প</a:t>
            </a:r>
            <a:r>
              <a:rPr lang="en-US" sz="3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জাদুঘর</a:t>
            </a:r>
            <a:endParaRPr lang="bn-IN" sz="3200" b="1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 Placeholder 16"/>
          <p:cNvSpPr txBox="1">
            <a:spLocks/>
          </p:cNvSpPr>
          <p:nvPr/>
        </p:nvSpPr>
        <p:spPr>
          <a:xfrm>
            <a:off x="0" y="1885950"/>
            <a:ext cx="2819400" cy="1447800"/>
          </a:xfrm>
          <a:prstGeom prst="rect">
            <a:avLst/>
          </a:prstGeom>
        </p:spPr>
        <p:txBody>
          <a:bodyPr anchor="ctr"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en-US" sz="32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আদি</a:t>
            </a:r>
            <a:r>
              <a:rPr lang="en-US" sz="3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3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3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সর্দার</a:t>
            </a:r>
            <a:r>
              <a:rPr lang="en-US" sz="3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বাড়ি</a:t>
            </a:r>
            <a:r>
              <a:rPr lang="en-US" sz="3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IN" sz="3200" b="1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 Placeholder 16"/>
          <p:cNvSpPr txBox="1">
            <a:spLocks/>
          </p:cNvSpPr>
          <p:nvPr/>
        </p:nvSpPr>
        <p:spPr>
          <a:xfrm>
            <a:off x="381000" y="1809750"/>
            <a:ext cx="2057400" cy="1447800"/>
          </a:xfrm>
          <a:prstGeom prst="rect">
            <a:avLst/>
          </a:prstGeom>
        </p:spPr>
        <p:txBody>
          <a:bodyPr anchor="ctr"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en-US" sz="32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দারুণ</a:t>
            </a:r>
            <a:r>
              <a:rPr lang="en-US" sz="3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কারুকাজ</a:t>
            </a:r>
            <a:r>
              <a:rPr lang="en-US" sz="3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প্রবেশপথ</a:t>
            </a:r>
            <a:r>
              <a:rPr lang="en-US" sz="3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IN" sz="3200" b="1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29000" y="971550"/>
            <a:ext cx="4876799" cy="3352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8" grpId="1"/>
      <p:bldP spid="11" grpId="0"/>
      <p:bldP spid="11" grpId="1"/>
      <p:bldP spid="12" grpId="0"/>
      <p:bldP spid="12" grpId="1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13312</TotalTime>
  <Words>644</Words>
  <Application>Microsoft Office PowerPoint</Application>
  <PresentationFormat>On-screen Show (16:9)</PresentationFormat>
  <Paragraphs>158</Paragraphs>
  <Slides>24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DPE</cp:lastModifiedBy>
  <cp:revision>4445</cp:revision>
  <dcterms:created xsi:type="dcterms:W3CDTF">2006-08-16T00:00:00Z</dcterms:created>
  <dcterms:modified xsi:type="dcterms:W3CDTF">2020-04-26T16:46:40Z</dcterms:modified>
</cp:coreProperties>
</file>