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9"/>
  </p:notesMasterIdLst>
  <p:sldIdLst>
    <p:sldId id="272" r:id="rId2"/>
    <p:sldId id="32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5" r:id="rId14"/>
    <p:sldId id="312" r:id="rId15"/>
    <p:sldId id="313" r:id="rId16"/>
    <p:sldId id="314" r:id="rId17"/>
    <p:sldId id="32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40E"/>
    <a:srgbClr val="FFFFFF"/>
    <a:srgbClr val="FF0066"/>
    <a:srgbClr val="3366FD"/>
    <a:srgbClr val="996600"/>
    <a:srgbClr val="FF99CC"/>
    <a:srgbClr val="FF6699"/>
    <a:srgbClr val="FFCC99"/>
    <a:srgbClr val="99CC00"/>
    <a:srgbClr val="2D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548" autoAdjust="0"/>
  </p:normalViewPr>
  <p:slideViewPr>
    <p:cSldViewPr snapToGrid="0">
      <p:cViewPr varScale="1">
        <p:scale>
          <a:sx n="74" d="100"/>
          <a:sy n="74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FDE32-4A65-4BB9-BBC4-B287059D228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6A5E2-7F8C-4694-900E-269A1766944E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প্রোফেজ</a:t>
          </a:r>
          <a:endParaRPr lang="en-US" dirty="0">
            <a:solidFill>
              <a:srgbClr val="002060"/>
            </a:solidFill>
          </a:endParaRPr>
        </a:p>
      </dgm:t>
    </dgm:pt>
    <dgm:pt modelId="{464CCA58-F11A-4988-A6ED-80B5F3310F07}" type="parTrans" cxnId="{2F557D1F-9E05-4EAA-A7C3-D62CD61E2D92}">
      <dgm:prSet/>
      <dgm:spPr/>
      <dgm:t>
        <a:bodyPr/>
        <a:lstStyle/>
        <a:p>
          <a:endParaRPr lang="en-US"/>
        </a:p>
      </dgm:t>
    </dgm:pt>
    <dgm:pt modelId="{603C4C21-FEF1-49C3-9E32-6EA248989237}" type="sibTrans" cxnId="{2F557D1F-9E05-4EAA-A7C3-D62CD61E2D92}">
      <dgm:prSet/>
      <dgm:spPr/>
      <dgm:t>
        <a:bodyPr/>
        <a:lstStyle/>
        <a:p>
          <a:endParaRPr lang="en-US"/>
        </a:p>
      </dgm:t>
    </dgm:pt>
    <dgm:pt modelId="{01F1BC88-CE53-4A7D-BD4C-A5206E58828E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rPr>
            <a:t>প্রো-মেটাফেজ</a:t>
          </a:r>
          <a:endParaRPr lang="en-US" dirty="0">
            <a:solidFill>
              <a:schemeClr val="accent2"/>
            </a:solidFill>
          </a:endParaRPr>
        </a:p>
      </dgm:t>
    </dgm:pt>
    <dgm:pt modelId="{94416A95-2DA0-4D06-AC72-B323387A14F2}" type="parTrans" cxnId="{8D869D84-638B-4ECA-83FE-88B5F300069C}">
      <dgm:prSet/>
      <dgm:spPr/>
      <dgm:t>
        <a:bodyPr/>
        <a:lstStyle/>
        <a:p>
          <a:endParaRPr lang="en-US"/>
        </a:p>
      </dgm:t>
    </dgm:pt>
    <dgm:pt modelId="{8ED596BF-ED02-4025-9659-530DF36B84DC}" type="sibTrans" cxnId="{8D869D84-638B-4ECA-83FE-88B5F300069C}">
      <dgm:prSet/>
      <dgm:spPr/>
      <dgm:t>
        <a:bodyPr/>
        <a:lstStyle/>
        <a:p>
          <a:endParaRPr lang="en-US"/>
        </a:p>
      </dgm:t>
    </dgm:pt>
    <dgm:pt modelId="{8EA4BAA3-C06D-4506-AF39-84CAD093F652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0A92E6-F585-45DF-8F16-564358D12C31}" type="parTrans" cxnId="{524B8537-9068-4F4A-A1C0-EEFCF0D484AC}">
      <dgm:prSet/>
      <dgm:spPr/>
      <dgm:t>
        <a:bodyPr/>
        <a:lstStyle/>
        <a:p>
          <a:endParaRPr lang="en-US"/>
        </a:p>
      </dgm:t>
    </dgm:pt>
    <dgm:pt modelId="{0C9372F6-320A-4BE2-8283-B2E508DC5E19}" type="sibTrans" cxnId="{524B8537-9068-4F4A-A1C0-EEFCF0D484AC}">
      <dgm:prSet/>
      <dgm:spPr/>
      <dgm:t>
        <a:bodyPr/>
        <a:lstStyle/>
        <a:p>
          <a:endParaRPr lang="en-US"/>
        </a:p>
      </dgm:t>
    </dgm:pt>
    <dgm:pt modelId="{2AAF69E0-683C-450E-AF56-99F2A7B997B4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এনাফেজ</a:t>
          </a:r>
          <a:endParaRPr lang="en-US" dirty="0">
            <a:solidFill>
              <a:srgbClr val="FF0066"/>
            </a:solidFill>
          </a:endParaRPr>
        </a:p>
      </dgm:t>
    </dgm:pt>
    <dgm:pt modelId="{094E905D-1F8F-48A0-A0BA-15C3785E6920}" type="parTrans" cxnId="{FD37C677-4BA2-48DF-9CB5-8FC1F617F7BD}">
      <dgm:prSet/>
      <dgm:spPr/>
      <dgm:t>
        <a:bodyPr/>
        <a:lstStyle/>
        <a:p>
          <a:endParaRPr lang="en-US"/>
        </a:p>
      </dgm:t>
    </dgm:pt>
    <dgm:pt modelId="{D9DAA8F3-5611-40F9-BDF1-F5C43E9F0986}" type="sibTrans" cxnId="{FD37C677-4BA2-48DF-9CB5-8FC1F617F7BD}">
      <dgm:prSet/>
      <dgm:spPr/>
      <dgm:t>
        <a:bodyPr/>
        <a:lstStyle/>
        <a:p>
          <a:endParaRPr lang="en-US"/>
        </a:p>
      </dgm:t>
    </dgm:pt>
    <dgm:pt modelId="{6ECBF554-C2C3-43B7-9594-FB183A824A68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rgbClr val="3366FD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dirty="0">
            <a:solidFill>
              <a:srgbClr val="3366FD"/>
            </a:solidFill>
          </a:endParaRPr>
        </a:p>
      </dgm:t>
    </dgm:pt>
    <dgm:pt modelId="{D277B2CB-2FAB-483A-9AA2-8813A983F6B3}" type="parTrans" cxnId="{D9CE3015-C823-4C70-99AA-036A00CE3359}">
      <dgm:prSet/>
      <dgm:spPr/>
      <dgm:t>
        <a:bodyPr/>
        <a:lstStyle/>
        <a:p>
          <a:endParaRPr lang="en-US"/>
        </a:p>
      </dgm:t>
    </dgm:pt>
    <dgm:pt modelId="{1AE637E8-8FBA-4EA9-A179-46FCF58243FB}" type="sibTrans" cxnId="{D9CE3015-C823-4C70-99AA-036A00CE3359}">
      <dgm:prSet/>
      <dgm:spPr/>
      <dgm:t>
        <a:bodyPr/>
        <a:lstStyle/>
        <a:p>
          <a:endParaRPr lang="en-US"/>
        </a:p>
      </dgm:t>
    </dgm:pt>
    <dgm:pt modelId="{29A8FA5B-94F2-4BBC-9054-CDC90DB65E7D}" type="pres">
      <dgm:prSet presAssocID="{777FDE32-4A65-4BB9-BBC4-B287059D22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F4063B-4CF7-47C6-951E-9FAAC3AD11B6}" type="pres">
      <dgm:prSet presAssocID="{777FDE32-4A65-4BB9-BBC4-B287059D228B}" presName="cycle" presStyleCnt="0"/>
      <dgm:spPr/>
    </dgm:pt>
    <dgm:pt modelId="{BB298B77-A7A0-462C-B823-D371B8FBDD8B}" type="pres">
      <dgm:prSet presAssocID="{E976A5E2-7F8C-4694-900E-269A1766944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33089-70AD-40D9-8493-1077D257167C}" type="pres">
      <dgm:prSet presAssocID="{603C4C21-FEF1-49C3-9E32-6EA24898923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318AFA5-88A9-404E-8AEA-C8A6ECCEA274}" type="pres">
      <dgm:prSet presAssocID="{01F1BC88-CE53-4A7D-BD4C-A5206E58828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57399-E27B-401E-B15A-B532F9192006}" type="pres">
      <dgm:prSet presAssocID="{8EA4BAA3-C06D-4506-AF39-84CAD093F65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6969F-1A7A-47F9-9DFF-6454DC8CDBE1}" type="pres">
      <dgm:prSet presAssocID="{2AAF69E0-683C-450E-AF56-99F2A7B997B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889C4-CB5D-4F19-8063-B53DCAC474DF}" type="pres">
      <dgm:prSet presAssocID="{6ECBF554-C2C3-43B7-9594-FB183A824A6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869D84-638B-4ECA-83FE-88B5F300069C}" srcId="{777FDE32-4A65-4BB9-BBC4-B287059D228B}" destId="{01F1BC88-CE53-4A7D-BD4C-A5206E58828E}" srcOrd="1" destOrd="0" parTransId="{94416A95-2DA0-4D06-AC72-B323387A14F2}" sibTransId="{8ED596BF-ED02-4025-9659-530DF36B84DC}"/>
    <dgm:cxn modelId="{1D942A9B-920A-45D1-8415-6125DF293805}" type="presOf" srcId="{603C4C21-FEF1-49C3-9E32-6EA248989237}" destId="{13433089-70AD-40D9-8493-1077D257167C}" srcOrd="0" destOrd="0" presId="urn:microsoft.com/office/officeart/2005/8/layout/cycle3"/>
    <dgm:cxn modelId="{D9CE3015-C823-4C70-99AA-036A00CE3359}" srcId="{777FDE32-4A65-4BB9-BBC4-B287059D228B}" destId="{6ECBF554-C2C3-43B7-9594-FB183A824A68}" srcOrd="4" destOrd="0" parTransId="{D277B2CB-2FAB-483A-9AA2-8813A983F6B3}" sibTransId="{1AE637E8-8FBA-4EA9-A179-46FCF58243FB}"/>
    <dgm:cxn modelId="{2F557D1F-9E05-4EAA-A7C3-D62CD61E2D92}" srcId="{777FDE32-4A65-4BB9-BBC4-B287059D228B}" destId="{E976A5E2-7F8C-4694-900E-269A1766944E}" srcOrd="0" destOrd="0" parTransId="{464CCA58-F11A-4988-A6ED-80B5F3310F07}" sibTransId="{603C4C21-FEF1-49C3-9E32-6EA248989237}"/>
    <dgm:cxn modelId="{E016299B-154B-4F0D-9D4B-3D3DA6D19009}" type="presOf" srcId="{2AAF69E0-683C-450E-AF56-99F2A7B997B4}" destId="{BB56969F-1A7A-47F9-9DFF-6454DC8CDBE1}" srcOrd="0" destOrd="0" presId="urn:microsoft.com/office/officeart/2005/8/layout/cycle3"/>
    <dgm:cxn modelId="{FA2E35FB-1FE2-4344-BB5D-55F57D341E2B}" type="presOf" srcId="{E976A5E2-7F8C-4694-900E-269A1766944E}" destId="{BB298B77-A7A0-462C-B823-D371B8FBDD8B}" srcOrd="0" destOrd="0" presId="urn:microsoft.com/office/officeart/2005/8/layout/cycle3"/>
    <dgm:cxn modelId="{FD37C677-4BA2-48DF-9CB5-8FC1F617F7BD}" srcId="{777FDE32-4A65-4BB9-BBC4-B287059D228B}" destId="{2AAF69E0-683C-450E-AF56-99F2A7B997B4}" srcOrd="3" destOrd="0" parTransId="{094E905D-1F8F-48A0-A0BA-15C3785E6920}" sibTransId="{D9DAA8F3-5611-40F9-BDF1-F5C43E9F0986}"/>
    <dgm:cxn modelId="{20AC07A7-2EE8-427E-87E1-59AF854904E4}" type="presOf" srcId="{777FDE32-4A65-4BB9-BBC4-B287059D228B}" destId="{29A8FA5B-94F2-4BBC-9054-CDC90DB65E7D}" srcOrd="0" destOrd="0" presId="urn:microsoft.com/office/officeart/2005/8/layout/cycle3"/>
    <dgm:cxn modelId="{E1F452F2-7874-4D3F-9DE2-DB548A3E51EC}" type="presOf" srcId="{6ECBF554-C2C3-43B7-9594-FB183A824A68}" destId="{E90889C4-CB5D-4F19-8063-B53DCAC474DF}" srcOrd="0" destOrd="0" presId="urn:microsoft.com/office/officeart/2005/8/layout/cycle3"/>
    <dgm:cxn modelId="{C0FD4DC2-C2C7-4C82-9513-C0E90A4D85B0}" type="presOf" srcId="{01F1BC88-CE53-4A7D-BD4C-A5206E58828E}" destId="{5318AFA5-88A9-404E-8AEA-C8A6ECCEA274}" srcOrd="0" destOrd="0" presId="urn:microsoft.com/office/officeart/2005/8/layout/cycle3"/>
    <dgm:cxn modelId="{524B8537-9068-4F4A-A1C0-EEFCF0D484AC}" srcId="{777FDE32-4A65-4BB9-BBC4-B287059D228B}" destId="{8EA4BAA3-C06D-4506-AF39-84CAD093F652}" srcOrd="2" destOrd="0" parTransId="{960A92E6-F585-45DF-8F16-564358D12C31}" sibTransId="{0C9372F6-320A-4BE2-8283-B2E508DC5E19}"/>
    <dgm:cxn modelId="{4DB0A36C-5FEB-4051-AC72-08CD652A5CC3}" type="presOf" srcId="{8EA4BAA3-C06D-4506-AF39-84CAD093F652}" destId="{F5F57399-E27B-401E-B15A-B532F9192006}" srcOrd="0" destOrd="0" presId="urn:microsoft.com/office/officeart/2005/8/layout/cycle3"/>
    <dgm:cxn modelId="{FAA78569-EE8B-4D73-86FF-129790D2456E}" type="presParOf" srcId="{29A8FA5B-94F2-4BBC-9054-CDC90DB65E7D}" destId="{BCF4063B-4CF7-47C6-951E-9FAAC3AD11B6}" srcOrd="0" destOrd="0" presId="urn:microsoft.com/office/officeart/2005/8/layout/cycle3"/>
    <dgm:cxn modelId="{D4B15E20-3722-41AC-AFE5-3D40EAFCA0E0}" type="presParOf" srcId="{BCF4063B-4CF7-47C6-951E-9FAAC3AD11B6}" destId="{BB298B77-A7A0-462C-B823-D371B8FBDD8B}" srcOrd="0" destOrd="0" presId="urn:microsoft.com/office/officeart/2005/8/layout/cycle3"/>
    <dgm:cxn modelId="{C91DE165-BCC0-40F4-BF80-C004EBF6229F}" type="presParOf" srcId="{BCF4063B-4CF7-47C6-951E-9FAAC3AD11B6}" destId="{13433089-70AD-40D9-8493-1077D257167C}" srcOrd="1" destOrd="0" presId="urn:microsoft.com/office/officeart/2005/8/layout/cycle3"/>
    <dgm:cxn modelId="{3763285E-A88F-40F0-AE4B-442EDB2E8B8B}" type="presParOf" srcId="{BCF4063B-4CF7-47C6-951E-9FAAC3AD11B6}" destId="{5318AFA5-88A9-404E-8AEA-C8A6ECCEA274}" srcOrd="2" destOrd="0" presId="urn:microsoft.com/office/officeart/2005/8/layout/cycle3"/>
    <dgm:cxn modelId="{DA2AFA88-C2D2-44BE-A197-89226461BFB8}" type="presParOf" srcId="{BCF4063B-4CF7-47C6-951E-9FAAC3AD11B6}" destId="{F5F57399-E27B-401E-B15A-B532F9192006}" srcOrd="3" destOrd="0" presId="urn:microsoft.com/office/officeart/2005/8/layout/cycle3"/>
    <dgm:cxn modelId="{7E195E72-791F-43CC-B9CD-2FF71725AC73}" type="presParOf" srcId="{BCF4063B-4CF7-47C6-951E-9FAAC3AD11B6}" destId="{BB56969F-1A7A-47F9-9DFF-6454DC8CDBE1}" srcOrd="4" destOrd="0" presId="urn:microsoft.com/office/officeart/2005/8/layout/cycle3"/>
    <dgm:cxn modelId="{4C61881D-157E-4F0F-8596-1003ED90A47B}" type="presParOf" srcId="{BCF4063B-4CF7-47C6-951E-9FAAC3AD11B6}" destId="{E90889C4-CB5D-4F19-8063-B53DCAC474D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33089-70AD-40D9-8493-1077D257167C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98B77-A7A0-462C-B823-D371B8FBDD8B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প্রোফেজ</a:t>
          </a:r>
          <a:endParaRPr lang="en-US" sz="2900" kern="1200" dirty="0">
            <a:solidFill>
              <a:srgbClr val="002060"/>
            </a:solidFill>
          </a:endParaRPr>
        </a:p>
      </dsp:txBody>
      <dsp:txXfrm>
        <a:off x="2160400" y="47068"/>
        <a:ext cx="1775198" cy="842046"/>
      </dsp:txXfrm>
    </dsp:sp>
    <dsp:sp modelId="{5318AFA5-88A9-404E-8AEA-C8A6ECCEA274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rPr>
            <a:t>প্রো-মেটাফেজ</a:t>
          </a:r>
          <a:endParaRPr lang="en-US" sz="2900" kern="1200" dirty="0">
            <a:solidFill>
              <a:schemeClr val="accent2"/>
            </a:solidFill>
          </a:endParaRPr>
        </a:p>
      </dsp:txBody>
      <dsp:txXfrm>
        <a:off x="3804791" y="1241788"/>
        <a:ext cx="1775198" cy="842046"/>
      </dsp:txXfrm>
    </dsp:sp>
    <dsp:sp modelId="{F5F57399-E27B-401E-B15A-B532F9192006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sz="2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76690" y="3174885"/>
        <a:ext cx="1775198" cy="842046"/>
      </dsp:txXfrm>
    </dsp:sp>
    <dsp:sp modelId="{BB56969F-1A7A-47F9-9DFF-6454DC8CDBE1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এনাফেজ</a:t>
          </a:r>
          <a:endParaRPr lang="en-US" sz="2900" kern="1200" dirty="0">
            <a:solidFill>
              <a:srgbClr val="FF0066"/>
            </a:solidFill>
          </a:endParaRPr>
        </a:p>
      </dsp:txBody>
      <dsp:txXfrm>
        <a:off x="1144111" y="3174885"/>
        <a:ext cx="1775198" cy="842046"/>
      </dsp:txXfrm>
    </dsp:sp>
    <dsp:sp modelId="{E90889C4-CB5D-4F19-8063-B53DCAC474DF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rgbClr val="3366FD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sz="2900" kern="1200" dirty="0">
            <a:solidFill>
              <a:srgbClr val="3366FD"/>
            </a:solidFill>
          </a:endParaRPr>
        </a:p>
      </dsp:txBody>
      <dsp:txXfrm>
        <a:off x="516009" y="124178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605D52A0-D52E-4B04-BA0D-68D8231E9D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7927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s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4B4B-880F-444D-8FF4-6BC13E1200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4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74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8833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121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6124575"/>
            <a:ext cx="838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35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2441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48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4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30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364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10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76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5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0612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943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7073-994D-4419-B6E9-FC180B830F65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543-5F01-4735-ABD7-22F27207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01" r:id="rId13"/>
    <p:sldLayoutId id="2147483796" r:id="rId14"/>
    <p:sldLayoutId id="2147483797" r:id="rId1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hidhaque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1416677" y="352582"/>
            <a:ext cx="6272010" cy="870911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7285" y="1893194"/>
            <a:ext cx="6065949" cy="471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7" y="1719329"/>
            <a:ext cx="6516710" cy="4887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3090930" y="528034"/>
            <a:ext cx="3206840" cy="734095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</a:t>
            </a:r>
            <a:r>
              <a:rPr lang="bn-IN" sz="3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নাফেজ</a:t>
            </a:r>
            <a:endParaRPr lang="en-US" sz="36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21" y="1520645"/>
            <a:ext cx="6890197" cy="2838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6518" y="4617922"/>
            <a:ext cx="79462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ধাপের শুরুতে সেন্ট্রোমিয়ার দুই খন্ডে বিভক্ত হয়ে যায় এবং       ক্রোমোজোমগুলো দুই মেরুর দিকে ধাবিত হতে থাকে । চলার সুময় সেন্ট্রোমিয়ার অগ্রগামী এবং বাহুগুলো অধগামী অবস্থায় থাকে। দুই মেরুর কাছাকাছি পৌচ্ছালে এ ধাপের সমাপ্তি ঘটে। </a:t>
            </a:r>
            <a:endParaRPr lang="en-US" sz="2400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2625043" y="502276"/>
            <a:ext cx="3206840" cy="734095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2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 </a:t>
            </a:r>
            <a:endParaRPr lang="en-US" sz="28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5" y="1347721"/>
            <a:ext cx="6606862" cy="3878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095" y="4971246"/>
            <a:ext cx="7714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ধপে ক্রোমোজোমগুলো পানি শোষন করে সরু ও লম্বা হয় , নিউক্লিওলাস ও নিউক্লিয়ার মেমব্রেনের আবির্ভাব ঘটে। সেন্ট্রোমিয়ার এবং স্পিন্ডল যন্ত্র অদৃশ্য হয়ে যায়। কোষ ঝিল্লীটি গর্তের ন্যায় ভেতরের দিকে ঢুকে কো</a:t>
            </a:r>
            <a:r>
              <a:rPr lang="en-US" sz="2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IN" sz="2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টিকে</a:t>
            </a:r>
            <a:r>
              <a:rPr lang="bn-BD" sz="2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 বিভক্ত করে ফেলে।</a:t>
            </a:r>
            <a:endParaRPr lang="en-US" sz="24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 bwMode="auto">
          <a:xfrm>
            <a:off x="2588652" y="257579"/>
            <a:ext cx="4172755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4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spc="5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871988"/>
            <a:ext cx="7469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বলতে কী বোঝায়? </a:t>
            </a:r>
            <a:endParaRPr lang="en-US" sz="40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2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 bwMode="auto">
          <a:xfrm>
            <a:off x="1004552" y="321973"/>
            <a:ext cx="7096259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IN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সমাধানঃ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551" y="3116687"/>
            <a:ext cx="7096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কোষ বিভাজনে একট দেহকোষের নিউক্লিয়াস বিভাজিত হয়ে সমআকৃতির ও সমগুণসম্পন্ন দুটি অপত্য নিউক্লিয়াস সৃষ্টির মাধ্যমে  দুটি অপত্য কোষ সৃষ্টি করে ,তাকে মাইটোসিস কোষ বিভাজন বলে।  </a:t>
            </a:r>
            <a:endParaRPr lang="en-US" sz="24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6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 bwMode="auto">
          <a:xfrm>
            <a:off x="2331073" y="429910"/>
            <a:ext cx="4172755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n-IN" sz="4400" b="1" i="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i="0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61" y="2279561"/>
            <a:ext cx="2730320" cy="204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8" y="2279561"/>
            <a:ext cx="3018874" cy="195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 bwMode="auto">
          <a:xfrm>
            <a:off x="1094702" y="4945489"/>
            <a:ext cx="6645499" cy="5666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উপরের চিত্রদুটি কোষবিভাজনের</a:t>
            </a:r>
            <a:r>
              <a:rPr kumimoji="0" lang="bn-IN" sz="32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ধাপের</a:t>
            </a:r>
            <a:r>
              <a:rPr kumimoji="0" lang="bn-IN" sz="32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 তুলনা কর।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宋体" pitchFamily="2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 bwMode="auto">
          <a:xfrm>
            <a:off x="2846231" y="386367"/>
            <a:ext cx="3696236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IN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2" y="2260712"/>
            <a:ext cx="1932469" cy="126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29" y="2207351"/>
            <a:ext cx="1835240" cy="137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79" y="2260712"/>
            <a:ext cx="1569023" cy="143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 bwMode="auto">
          <a:xfrm>
            <a:off x="1016794" y="5125791"/>
            <a:ext cx="7818114" cy="901521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উপরের ধাপতিনটির</a:t>
            </a:r>
            <a:r>
              <a:rPr kumimoji="0" lang="bn-IN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 মধ্যে মেটাফেজ ধাপের বৈশিষ্ট্যগুলি লিখ।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宋体" pitchFamily="2" charset="-122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1313326" y="3769148"/>
            <a:ext cx="991992" cy="643944"/>
          </a:xfrm>
          <a:prstGeom prst="upArrow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ক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宋体" pitchFamily="2" charset="-122"/>
              <a:cs typeface="NikoshBAN" panose="02000000000000000000" pitchFamily="2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4127679" y="3769148"/>
            <a:ext cx="1133340" cy="643944"/>
          </a:xfrm>
          <a:prstGeom prst="upArrow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800" b="1" i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খ</a:t>
            </a:r>
            <a:r>
              <a:rPr lang="bn-IN" dirty="0" smtClean="0">
                <a:latin typeface="Arial" charset="0"/>
                <a:ea typeface="宋体" pitchFamily="2" charset="-122"/>
              </a:rPr>
              <a:t> 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6898220" y="3712333"/>
            <a:ext cx="1133340" cy="643944"/>
          </a:xfrm>
          <a:prstGeom prst="upArrow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গ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宋体" pitchFamily="2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 bwMode="auto">
          <a:xfrm>
            <a:off x="2176529" y="360609"/>
            <a:ext cx="4211391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IN" sz="72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72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08338" y="3155324"/>
            <a:ext cx="7392473" cy="10818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টিউমার ও কান্সার সৃষ্টি</a:t>
            </a:r>
            <a:r>
              <a:rPr kumimoji="0" lang="bn-IN" sz="3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宋体" pitchFamily="2" charset="-122"/>
                <a:cs typeface="NikoshBAN" panose="02000000000000000000" pitchFamily="2" charset="0"/>
              </a:rPr>
              <a:t> অনিয়ন্ত্রিত মাইটোসিস কোষবিভাজনের ফল- ব্যাখ্যা কর। 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宋体" pitchFamily="2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E177-39CC-4B17-9021-086C0F5ECB22}" type="datetime1">
              <a:rPr lang="en-US" smtClean="0"/>
              <a:t>26-Apr-20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8900" y="457199"/>
            <a:ext cx="3886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i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4800" b="1" i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 bwMode="auto">
          <a:xfrm>
            <a:off x="2303709" y="54888"/>
            <a:ext cx="4211391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72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82" y="1732991"/>
            <a:ext cx="5628068" cy="4221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43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1010903" y="220074"/>
            <a:ext cx="7523665" cy="238798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i="0" spc="4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911" y="85020"/>
            <a:ext cx="9144000" cy="5442557"/>
          </a:xfrm>
          <a:prstGeom prst="rect">
            <a:avLst/>
          </a:pr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05238" y="360608"/>
            <a:ext cx="1933523" cy="641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67" tIns="36284" rIns="72567" bIns="362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80485" y="2806298"/>
            <a:ext cx="7014851" cy="21946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809" b="1" i="0" spc="4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809" b="1" i="0" spc="4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en-US" sz="3809" b="1" i="0" spc="4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809" b="1" i="0" spc="4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74" b="1" i="0" spc="4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174" b="1" i="0" spc="4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bn-BD" sz="3174" b="1" i="0" spc="4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74" b="1" i="0" spc="4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74" b="1" i="0" spc="4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74" b="1" i="0" spc="4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174" b="1" i="0" spc="4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769" y="1450797"/>
            <a:ext cx="1043189" cy="11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38" y="607445"/>
            <a:ext cx="1231343" cy="15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03853" y="1137264"/>
            <a:ext cx="4469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as-IN" sz="2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শহিদুল </a:t>
            </a:r>
            <a:r>
              <a:rPr lang="as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হক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2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as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খোর্দ্দকোমরপুর হামিদা চৌধুরী দাখিল মাদ্রাসা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bn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4"/>
              </a:rPr>
              <a:t>shahidhaque@gmail.com</a:t>
            </a:r>
            <a:r>
              <a:rPr lang="bn-BD" sz="2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7567" y="494451"/>
            <a:ext cx="5676188" cy="1143000"/>
          </a:xfrm>
        </p:spPr>
        <p:txBody>
          <a:bodyPr>
            <a:norm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2" y="1498024"/>
            <a:ext cx="6916199" cy="452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141677" y="5454134"/>
            <a:ext cx="217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C74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</a:t>
            </a:r>
            <a:endParaRPr lang="en-US" sz="3600" b="1" dirty="0">
              <a:solidFill>
                <a:srgbClr val="0C74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6941" y="425714"/>
            <a:ext cx="4905601" cy="1143000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54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3669" y="4353116"/>
            <a:ext cx="8153400" cy="1686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ctr" anchorCtr="1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i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</a:t>
            </a:r>
            <a:endParaRPr lang="en-GB" sz="8000" i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1" y="1719944"/>
            <a:ext cx="8153399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8694" y="384569"/>
            <a:ext cx="5000191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8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553792" y="1623702"/>
            <a:ext cx="8384146" cy="50346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……..</a:t>
            </a:r>
          </a:p>
          <a:p>
            <a:pPr algn="l"/>
            <a:endParaRPr lang="bn-BD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BD" sz="3200" u="sng" dirty="0" smtClean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200" u="sng" dirty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IN" sz="3200" u="sng" dirty="0" smtClean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BD" sz="3200" u="sng" dirty="0" smtClean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u="sng" dirty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BD" sz="3200" u="sng" dirty="0" smtClean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200" u="sng" dirty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বিভাজনের </a:t>
            </a:r>
            <a:r>
              <a:rPr lang="bn-BD" sz="3200" u="sng" dirty="0" smtClean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bn-IN" sz="3200" u="sng" dirty="0" smtClean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পারবে।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BD" sz="3200" u="sng" dirty="0" smtClean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200" u="sng" dirty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IN" sz="3200" u="sng" dirty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ব্যাখ্যা করতে</a:t>
            </a:r>
            <a:r>
              <a:rPr lang="bn-BD" sz="3200" u="sng" dirty="0">
                <a:solidFill>
                  <a:srgbClr val="3366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u="sng" dirty="0">
              <a:solidFill>
                <a:srgbClr val="3366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682" y="347729"/>
            <a:ext cx="44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মাইটোসিসের </a:t>
            </a:r>
            <a:r>
              <a:rPr lang="bn-BD" sz="48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bn-IN" sz="4800" b="1" i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</a:t>
            </a:r>
            <a:endParaRPr lang="en-US" sz="4800" b="1" i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13268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29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298B77-A7A0-462C-B823-D371B8FBD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B298B77-A7A0-462C-B823-D371B8FBD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B298B77-A7A0-462C-B823-D371B8FBD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B298B77-A7A0-462C-B823-D371B8FBD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33089-70AD-40D9-8493-1077D2571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433089-70AD-40D9-8493-1077D2571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3433089-70AD-40D9-8493-1077D2571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3433089-70AD-40D9-8493-1077D2571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18AFA5-88A9-404E-8AEA-C8A6ECCE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318AFA5-88A9-404E-8AEA-C8A6ECCE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318AFA5-88A9-404E-8AEA-C8A6ECCE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318AFA5-88A9-404E-8AEA-C8A6ECCE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F57399-E27B-401E-B15A-B532F9192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5F57399-E27B-401E-B15A-B532F9192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F5F57399-E27B-401E-B15A-B532F9192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5F57399-E27B-401E-B15A-B532F9192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56969F-1A7A-47F9-9DFF-6454DC8CD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BB56969F-1A7A-47F9-9DFF-6454DC8CD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BB56969F-1A7A-47F9-9DFF-6454DC8CD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BB56969F-1A7A-47F9-9DFF-6454DC8CD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0889C4-CB5D-4F19-8063-B53DCAC4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90889C4-CB5D-4F19-8063-B53DCAC4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90889C4-CB5D-4F19-8063-B53DCAC4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90889C4-CB5D-4F19-8063-B53DCAC47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785611" y="582993"/>
            <a:ext cx="3992451" cy="908409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4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4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phese2.jpg"/>
          <p:cNvPicPr>
            <a:picLocks noChangeAspect="1"/>
          </p:cNvPicPr>
          <p:nvPr/>
        </p:nvPicPr>
        <p:blipFill rotWithShape="1">
          <a:blip r:embed="rId2"/>
          <a:srcRect r="29778"/>
          <a:stretch/>
        </p:blipFill>
        <p:spPr>
          <a:xfrm>
            <a:off x="5988676" y="582993"/>
            <a:ext cx="2466301" cy="2463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611" y="3747752"/>
            <a:ext cx="7669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পর্যায়ে</a:t>
            </a:r>
            <a:r>
              <a:rPr lang="en-US" sz="320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ক্রোমোজোমগুলো</a:t>
            </a:r>
            <a:r>
              <a:rPr lang="en-US" sz="320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খাট</a:t>
            </a:r>
            <a:r>
              <a:rPr lang="en-US" sz="3200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হয়।বিন্দুরন</a:t>
            </a:r>
            <a:r>
              <a:rPr lang="bn-BD" sz="3200" i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্যায় সেন্ট্রোমিয়ারের সৃষ্টি হয় এবং ক্রোমোজোমগুলো সেন্ট্রোমিয়ারের সাথে লেগে থাকে। এ ধাপের শেষে নিউক্লিওলাস ও নিউক্লিয়ার মেমব্রেন বিলুপ্ত হতে থাকে।</a:t>
            </a:r>
            <a:endParaRPr lang="en-US" sz="3200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5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785611" y="582993"/>
            <a:ext cx="5447901" cy="908409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IN" sz="440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প্রো-</a:t>
            </a:r>
            <a:r>
              <a:rPr lang="en-US" sz="44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</a:t>
            </a:r>
            <a:r>
              <a:rPr lang="bn-BD" sz="440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ফেজ</a:t>
            </a:r>
            <a:endParaRPr lang="en-US" sz="4400" i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25" y="1715545"/>
            <a:ext cx="2849826" cy="2597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512" y="1210614"/>
            <a:ext cx="1996225" cy="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7313" y="1085717"/>
            <a:ext cx="1996225" cy="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6323801" y="1045708"/>
            <a:ext cx="2112135" cy="91634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 তন্তু</a:t>
            </a:r>
            <a:endParaRPr lang="en-US" sz="28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23801" y="2531343"/>
            <a:ext cx="2112135" cy="91440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40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</a:t>
            </a:r>
            <a:endParaRPr lang="en-US" sz="40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375317" y="3935279"/>
            <a:ext cx="2112135" cy="112046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বিষবীয় অঞ্চল</a:t>
            </a:r>
            <a:endParaRPr lang="en-US" sz="28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endCxn id="11" idx="2"/>
          </p:cNvCxnSpPr>
          <p:nvPr/>
        </p:nvCxnSpPr>
        <p:spPr bwMode="auto">
          <a:xfrm flipV="1">
            <a:off x="3914953" y="2988544"/>
            <a:ext cx="2408848" cy="420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3699992" y="1491402"/>
            <a:ext cx="2675325" cy="1134453"/>
            <a:chOff x="4005330" y="1715834"/>
            <a:chExt cx="2602081" cy="10369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V="1">
              <a:off x="4423482" y="1715834"/>
              <a:ext cx="2183929" cy="2281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4005330" y="1738646"/>
              <a:ext cx="418152" cy="10140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280982" flipV="1">
            <a:off x="2882651" y="4167485"/>
            <a:ext cx="3507761" cy="226355"/>
            <a:chOff x="4005330" y="1715834"/>
            <a:chExt cx="2602081" cy="10369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4423482" y="1715834"/>
              <a:ext cx="2183929" cy="2281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4005330" y="1738646"/>
              <a:ext cx="418152" cy="10140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463640" y="5287193"/>
            <a:ext cx="828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পর্যায়ে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নিউক্লিওলাস </a:t>
            </a:r>
            <a:r>
              <a:rPr lang="bn-BD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নিউক্লিয়ার মেমব্রেন বিলুপ্ত হয়। দুই মেরুযুক্ত স্পিন্ডল যন্ত্রের সৃষ্টি হয়। ক্রোমোজোমগুলো স্পিন্ডল যন্ত্রের আকর্ষণ তন্তুর সাথে লেগে থাকে।</a:t>
            </a:r>
            <a:endParaRPr lang="en-US" sz="24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9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1" grpId="0" animBg="1"/>
      <p:bldP spid="12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596979" y="515155"/>
            <a:ext cx="4226877" cy="734095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3600" b="1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1635618"/>
            <a:ext cx="3206840" cy="21783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36095" y="1788065"/>
            <a:ext cx="2535449" cy="31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6071543" y="2432198"/>
            <a:ext cx="2248208" cy="61818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n-BD" sz="36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</a:t>
            </a:r>
            <a:endParaRPr lang="en-US" sz="36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71544" y="1515784"/>
            <a:ext cx="2248208" cy="618186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4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বিষুবীয় অঞ্চল</a:t>
            </a:r>
            <a:endParaRPr lang="en-US" sz="24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071544" y="3375554"/>
            <a:ext cx="2248208" cy="61818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n-BD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28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60200" y="2754762"/>
            <a:ext cx="1411344" cy="31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280982" flipV="1">
            <a:off x="3207076" y="3375481"/>
            <a:ext cx="2877109" cy="192038"/>
            <a:chOff x="4005330" y="1715834"/>
            <a:chExt cx="2602081" cy="10369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4423482" y="1715834"/>
              <a:ext cx="2183929" cy="2281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4005330" y="1738646"/>
              <a:ext cx="418152" cy="10140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734094" y="4575171"/>
            <a:ext cx="75856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ধাপের শুরুতে ক্রোমোজোমগুলো স্পিন্ডল যন্ত্রের বিষুবীয় অঞ্চলে অবস্থান করে। সেন্ট্রোমিয়ার বিষুবীয় অঞ্চলে এবং বাহুগুলো মেরুমুখী হয়ে অবস্থান করে। এ অবস্থায় ক্রোমোজোমগুলো সর্বাধিক </a:t>
            </a:r>
            <a:r>
              <a:rPr lang="bn-BD" sz="28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</a:t>
            </a:r>
            <a:r>
              <a:rPr lang="bn-IN" sz="28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টো</a:t>
            </a:r>
            <a:r>
              <a:rPr lang="bn-BD" sz="28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মোটা হয়</a:t>
            </a:r>
            <a:r>
              <a:rPr lang="bn-BD" sz="28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i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4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2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345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NikoshBAN</vt:lpstr>
      <vt:lpstr>华文细黑</vt:lpstr>
      <vt:lpstr>Vrinda</vt:lpstr>
      <vt:lpstr>Wingdings</vt:lpstr>
      <vt:lpstr>1_Office Theme</vt:lpstr>
      <vt:lpstr>আজকের ক্লাসে সবাইকে স্বাগতম</vt:lpstr>
      <vt:lpstr>PowerPoint Presentation</vt:lpstr>
      <vt:lpstr>নিচের চিত্রগুলো লক্ষ্য কর 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A.Hannan</dc:creator>
  <cp:keywords>ppt幻灯设计/ppt模板设计</cp:keywords>
  <dc:description>nordridesign.com</dc:description>
  <cp:lastModifiedBy>DOEL</cp:lastModifiedBy>
  <cp:revision>128</cp:revision>
  <dcterms:created xsi:type="dcterms:W3CDTF">2017-09-02T00:28:20Z</dcterms:created>
  <dcterms:modified xsi:type="dcterms:W3CDTF">2020-04-26T09:59:37Z</dcterms:modified>
  <cp:category/>
</cp:coreProperties>
</file>