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sldIdLst>
    <p:sldId id="258" r:id="rId2"/>
    <p:sldId id="259" r:id="rId3"/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2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397A4-3AE4-4207-AD68-AB274A476B6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D2047-E4EB-4B3B-B3FE-962F0AE0C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9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D180-FB79-45F9-9753-16B828A32A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2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74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2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6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5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2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6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B12E3DA-2018-4BEA-8C73-06DDE08C403B}"/>
              </a:ext>
            </a:extLst>
          </p:cNvPr>
          <p:cNvSpPr/>
          <p:nvPr/>
        </p:nvSpPr>
        <p:spPr>
          <a:xfrm>
            <a:off x="384315" y="2128873"/>
            <a:ext cx="8401876" cy="1546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8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08896" y="2825217"/>
            <a:ext cx="9588299" cy="4839786"/>
            <a:chOff x="-129384" y="1095808"/>
            <a:chExt cx="9588299" cy="4839786"/>
          </a:xfrm>
        </p:grpSpPr>
        <p:sp>
          <p:nvSpPr>
            <p:cNvPr id="2" name="Rectangle 1"/>
            <p:cNvSpPr/>
            <p:nvPr/>
          </p:nvSpPr>
          <p:spPr>
            <a:xfrm>
              <a:off x="-129384" y="1249696"/>
              <a:ext cx="9588299" cy="4685898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095808"/>
              <a:ext cx="9311004" cy="483978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0" b="1" dirty="0" err="1" smtClean="0">
                  <a:ln w="1143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0000" b="1" dirty="0">
                <a:ln w="1143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3" b="89620" l="3077" r="100000">
                        <a14:foregroundMark x1="24423" y1="26076" x2="30962" y2="49367"/>
                        <a14:foregroundMark x1="25577" y1="26076" x2="35192" y2="50127"/>
                        <a14:foregroundMark x1="35192" y1="50127" x2="35192" y2="50127"/>
                        <a14:foregroundMark x1="35192" y1="50127" x2="35192" y2="50127"/>
                        <a14:foregroundMark x1="43462" y1="82278" x2="35192" y2="85570"/>
                        <a14:foregroundMark x1="62692" y1="69367" x2="69231" y2="66076"/>
                        <a14:foregroundMark x1="87115" y1="63038" x2="93654" y2="63038"/>
                        <a14:foregroundMark x1="85962" y1="61266" x2="89423" y2="58987"/>
                        <a14:foregroundMark x1="45962" y1="47595" x2="51346" y2="58228"/>
                        <a14:foregroundMark x1="38269" y1="63038" x2="43462" y2="27595"/>
                        <a14:foregroundMark x1="20192" y1="45316" x2="29231" y2="62278"/>
                        <a14:foregroundMark x1="42885" y1="72658" x2="44808" y2="63038"/>
                        <a14:foregroundMark x1="57308" y1="81519" x2="65577" y2="88608"/>
                        <a14:foregroundMark x1="53654" y1="84810" x2="62115" y2="79747"/>
                        <a14:foregroundMark x1="51923" y1="78228" x2="60769" y2="69367"/>
                        <a14:foregroundMark x1="52500" y1="80759" x2="63846" y2="84810"/>
                        <a14:foregroundMark x1="69808" y1="86329" x2="95385" y2="77468"/>
                        <a14:foregroundMark x1="51346" y1="86329" x2="59038" y2="87848"/>
                        <a14:foregroundMark x1="12500" y1="83797" x2="22115" y2="69367"/>
                        <a14:foregroundMark x1="9038" y1="86329" x2="32885" y2="75949"/>
                        <a14:foregroundMark x1="8269" y1="87089" x2="38269" y2="84810"/>
                        <a14:foregroundMark x1="5385" y1="86329" x2="34615" y2="88608"/>
                        <a14:foregroundMark x1="56154" y1="54937" x2="56154" y2="54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28" y="244838"/>
            <a:ext cx="2540888" cy="1884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87556" l="2667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" y="333920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37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44"/>
    </mc:Choice>
    <mc:Fallback>
      <p:transition spd="slow" advTm="46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415979"/>
            <a:ext cx="5423905" cy="154131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u="sng" dirty="0" err="1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r>
              <a:rPr lang="en-US" sz="3200" b="1" u="sng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ডিভাইস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পাঠানো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কম্পিউটার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টেলিফোন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মোবাইল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ফোন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ইত্যাদি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71" y="2368768"/>
            <a:ext cx="5171072" cy="4241546"/>
          </a:xfrm>
          <a:prstGeom prst="rect">
            <a:avLst/>
          </a:prstGeom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u="sng" dirty="0" err="1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প্রেরক</a:t>
            </a:r>
            <a:r>
              <a:rPr lang="en-US" sz="2800" b="1" u="sng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মাধ্যমের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মধ্য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প্রাপকের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কাছে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প্রেরণ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একপ্রান্ত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অন্য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প্রান্তে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ট্রান্সমিশন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সিস্টেমের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মধ্য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প্রেরণের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উপযোগী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রুপান্তর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নিরাপত্তা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বিধানে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প্রয়োজনে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এনকোড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মডেম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 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ভাষাকে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কম্পিউটারের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মেশিনের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ভাষায়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পরিনত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এনকোড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55724" y="390455"/>
            <a:ext cx="3211383" cy="2552711"/>
            <a:chOff x="2642817" y="55602"/>
            <a:chExt cx="3738665" cy="2552711"/>
          </a:xfrm>
        </p:grpSpPr>
        <p:sp>
          <p:nvSpPr>
            <p:cNvPr id="4" name="Cloud 3"/>
            <p:cNvSpPr/>
            <p:nvPr/>
          </p:nvSpPr>
          <p:spPr>
            <a:xfrm>
              <a:off x="2642817" y="270455"/>
              <a:ext cx="3738665" cy="2156205"/>
            </a:xfrm>
            <a:prstGeom prst="cloud">
              <a:avLst/>
            </a:prstGeom>
            <a:gradFill flip="none" rotWithShape="1">
              <a:gsLst>
                <a:gs pos="0">
                  <a:srgbClr val="00B050"/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rgbClr val="7030A0"/>
                </a:gs>
              </a:gsLst>
              <a:lin ang="8100000" scaled="1"/>
              <a:tileRect/>
            </a:gradFill>
            <a:scene3d>
              <a:camera prst="perspectiveFront"/>
              <a:lightRig rig="brightRoom" dir="t"/>
            </a:scene3d>
            <a:sp3d extrusionH="12700" contourW="25400" prstMaterial="flat">
              <a:bevelT w="63500" h="152400" prst="relaxedInset"/>
              <a:contourClr>
                <a:schemeClr val="accent2">
                  <a:shade val="27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829">
              <a:off x="3081667" y="55602"/>
              <a:ext cx="2671573" cy="2552711"/>
            </a:xfrm>
            <a:prstGeom prst="rect">
              <a:avLst/>
            </a:prstGeom>
          </p:spPr>
        </p:pic>
      </p:grpSp>
      <p:sp>
        <p:nvSpPr>
          <p:cNvPr id="7" name="Flowchart: Multidocument 6"/>
          <p:cNvSpPr/>
          <p:nvPr/>
        </p:nvSpPr>
        <p:spPr>
          <a:xfrm rot="19480273">
            <a:off x="5708850" y="3419018"/>
            <a:ext cx="3105129" cy="2526090"/>
          </a:xfrm>
          <a:prstGeom prst="flowChartMultidocumen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100000">
                <a:srgbClr val="00B050"/>
              </a:gs>
            </a:gsLst>
            <a:lin ang="81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" b="100000" l="1250" r="99063">
                        <a14:foregroundMark x1="41719" y1="62852" x2="41719" y2="62852"/>
                        <a14:foregroundMark x1="41719" y1="62852" x2="78281" y2="37148"/>
                        <a14:foregroundMark x1="81875" y1="36444" x2="93906" y2="21831"/>
                        <a14:foregroundMark x1="93906" y1="21831" x2="95469" y2="19190"/>
                        <a14:foregroundMark x1="90156" y1="22359" x2="96250" y2="30810"/>
                        <a14:foregroundMark x1="85000" y1="25352" x2="91406" y2="19014"/>
                        <a14:foregroundMark x1="30156" y1="75000" x2="44531" y2="60915"/>
                        <a14:foregroundMark x1="8594" y1="92606" x2="21719" y2="78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126">
            <a:off x="6017180" y="3882891"/>
            <a:ext cx="2394067" cy="19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4" y="3851794"/>
            <a:ext cx="846142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u="sng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উৎস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গম্ভব্য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ডিভাইসকে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যুক্ত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দিয়ে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চ্যানেল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ধরণের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হতে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পারে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যেমন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কোএক্সিয়াল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টুইস্টেড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পেয়ার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ফাইবার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অপটিক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)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তারবিহীন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ওয়েব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মাইক্রোওয়েব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ইনফ্রারেড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ওয়েব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400" b="1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Pie 2"/>
          <p:cNvSpPr/>
          <p:nvPr/>
        </p:nvSpPr>
        <p:spPr>
          <a:xfrm>
            <a:off x="416762" y="334851"/>
            <a:ext cx="3052292" cy="2897747"/>
          </a:xfrm>
          <a:prstGeom prst="pie">
            <a:avLst>
              <a:gd name="adj1" fmla="val 0"/>
              <a:gd name="adj2" fmla="val 211335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>
            <a:off x="5566171" y="294066"/>
            <a:ext cx="3052292" cy="2897747"/>
          </a:xfrm>
          <a:prstGeom prst="pie">
            <a:avLst>
              <a:gd name="adj1" fmla="val 0"/>
              <a:gd name="adj2" fmla="val 21133546"/>
            </a:avLst>
          </a:prstGeom>
          <a:blipFill dpi="0" rotWithShape="1">
            <a:blip r:embed="rId2"/>
            <a:srcRect/>
            <a:stretch>
              <a:fillRect l="4000" t="4000" r="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100000" l="0" r="100000">
                        <a14:foregroundMark x1="10121" y1="40686" x2="24291" y2="33824"/>
                        <a14:foregroundMark x1="44939" y1="19118" x2="55870" y2="24510"/>
                        <a14:foregroundMark x1="79352" y1="32353" x2="76923" y2="18137"/>
                        <a14:foregroundMark x1="14980" y1="69118" x2="30364" y2="67647"/>
                        <a14:foregroundMark x1="49393" y1="86275" x2="58704" y2="87745"/>
                        <a14:foregroundMark x1="43320" y1="78922" x2="61943" y2="88235"/>
                        <a14:foregroundMark x1="81781" y1="90196" x2="90283" y2="86275"/>
                        <a14:foregroundMark x1="47773" y1="52941" x2="62348" y2="55882"/>
                        <a14:foregroundMark x1="44939" y1="63725" x2="60324" y2="59804"/>
                        <a14:foregroundMark x1="42105" y1="57843" x2="45749" y2="47549"/>
                        <a14:foregroundMark x1="59109" y1="80882" x2="65182" y2="85784"/>
                        <a14:foregroundMark x1="14980" y1="92647" x2="27126" y2="90196"/>
                        <a14:foregroundMark x1="10526" y1="92157" x2="18623" y2="92647"/>
                        <a14:foregroundMark x1="8907" y1="89706" x2="19433" y2="84804"/>
                        <a14:foregroundMark x1="3239" y1="70098" x2="13360" y2="64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2" y="371340"/>
            <a:ext cx="3052292" cy="2874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16" y="371340"/>
            <a:ext cx="1884240" cy="1835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10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9" y="2461323"/>
            <a:ext cx="8139448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প্রাপক</a:t>
            </a:r>
            <a:r>
              <a:rPr lang="en-US" sz="2800" b="1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কাছে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পাঠানো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প্রাপক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গ্রাহক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গ্রাহকের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কাজ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সিগনাল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গ্রহন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এ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সিগনালকে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বোধগম্য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ডিকোড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উপস্থাপন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করা।কম্পিউটারের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/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মেশিনের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ভাষাকে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মানুষের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ভাষায়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পরিনত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ডিকোড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  <a:p>
            <a:pPr algn="just" fontAlgn="base">
              <a:lnSpc>
                <a:spcPct val="107000"/>
              </a:lnSpc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2800" b="1" dirty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উদ্দেশ্যে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পাঠানো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সর্বশেষ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পৌঁছে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টেলিফোন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মোবাইল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ফোন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370245"/>
            <a:ext cx="3734068" cy="1947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2" y="370245"/>
            <a:ext cx="3078855" cy="1947952"/>
          </a:xfrm>
          <a:prstGeom prst="rect">
            <a:avLst/>
          </a:prstGeom>
        </p:spPr>
      </p:pic>
      <p:sp>
        <p:nvSpPr>
          <p:cNvPr id="5" name="Quad Arrow 4"/>
          <p:cNvSpPr/>
          <p:nvPr/>
        </p:nvSpPr>
        <p:spPr>
          <a:xfrm>
            <a:off x="4197707" y="880581"/>
            <a:ext cx="1326526" cy="927279"/>
          </a:xfrm>
          <a:prstGeom prst="quad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990" y="543134"/>
            <a:ext cx="8410914" cy="16730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দক্ষতাঃ</a:t>
            </a:r>
            <a:r>
              <a:rPr lang="en-US" sz="24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দক্ষতা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নিমোক্ত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বিষয়গুলোর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যথাঃ</a:t>
            </a:r>
            <a:endParaRPr lang="en-US" sz="12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</a:t>
            </a:r>
            <a:r>
              <a:rPr lang="en-US" sz="24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মেথড</a:t>
            </a:r>
            <a:r>
              <a:rPr lang="en-US" sz="24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মোড</a:t>
            </a:r>
            <a:r>
              <a:rPr lang="en-US" sz="24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৪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endParaRPr lang="en-US" sz="12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990" y="2948191"/>
            <a:ext cx="8410913" cy="324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u="sng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u="sng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u="sng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b="1" u="sng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স্পিডঃ</a:t>
            </a:r>
            <a:r>
              <a:rPr lang="en-US" sz="24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সেকেন্ডে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পরিমান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হারকে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বলে।ডেটা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আবার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ব্যান্ডউইথও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সাধারণত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Bit per Second (bps), Mbps,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Gbps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পরিমাপ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বাইনারী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ডিজিট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০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b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দ্বারা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প্রকাশ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58 kbps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বলতে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বোঝায়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সেকেন্ডে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58 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কিলোবিট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স্থানান্তরিত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2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0" y="278139"/>
            <a:ext cx="8384146" cy="597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৮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কিলোবাইট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মেগাবাইট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কিলোবাইট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গিগাবাইট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মেগাবাইট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টেরাবাইট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গিগাবাইট</a:t>
            </a:r>
            <a:endParaRPr lang="en-US" sz="2800" b="1" i="1" dirty="0" smtClean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যত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দিয়ে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আদান-প্রদান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তত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গতির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ভিত্তি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তিনভাগে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ভাগ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যথাঃ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(Narrow 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Band) </a:t>
            </a: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 Voice 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Band)   </a:t>
            </a: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৩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ব্রড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 Broad Band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941317"/>
            <a:ext cx="8525814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: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৪৫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৩০০bps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পর্যন্ত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সাধারণত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ধীরগতিতে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টেলিগ্রাফিতে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  <a:p>
            <a:pPr fontAlgn="base">
              <a:lnSpc>
                <a:spcPct val="107000"/>
              </a:lnSpc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১২০০bps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৯৬০০ 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পর্যন্ত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চেয়ে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দ্রুত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গতিতে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সাধারণত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টেলিফোনে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এছাড়া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প্রিন্টার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রিডারে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  <a:p>
            <a:pPr fontAlgn="base">
              <a:lnSpc>
                <a:spcPct val="107000"/>
              </a:lnSpc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ব্রড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ব্রড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কমপক্ষে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 Mbps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সাইবার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লাইন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(DSL-Digital Satellite Link),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লিংক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মাইক্রোয়েভ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স্যাটেলাইট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ফাইবার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অপটিক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9" y="2369713"/>
            <a:ext cx="8190964" cy="335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endParaRPr lang="en-US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3600" b="1" u="sng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জ্ঞানমূলক</a:t>
            </a:r>
            <a:r>
              <a:rPr lang="en-US" sz="3600" b="1" u="sng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প্রশ্নসমূহঃ</a:t>
            </a:r>
            <a:endParaRPr lang="en-US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চ্যানেল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ব্যান্ডউইডথ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কী?ন্যারো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কী?ব্রড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  <a:endParaRPr lang="en-US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833352" y="450760"/>
            <a:ext cx="2614411" cy="746975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পাঠ</a:t>
            </a:r>
            <a:r>
              <a:rPr lang="en-US" sz="3200" dirty="0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3200" dirty="0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1624550" y="334269"/>
            <a:ext cx="5876181" cy="1905348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17315" y="548496"/>
            <a:ext cx="5690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৯৬০০ bps </a:t>
            </a:r>
            <a:r>
              <a:rPr lang="en-US" sz="4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ব্যাখ্যা</a:t>
            </a:r>
            <a:r>
              <a:rPr lang="en-US" sz="4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লিখে</a:t>
            </a:r>
            <a:r>
              <a:rPr lang="en-US" sz="4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পরবর্তি</a:t>
            </a:r>
            <a:r>
              <a:rPr lang="en-US" sz="4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ক্লাসে</a:t>
            </a:r>
            <a:r>
              <a:rPr lang="en-US" sz="4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নিয়ে</a:t>
            </a:r>
            <a:r>
              <a:rPr lang="en-US" sz="4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এসো</a:t>
            </a:r>
            <a:r>
              <a:rPr lang="en-US" sz="4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396" y="2756448"/>
            <a:ext cx="8302488" cy="2663688"/>
            <a:chOff x="397567" y="2822709"/>
            <a:chExt cx="8302488" cy="2663688"/>
          </a:xfrm>
        </p:grpSpPr>
        <p:sp>
          <p:nvSpPr>
            <p:cNvPr id="4" name="Cube 3"/>
            <p:cNvSpPr/>
            <p:nvPr/>
          </p:nvSpPr>
          <p:spPr>
            <a:xfrm>
              <a:off x="397567" y="2822709"/>
              <a:ext cx="2398644" cy="2663688"/>
            </a:xfrm>
            <a:prstGeom prst="cube">
              <a:avLst/>
            </a:prstGeom>
            <a:scene3d>
              <a:camera prst="perspectiveHeroicExtremeLeftFacing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ধ</a:t>
              </a:r>
              <a:endParaRPr lang="en-US" sz="2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2365515" y="2822709"/>
              <a:ext cx="2398644" cy="2663688"/>
            </a:xfrm>
            <a:prstGeom prst="cube">
              <a:avLst/>
            </a:prstGeom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4333463" y="2822709"/>
              <a:ext cx="2398644" cy="2663688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বা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6301411" y="2822709"/>
              <a:ext cx="2398644" cy="2663688"/>
            </a:xfrm>
            <a:prstGeom prst="cube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ধ</a:t>
              </a:r>
              <a:endPara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448812" y="2980589"/>
            <a:ext cx="1675459" cy="2646878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ন্য</a:t>
            </a:r>
            <a:endParaRPr lang="en-US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8941"/>
            <a:ext cx="9144000" cy="6358206"/>
            <a:chOff x="56608" y="627015"/>
            <a:chExt cx="6714307" cy="5950132"/>
          </a:xfrm>
        </p:grpSpPr>
        <p:sp>
          <p:nvSpPr>
            <p:cNvPr id="9" name="Cube 8"/>
            <p:cNvSpPr/>
            <p:nvPr/>
          </p:nvSpPr>
          <p:spPr>
            <a:xfrm>
              <a:off x="587829" y="627017"/>
              <a:ext cx="2377440" cy="2965269"/>
            </a:xfrm>
            <a:prstGeom prst="cub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2490652" y="627016"/>
              <a:ext cx="2377440" cy="2965269"/>
            </a:xfrm>
            <a:prstGeom prst="cub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4393475" y="627015"/>
              <a:ext cx="2377440" cy="2965269"/>
            </a:xfrm>
            <a:prstGeom prst="cube">
              <a:avLst/>
            </a:prstGeom>
            <a:solidFill>
              <a:srgbClr val="92D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276498" y="3611878"/>
              <a:ext cx="2377440" cy="2965269"/>
            </a:xfrm>
            <a:prstGeom prst="cub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2179321" y="3611877"/>
              <a:ext cx="2377440" cy="2965269"/>
            </a:xfrm>
            <a:prstGeom prst="cub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4082144" y="3611876"/>
              <a:ext cx="2377440" cy="2965269"/>
            </a:xfrm>
            <a:prstGeom prst="cube">
              <a:avLst/>
            </a:prstGeom>
            <a:solidFill>
              <a:srgbClr val="92D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56608" y="2207607"/>
              <a:ext cx="2377440" cy="2965269"/>
            </a:xfrm>
            <a:prstGeom prst="cub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1959431" y="2207606"/>
              <a:ext cx="2377440" cy="2965269"/>
            </a:xfrm>
            <a:prstGeom prst="cub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862254" y="2207605"/>
              <a:ext cx="2377440" cy="2965269"/>
            </a:xfrm>
            <a:prstGeom prst="cube">
              <a:avLst/>
            </a:prstGeom>
            <a:solidFill>
              <a:srgbClr val="92D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715" y="1384017"/>
            <a:ext cx="2466882" cy="2044192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35051" y="599187"/>
            <a:ext cx="3396664" cy="784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4531" y="3659339"/>
            <a:ext cx="4195136" cy="21236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1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21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1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1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1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এপ্লিকেশন-2</a:t>
            </a:r>
          </a:p>
          <a:p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2400" dirty="0">
              <a:ln w="222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2.১ (</a:t>
            </a:r>
            <a:r>
              <a:rPr lang="en-US" sz="2400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2400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বেসিক</a:t>
            </a:r>
            <a:r>
              <a:rPr lang="en-US" sz="2400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n w="222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dirty="0" err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8789" y="3118427"/>
            <a:ext cx="4326911" cy="2577629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  <a:endParaRPr lang="bn-BD" sz="21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) </a:t>
            </a:r>
            <a:endParaRPr lang="bn-BD" sz="21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1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100" b="1" dirty="0" smtClean="0"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100" b="1" dirty="0">
                <a:latin typeface="NikoshBAN" pitchFamily="2" charset="0"/>
                <a:cs typeface="NikoshBAN" pitchFamily="2" charset="0"/>
              </a:rPr>
              <a:t>বিজনেস ম্যানেজমেন্ট ইন্সটিটিউট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1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13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1350" dirty="0">
                <a:solidFill>
                  <a:srgbClr val="00B0F0"/>
                </a:solidFill>
                <a:latin typeface="Times New Roman" panose="02020603050405020304" pitchFamily="18" charset="0"/>
                <a:cs typeface="NikoshBAN" pitchFamily="2" charset="0"/>
              </a:rPr>
              <a:t>mail-www.engmrk</a:t>
            </a:r>
            <a:r>
              <a:rPr lang="en-US" sz="1350" dirty="0">
                <a:solidFill>
                  <a:srgbClr val="00B0F0"/>
                </a:solidFill>
                <a:latin typeface="Times New Roman" panose="02020603050405020304" pitchFamily="18" charset="0"/>
                <a:cs typeface="NikoshBAN" pitchFamily="2" charset="0"/>
              </a:rPr>
              <a:t>han8</a:t>
            </a:r>
            <a:r>
              <a:rPr lang="bn-BD" sz="1350" dirty="0">
                <a:solidFill>
                  <a:srgbClr val="00B0F0"/>
                </a:solidFill>
                <a:latin typeface="Times New Roman" panose="02020603050405020304" pitchFamily="18" charset="0"/>
                <a:cs typeface="NikoshBAN" pitchFamily="2" charset="0"/>
              </a:rPr>
              <a:t>@gmail.com</a:t>
            </a:r>
            <a:endParaRPr lang="bn-BD" sz="1350" dirty="0">
              <a:solidFill>
                <a:srgbClr val="00B0F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09" l="0" r="99091">
                        <a14:foregroundMark x1="20000" y1="82273" x2="81515" y2="85909"/>
                        <a14:foregroundMark x1="5152" y1="86818" x2="97576" y2="82273"/>
                        <a14:foregroundMark x1="60303" y1="23409" x2="62727" y2="98636"/>
                        <a14:foregroundMark x1="35152" y1="69318" x2="15152" y2="97955"/>
                        <a14:foregroundMark x1="13333" y1="80000" x2="1212" y2="91136"/>
                        <a14:foregroundMark x1="10909" y1="77045" x2="27879" y2="66364"/>
                        <a14:foregroundMark x1="74242" y1="70909" x2="94242" y2="76136"/>
                        <a14:foregroundMark x1="74242" y1="70909" x2="95152" y2="77045"/>
                        <a14:foregroundMark x1="76667" y1="62727" x2="99091" y2="67955"/>
                        <a14:foregroundMark x1="70909" y1="89773" x2="95152" y2="88182"/>
                        <a14:foregroundMark x1="78182" y1="87500" x2="93636" y2="95682"/>
                        <a14:foregroundMark x1="21515" y1="88864" x2="51515" y2="92045"/>
                        <a14:foregroundMark x1="43333" y1="11591" x2="49697" y2="83636"/>
                        <a14:foregroundMark x1="63636" y1="93409" x2="8545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2" y="1289721"/>
            <a:ext cx="1613934" cy="17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1977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7" presetClass="path" presetSubtype="0" repeatCount="indefinite" fill="hold" nodeType="clickEffect" p14:presetBounceEnd="20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31059 0.00602 L -0.18003 0.04607 C -0.1526 0.05509 -0.11146 0.05996 -0.06857 0.05996 C -0.01979 0.05996 0.01927 0.05509 0.04688 0.04607 L 0.17795 0.00602 " pathEditMode="relative" rAng="0" ptsTypes="AAAAA" p14:bounceEnd="20000">
                                          <p:cBhvr>
                                            <p:cTn id="12" dur="2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27" y="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7" presetClass="path" presetSubtype="0" repeatCount="indefinite" fill="hold" nodeType="click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31059 0.00602 L -0.18003 0.04607 C -0.1526 0.05509 -0.11146 0.05996 -0.06857 0.05996 C -0.01979 0.05996 0.01927 0.05509 0.04688 0.04607 L 0.17795 0.00602 " pathEditMode="relative" rAng="0" ptsTypes="AAAAA">
                                          <p:cBhvr>
                                            <p:cTn id="12" dur="2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27" y="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" y="1972076"/>
            <a:ext cx="7816444" cy="4377208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3477296" y="476519"/>
            <a:ext cx="3812146" cy="97879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5400000">
            <a:off x="2385805" y="383152"/>
            <a:ext cx="3818596" cy="7894748"/>
          </a:xfrm>
          <a:prstGeom prst="teardrop">
            <a:avLst>
              <a:gd name="adj" fmla="val 117539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3945" y="3313116"/>
            <a:ext cx="7701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শিখতে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lvl="0" fontAlgn="base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lvl="0" fontAlgn="base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উপাদানসমূহ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lvl="0" fontAlgn="base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2665924" y="625412"/>
            <a:ext cx="3503055" cy="1369978"/>
          </a:xfrm>
          <a:prstGeom prst="hear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4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ফলঃ</a:t>
            </a:r>
            <a:endParaRPr lang="en-US" sz="4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9" y="1857687"/>
            <a:ext cx="7722443" cy="416962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Sequential Access Storage 2"/>
          <p:cNvSpPr/>
          <p:nvPr/>
        </p:nvSpPr>
        <p:spPr>
          <a:xfrm>
            <a:off x="2833353" y="425003"/>
            <a:ext cx="3155324" cy="759853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8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893195"/>
            <a:ext cx="82939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কমিউনিকেশনঃ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Communicare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এসেছে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to share(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বিনিময়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)।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সুতরাং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নির্ভরযোগ্যভাবে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বিনিময়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দূরবর্তী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পৌঁছে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তাছাড়া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পায়রার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কবুতর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চিঠি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বেধে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পরবর্তীতে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টেলিগ্রাম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আবিষ্কারের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পালটে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আবিষ্কারের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বৈপ্লবিক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টেক্সট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পাশাপাশি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833352" y="425003"/>
            <a:ext cx="3232597" cy="759853"/>
          </a:xfrm>
          <a:prstGeom prst="flowChartMagneticTap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2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884" y="4992545"/>
            <a:ext cx="737959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সিস্টেমঃ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কোনো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নির্দিস্ট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সহজে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সঠিকভাবে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সম্পাদনের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লক্ষ্যে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সুসংবদ্ধ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রীতি-নীতিকে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সিষ্টেম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751965"/>
            <a:ext cx="7633842" cy="29096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610219" y="361843"/>
            <a:ext cx="2356834" cy="1203068"/>
            <a:chOff x="3610219" y="361843"/>
            <a:chExt cx="2356834" cy="1203068"/>
          </a:xfrm>
        </p:grpSpPr>
        <p:grpSp>
          <p:nvGrpSpPr>
            <p:cNvPr id="11" name="Group 10"/>
            <p:cNvGrpSpPr/>
            <p:nvPr/>
          </p:nvGrpSpPr>
          <p:grpSpPr>
            <a:xfrm>
              <a:off x="3610219" y="361843"/>
              <a:ext cx="2356834" cy="1203068"/>
              <a:chOff x="3644721" y="183393"/>
              <a:chExt cx="1815920" cy="120306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" name="Cube 4"/>
              <p:cNvSpPr/>
              <p:nvPr/>
            </p:nvSpPr>
            <p:spPr>
              <a:xfrm>
                <a:off x="3644721" y="734096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6" name="Cube 5"/>
              <p:cNvSpPr/>
              <p:nvPr/>
            </p:nvSpPr>
            <p:spPr>
              <a:xfrm>
                <a:off x="4230709" y="738307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7" name="Cube 6"/>
              <p:cNvSpPr/>
              <p:nvPr/>
            </p:nvSpPr>
            <p:spPr>
              <a:xfrm>
                <a:off x="4816697" y="742518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3644721" y="193184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9" name="Cube 8"/>
              <p:cNvSpPr/>
              <p:nvPr/>
            </p:nvSpPr>
            <p:spPr>
              <a:xfrm>
                <a:off x="4230709" y="183393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4816697" y="201606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656536" y="463455"/>
              <a:ext cx="21611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সি</a:t>
              </a:r>
              <a:r>
                <a:rPr lang="en-US" sz="4800" b="1" dirty="0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স্টে</a:t>
              </a:r>
              <a:r>
                <a:rPr lang="en-US" sz="4800" b="1" dirty="0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মঃ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6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4097090"/>
            <a:ext cx="8010659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b="1" u="sng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u="sng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সিস্টেমঃ</a:t>
            </a:r>
            <a:r>
              <a:rPr lang="en-US" sz="24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শব্দের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যোগাযোগ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ব্যবস্থা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কিংবা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নির্দিষ্ট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চ্যানেলের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নির্ভরযোগ্যভাবে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উপাত্ত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তথ্যকে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স্থানান্তরিত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উদাহরণ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টেলিকম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200" b="1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1380" y="345583"/>
            <a:ext cx="4533366" cy="1071094"/>
            <a:chOff x="2511380" y="306946"/>
            <a:chExt cx="4533366" cy="1071094"/>
          </a:xfrm>
        </p:grpSpPr>
        <p:grpSp>
          <p:nvGrpSpPr>
            <p:cNvPr id="15" name="Group 14"/>
            <p:cNvGrpSpPr/>
            <p:nvPr/>
          </p:nvGrpSpPr>
          <p:grpSpPr>
            <a:xfrm>
              <a:off x="2511380" y="772732"/>
              <a:ext cx="4533366" cy="605308"/>
              <a:chOff x="2511380" y="772732"/>
              <a:chExt cx="4533366" cy="605308"/>
            </a:xfrm>
          </p:grpSpPr>
          <p:sp>
            <p:nvSpPr>
              <p:cNvPr id="3" name="Can 2"/>
              <p:cNvSpPr/>
              <p:nvPr/>
            </p:nvSpPr>
            <p:spPr>
              <a:xfrm>
                <a:off x="2511380" y="772732"/>
                <a:ext cx="746975" cy="592429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Can 3"/>
              <p:cNvSpPr/>
              <p:nvPr/>
            </p:nvSpPr>
            <p:spPr>
              <a:xfrm>
                <a:off x="3258355" y="772732"/>
                <a:ext cx="746975" cy="592429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4005330" y="772732"/>
                <a:ext cx="746975" cy="59242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4803821" y="785611"/>
                <a:ext cx="746975" cy="592429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5550796" y="785611"/>
                <a:ext cx="746975" cy="592429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>
                <a:off x="6297771" y="785611"/>
                <a:ext cx="746975" cy="592429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Can 8"/>
            <p:cNvSpPr/>
            <p:nvPr/>
          </p:nvSpPr>
          <p:spPr>
            <a:xfrm>
              <a:off x="2511380" y="306946"/>
              <a:ext cx="746975" cy="5924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3258355" y="306946"/>
              <a:ext cx="746975" cy="592429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4005330" y="306946"/>
              <a:ext cx="746975" cy="592429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4803821" y="319825"/>
              <a:ext cx="746975" cy="5924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5550796" y="319825"/>
              <a:ext cx="746975" cy="592429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6297771" y="319825"/>
              <a:ext cx="746975" cy="592429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11380" y="519133"/>
            <a:ext cx="453336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সিস্টেমঃ</a:t>
            </a:r>
            <a:endParaRPr lang="en-US" sz="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7"/>
          <a:stretch/>
        </p:blipFill>
        <p:spPr>
          <a:xfrm>
            <a:off x="2253799" y="1622736"/>
            <a:ext cx="5164432" cy="222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62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3" y="4169494"/>
            <a:ext cx="84099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u="sng" dirty="0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u="sng" dirty="0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b="1" u="sng" dirty="0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উপাদানসমূহঃ</a:t>
            </a:r>
            <a:r>
              <a:rPr lang="en-US" sz="2800" b="1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৫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টি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মৌলিক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যথাঃ</a:t>
            </a:r>
            <a:endParaRPr lang="en-US" dirty="0" smtClean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 fontAlgn="base"/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উৎস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Source)    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প্রেরক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Transmitter)    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৩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Medium)</a:t>
            </a:r>
          </a:p>
          <a:p>
            <a:pPr algn="just" fontAlgn="base"/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৪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প্রাপক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Receiver)   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৫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(Destination)</a:t>
            </a:r>
            <a:endParaRPr lang="en-US" sz="20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34349" y="386365"/>
            <a:ext cx="5417714" cy="940158"/>
            <a:chOff x="2558597" y="631064"/>
            <a:chExt cx="5417714" cy="940158"/>
          </a:xfrm>
        </p:grpSpPr>
        <p:sp>
          <p:nvSpPr>
            <p:cNvPr id="3" name="Flowchart: Extract 2"/>
            <p:cNvSpPr/>
            <p:nvPr/>
          </p:nvSpPr>
          <p:spPr>
            <a:xfrm>
              <a:off x="2558597" y="631064"/>
              <a:ext cx="824248" cy="927279"/>
            </a:xfrm>
            <a:prstGeom prst="flowChartExtract">
              <a:avLst/>
            </a:prstGeom>
            <a:solidFill>
              <a:schemeClr val="bg2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Merge 3"/>
            <p:cNvSpPr/>
            <p:nvPr/>
          </p:nvSpPr>
          <p:spPr>
            <a:xfrm>
              <a:off x="3084487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Extract 4"/>
            <p:cNvSpPr/>
            <p:nvPr/>
          </p:nvSpPr>
          <p:spPr>
            <a:xfrm>
              <a:off x="3565301" y="631065"/>
              <a:ext cx="824248" cy="927279"/>
            </a:xfrm>
            <a:prstGeom prst="flowChartExtra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>
              <a:off x="4112650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>
              <a:off x="4593464" y="631065"/>
              <a:ext cx="824248" cy="927279"/>
            </a:xfrm>
            <a:prstGeom prst="flowChartExtra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>
              <a:off x="5140813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>
              <a:off x="5621627" y="631065"/>
              <a:ext cx="824248" cy="927279"/>
            </a:xfrm>
            <a:prstGeom prst="flowChartExtra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>
              <a:off x="6168976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Extract 12"/>
            <p:cNvSpPr/>
            <p:nvPr/>
          </p:nvSpPr>
          <p:spPr>
            <a:xfrm>
              <a:off x="6649790" y="643943"/>
              <a:ext cx="824248" cy="927279"/>
            </a:xfrm>
            <a:prstGeom prst="flowChartExtra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>
              <a:off x="7197139" y="643942"/>
              <a:ext cx="779172" cy="927279"/>
            </a:xfrm>
            <a:prstGeom prst="flowChartMerge">
              <a:avLst/>
            </a:prstGeom>
            <a:solidFill>
              <a:schemeClr val="bg2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16830" y="601272"/>
            <a:ext cx="509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উপাদানসমূহঃ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4" y="1443198"/>
            <a:ext cx="7620656" cy="2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168</TotalTime>
  <Words>240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Corbel</vt:lpstr>
      <vt:lpstr>Nikosh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RCG</cp:lastModifiedBy>
  <cp:revision>23</cp:revision>
  <dcterms:created xsi:type="dcterms:W3CDTF">2020-04-26T13:19:50Z</dcterms:created>
  <dcterms:modified xsi:type="dcterms:W3CDTF">2020-04-26T16:07:52Z</dcterms:modified>
</cp:coreProperties>
</file>