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9" r:id="rId2"/>
    <p:sldId id="262" r:id="rId3"/>
    <p:sldId id="340" r:id="rId4"/>
    <p:sldId id="393" r:id="rId5"/>
    <p:sldId id="381" r:id="rId6"/>
    <p:sldId id="362" r:id="rId7"/>
    <p:sldId id="405" r:id="rId8"/>
    <p:sldId id="395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350" r:id="rId18"/>
    <p:sldId id="351" r:id="rId19"/>
    <p:sldId id="352" r:id="rId20"/>
    <p:sldId id="364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826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64986-5567-4AED-9736-FF3B5170A76E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AFCBE-79C4-495F-9EE9-9ABFDDC879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127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91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শিশু</a:t>
            </a:r>
            <a:r>
              <a:rPr lang="bn-BD" baseline="0" smtClean="0"/>
              <a:t>রা যাতে সময়মতোন খাদ্য, বস্ত্র, বাসস্থান, শিক্ষা ও চিকিৎসার সুযোগ পায় রাষ্ট্রকে তা নিশ্চিত করতে হবে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7438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64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আমাদের</a:t>
            </a:r>
            <a:r>
              <a:rPr lang="bn-BD" baseline="0" dirty="0" smtClean="0"/>
              <a:t> দেশের আইন অনুসারে ১৮ বছরের নিচে সবাই শিশু । মা-বাবা ও বড়দের শিমু অধিকার সম্পর্কে সচেতন লতে সাহায্য করতে হবে । শিশুকে নিজের ও বাবা- মার নাম সহ সঠিক পরিচয় ব্যবহারের অধিকার দিতে হবে । এই স্লাইডের মাধ্যমে শিক্ষক প্রশ্নত্তোরের মাধ্যমে আলোচনা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466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এই স্লাইডটি দেখিয়ে ধনী-দরিদ্র, জাতীয়তা, ধর্ম সব শিশুর সমান অধিকার তা আলোচনা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795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সকল শিশুর শিক্ষা গ্রহনের</a:t>
            </a:r>
            <a:r>
              <a:rPr lang="bn-BD" baseline="0" dirty="0" smtClean="0"/>
              <a:t> জন্য সমান অধিকার রয়েছে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517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স্লাইডটি</a:t>
            </a:r>
            <a:r>
              <a:rPr lang="bn-BD" baseline="0" dirty="0" smtClean="0"/>
              <a:t> মাধ্যমে সংখ্যালঘু ও ক্ষুদ্র জাতির নিজস্ব সংস্কৃতি, ধর্ম, ভাষাচর্চার অধিকার সম্পর্কে প্রশ্লত্তোররের মাধ্যমে আলোচনা করতে হবে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7594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শিশুকে কেউ</a:t>
            </a:r>
            <a:r>
              <a:rPr lang="bn-BD" baseline="0" dirty="0" smtClean="0"/>
              <a:t> যেন অন্যায় কাজে ব্যবহার করতে না পারে । শিশুর শারীরিক-মানসিক-নৈতিক ক্ষতি যাতে না হয় বাষ্ট্রকে তার ব্যবস্থা নিতে হবে  শিক্ষক স্লাইডটির মাধ্যমে তা আলোচনা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9347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শিশুকে মারধর কিংবা অন্যায় বকাঝকা থেকে</a:t>
            </a:r>
            <a:r>
              <a:rPr lang="bn-BD" baseline="0" dirty="0" smtClean="0"/>
              <a:t> শিশুকে রক্ষার দায়িত্ব সরকারের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996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অর্থনৈতিক</a:t>
            </a:r>
            <a:r>
              <a:rPr lang="bn-BD" baseline="0" dirty="0" smtClean="0"/>
              <a:t> শোষণ এবং যে-কোনো ঝুকিঁপূর্ণ কাজ থেকে শিশুর বিরত থাকার অধিকার রক্ষা করতে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074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কোন</a:t>
            </a:r>
            <a:r>
              <a:rPr lang="bn-BD" baseline="0" dirty="0" smtClean="0"/>
              <a:t> শিশুকে যুদ্ধে বা সরাসরি সশস্ত্র সংগ্রামে করতে দেওয়া যাবে না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446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19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64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769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ame 39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ame 40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25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113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605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33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37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84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500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586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99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172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ame 21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99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85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02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9275-A4C8-4427-8A4C-E60F3C90C3B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45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9" r:id="rId13"/>
    <p:sldLayoutId id="2147483670" r:id="rId14"/>
    <p:sldLayoutId id="2147483673" r:id="rId15"/>
    <p:sldLayoutId id="2147483674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গোলা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8001000" cy="413170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9" name="Group 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2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25" name="Group 24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7" name="Flowchart: Predefined Process 36"/>
          <p:cNvSpPr/>
          <p:nvPr/>
        </p:nvSpPr>
        <p:spPr>
          <a:xfrm>
            <a:off x="186002" y="5771382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Predefined Process 37"/>
          <p:cNvSpPr/>
          <p:nvPr/>
        </p:nvSpPr>
        <p:spPr>
          <a:xfrm>
            <a:off x="2386482" y="5779342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Predefined Process 38"/>
          <p:cNvSpPr/>
          <p:nvPr/>
        </p:nvSpPr>
        <p:spPr>
          <a:xfrm>
            <a:off x="4600610" y="5773654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Predefined Process 39"/>
          <p:cNvSpPr/>
          <p:nvPr/>
        </p:nvSpPr>
        <p:spPr>
          <a:xfrm>
            <a:off x="6828386" y="5767966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>
          <a:xfrm>
            <a:off x="1981200" y="2473338"/>
            <a:ext cx="5943600" cy="11842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bn-BD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শিক্ষার্থীবৃন্দ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00CC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51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57200"/>
            <a:ext cx="4419600" cy="2989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cdn4.thedhakatimes.com/wp-content/uploads/2013/09/b0cce433046d48b2508e9c845fc82e06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48223"/>
            <a:ext cx="4265987" cy="2851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legaleducationcenter.files.wordpress.com/2014/02/bo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3397897" cy="24094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Card 5"/>
          <p:cNvSpPr/>
          <p:nvPr/>
        </p:nvSpPr>
        <p:spPr>
          <a:xfrm>
            <a:off x="5332787" y="685800"/>
            <a:ext cx="3276600" cy="2133600"/>
          </a:xfrm>
          <a:prstGeom prst="flowChartPunchedCar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গ্রহনের অধিকার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55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b/b4/Hilly_Children-Rangamati-Biplob_Rah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1" y="480089"/>
            <a:ext cx="3810000" cy="252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ukto-mona.com/bangla_blog/wp-content/uploads/2012/10/Chakma-Dance-Titu-1024x6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2701"/>
            <a:ext cx="4044050" cy="249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ontreal.eidesh.com/bangladesh/img/News/1368769785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00" t="20000" r="12930"/>
          <a:stretch/>
        </p:blipFill>
        <p:spPr bwMode="auto">
          <a:xfrm>
            <a:off x="533401" y="4048900"/>
            <a:ext cx="3810000" cy="233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3.amazonaws.com/somewherein/assets/images/thumbs/benqt60_1352366899_10-Mrauk-U-pos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85" r="7685" b="13676"/>
          <a:stretch/>
        </p:blipFill>
        <p:spPr bwMode="auto">
          <a:xfrm>
            <a:off x="4658932" y="4048900"/>
            <a:ext cx="3967850" cy="233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95585" y="3200400"/>
            <a:ext cx="8166614" cy="685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সংখ্যালঘু ও ক্ষুদ্র জাতির শিশুদের নিজস্ব সংস্কৃতি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72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edailysangbad.com/admin/news_images/2013/11/02/image_146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21" y="533400"/>
            <a:ext cx="4287558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engalinews24.com/assets/images/news_images/2013/10/28/Bogra%20Pic%20%281%29%2028-10-13_2657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04"/>
          <a:stretch/>
        </p:blipFill>
        <p:spPr bwMode="auto">
          <a:xfrm>
            <a:off x="5025724" y="2895600"/>
            <a:ext cx="3638793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Card 3"/>
          <p:cNvSpPr/>
          <p:nvPr/>
        </p:nvSpPr>
        <p:spPr>
          <a:xfrm>
            <a:off x="5181600" y="533400"/>
            <a:ext cx="3327043" cy="1828800"/>
          </a:xfrm>
          <a:prstGeom prst="flowChartPunchedCar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 অন্যায় কাজে ব্যবহার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95565" y="3240206"/>
            <a:ext cx="3429000" cy="2971800"/>
            <a:chOff x="685800" y="838200"/>
            <a:chExt cx="3429000" cy="2971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85800" y="838200"/>
              <a:ext cx="3429000" cy="2971800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85800" y="838200"/>
              <a:ext cx="3429000" cy="2895600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949800" y="533400"/>
            <a:ext cx="3429000" cy="2971800"/>
            <a:chOff x="685800" y="838200"/>
            <a:chExt cx="3429000" cy="29718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85800" y="838200"/>
              <a:ext cx="3429000" cy="2971800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85800" y="838200"/>
              <a:ext cx="3429000" cy="2895600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62244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nirapadnews.com/wp-content/uploads/2015/01/childr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91784"/>
            <a:ext cx="3978686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1337.photobucket.com/albums/o670/rakhmantalkha/450x407_zps2e75d1f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8316" y="3855016"/>
            <a:ext cx="2766811" cy="253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3.amazonaws.com/somewherein/assets/images/thumbs/neelpadmo_1303065496_2-bread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2321"/>
            <a:ext cx="4267200" cy="3143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Card 2"/>
          <p:cNvSpPr/>
          <p:nvPr/>
        </p:nvSpPr>
        <p:spPr>
          <a:xfrm>
            <a:off x="4953000" y="685800"/>
            <a:ext cx="3713221" cy="1981200"/>
          </a:xfrm>
          <a:prstGeom prst="flowChartPunchedCar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শাররীক নির্যাতন ও মানষিক নির্যাতন থেকে রক্ষা করার দায়িত্ব সরকারের।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51696" y="3439468"/>
            <a:ext cx="3429000" cy="2971800"/>
            <a:chOff x="685800" y="838200"/>
            <a:chExt cx="3429000" cy="2971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5800" y="838200"/>
              <a:ext cx="3429000" cy="2971800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85800" y="838200"/>
              <a:ext cx="3429000" cy="2895600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76300" y="568264"/>
            <a:ext cx="3429000" cy="2971800"/>
            <a:chOff x="685800" y="838200"/>
            <a:chExt cx="3429000" cy="29718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5800" y="838200"/>
              <a:ext cx="3429000" cy="2971800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85800" y="838200"/>
              <a:ext cx="3429000" cy="2895600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83274" y="4114800"/>
            <a:ext cx="2262652" cy="2095500"/>
            <a:chOff x="703492" y="946266"/>
            <a:chExt cx="3429000" cy="29718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703492" y="946266"/>
              <a:ext cx="3429000" cy="2971800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03492" y="946266"/>
              <a:ext cx="3429000" cy="2895600"/>
            </a:xfrm>
            <a:prstGeom prst="line">
              <a:avLst/>
            </a:prstGeom>
            <a:ln w="139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7999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agerhatinfo.com/wp-content/uploads/2013/04/Child-Worker-3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998" y="685800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kattor.tv/OrginalImage/20112012123323pmchild_labour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5333998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urrentmemory.com/wp-content/uploads/2014/06/Kids-+0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4670321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Diagonal Corner Rectangle 3"/>
          <p:cNvSpPr/>
          <p:nvPr/>
        </p:nvSpPr>
        <p:spPr>
          <a:xfrm>
            <a:off x="381000" y="3810001"/>
            <a:ext cx="3505200" cy="23622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ঝুকিপূর্ণ কাজ থেকে শিশুকে বিরত রাখতে হবে।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64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sherpatro.com/wp-content/uploads/2013/06/seriyay-judhey-Dh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4122293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hereport24.com/article_photo/2014/December/16-31/children2_thereport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4876800" cy="28820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4" descr="https://encrypted-tbn3.gstatic.com/images?q=tbn:ANd9GcQKRmfsnq1UsfhqsPmS1I1eVb30vUOJ9VRYAqa3mRfpEd1W5mT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96" r="25616" b="5330"/>
          <a:stretch/>
        </p:blipFill>
        <p:spPr bwMode="auto">
          <a:xfrm>
            <a:off x="1066800" y="3644079"/>
            <a:ext cx="205740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Diagonal Corner Rectangle 2"/>
          <p:cNvSpPr/>
          <p:nvPr/>
        </p:nvSpPr>
        <p:spPr>
          <a:xfrm>
            <a:off x="4839237" y="609600"/>
            <a:ext cx="3810000" cy="2661097"/>
          </a:xfrm>
          <a:prstGeom prst="round2Diag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শিশুকে যুদ্ধ বা  সরাসরি সশস্ত্র সংগ্রামে অংশগ্রহ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দেওয়া যাবে না।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50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riyo.com/files/story/201408/%E0%A6%A6%E0%A6%B0%E0%A6%BF%E0%A6%A6%E0%A7%8D%E0%A6%B0%20%E0%A6%AE%E0%A6%BE%E0%A6%A8%E0%A7%81%E0%A6%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951351" cy="26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maderbarisal.com/wp-content/uploads/2014/01/bhola-child-win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079" y="4038600"/>
            <a:ext cx="3941266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mani85.files.wordpress.com/2014/05/india-shsh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420" y="4038600"/>
            <a:ext cx="3753586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kishorkanthabd.com/wp-content/uploads/2013/09/probondh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3989606" cy="2634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95585" y="3200400"/>
            <a:ext cx="8166614" cy="685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খাদ্য, বস্ত্র, বাসস্থান, শিক্ষা ও চিকিৎসার সুযোগ নিশ্চিত করণ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78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19" name="Group 1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3456515" y="144795"/>
            <a:ext cx="23695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লীয় কাজ </a:t>
            </a:r>
            <a:endParaRPr lang="en-US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91490" y="5622925"/>
            <a:ext cx="8745504" cy="239976"/>
            <a:chOff x="186002" y="5767966"/>
            <a:chExt cx="8745504" cy="239976"/>
          </a:xfrm>
        </p:grpSpPr>
        <p:grpSp>
          <p:nvGrpSpPr>
            <p:cNvPr id="38" name="Group 37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41" name="Flowchart: Predefined Process 40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lowchart: Predefined Process 41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Flowchart: Predefined Process 38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Predefined Process 39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45" name="Group 44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33" name="Picture 4" descr="http://static1.demotix.com/sites/default/files/imagecache/a_scale_large/3300-9/photos/33990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4610" y="1445544"/>
            <a:ext cx="4120078" cy="2362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0" y="403860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প্রাপ্য</a:t>
            </a:r>
            <a:r>
              <a:rPr lang="en-US" sz="5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5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0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739" y="32004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600" b="1" dirty="0" smtClean="0">
                <a:latin typeface="NikoshBAN" pitchFamily="2" charset="0"/>
                <a:cs typeface="NikoshBAN" pitchFamily="2" charset="0"/>
              </a:rPr>
              <a:t>। আনন্দ, ভালোবাসা ও সমঝোতাপূর্ণ পারিবারিক পরিবেশের ফলে পরিপূর্ণ হয়-</a:t>
            </a:r>
            <a:endParaRPr lang="en-US" sz="2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82" y="4702457"/>
            <a:ext cx="7816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অধিকার মানুষকে -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স্বাধীনতা দেয়   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ক্ষমতা দেয়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মনোবল দেয়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নিচের কোনটি সঠিক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5488" y="6075615"/>
            <a:ext cx="197551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ক.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iii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32734" y="6062389"/>
            <a:ext cx="178906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iii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08534" y="6062389"/>
            <a:ext cx="1684476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972" y="6070585"/>
            <a:ext cx="1673124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006" y="3673716"/>
            <a:ext cx="322109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ক। শিশুর অধিকার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00007" y="3673716"/>
            <a:ext cx="3044706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খ। শিশুর মর্যাদা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9006" y="4262120"/>
            <a:ext cx="322109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শিশুর আত্মমর্যাদা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94322" y="4260032"/>
            <a:ext cx="305039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শিশুর সুষম বিকাশ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841925" y="3675948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alf Frame 19"/>
          <p:cNvSpPr/>
          <p:nvPr/>
        </p:nvSpPr>
        <p:spPr>
          <a:xfrm rot="14014148">
            <a:off x="4845203" y="4153882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884160" y="366376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849693" y="427763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2127925" y="602622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alf Frame 23"/>
          <p:cNvSpPr/>
          <p:nvPr/>
        </p:nvSpPr>
        <p:spPr>
          <a:xfrm rot="14014148">
            <a:off x="438514" y="599729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4125086" y="6096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5979749" y="6071197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2901" y="1425257"/>
            <a:ext cx="8766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b="1" dirty="0" smtClean="0">
                <a:latin typeface="NikoshBAN" pitchFamily="2" charset="0"/>
                <a:cs typeface="NikoshBAN" pitchFamily="2" charset="0"/>
              </a:rPr>
              <a:t>১। শিশু বিকাশ ব্যাহত হয় কেন?</a:t>
            </a:r>
            <a:endParaRPr lang="en-US" sz="2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7668" y="2073657"/>
            <a:ext cx="3727417" cy="4462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00" b="1" dirty="0" smtClean="0"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b="1" dirty="0" smtClean="0">
                <a:latin typeface="NikoshBAN" pitchFamily="2" charset="0"/>
                <a:cs typeface="NikoshBAN" pitchFamily="2" charset="0"/>
              </a:rPr>
              <a:t>পরিবার ও রাষ্ট্রের দায়িত্বহীনতায়</a:t>
            </a:r>
            <a:endParaRPr lang="en-US" sz="23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494320" y="2073657"/>
            <a:ext cx="396387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খ। শিক্ষক ও সমাজের দায়িত্বহীনতায়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7670" y="2662061"/>
            <a:ext cx="3727416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বন্ধু ও প্রতিবেশীদের দায়িত্বহীনতায়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533371" y="2659973"/>
            <a:ext cx="3924828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পরিবার ও আত্বীয়দের দায়িত্বহীনতায়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4585665" y="203873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alf Frame 34"/>
          <p:cNvSpPr/>
          <p:nvPr/>
        </p:nvSpPr>
        <p:spPr>
          <a:xfrm rot="14014148">
            <a:off x="560934" y="1978402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Multiply 35"/>
          <p:cNvSpPr/>
          <p:nvPr/>
        </p:nvSpPr>
        <p:spPr>
          <a:xfrm>
            <a:off x="375230" y="2634657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4585665" y="2667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68945" y="222401"/>
            <a:ext cx="5342873" cy="665106"/>
            <a:chOff x="255497" y="208164"/>
            <a:chExt cx="5701288" cy="714255"/>
          </a:xfrm>
        </p:grpSpPr>
        <p:grpSp>
          <p:nvGrpSpPr>
            <p:cNvPr id="39" name="Group 3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5107855" y="62012"/>
              <a:ext cx="702777" cy="99508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7" name="Rectangle 46"/>
          <p:cNvSpPr/>
          <p:nvPr/>
        </p:nvSpPr>
        <p:spPr>
          <a:xfrm>
            <a:off x="3036761" y="118798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01563" y="903904"/>
            <a:ext cx="8745504" cy="239976"/>
            <a:chOff x="186002" y="5767966"/>
            <a:chExt cx="8745504" cy="239976"/>
          </a:xfrm>
        </p:grpSpPr>
        <p:grpSp>
          <p:nvGrpSpPr>
            <p:cNvPr id="49" name="Group 48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52" name="Flowchart: Predefined Process 51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Predefined Process 52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Flowchart: Predefined Process 49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Predefined Process 50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495750" y="213970"/>
            <a:ext cx="3194620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†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08688" y="198745"/>
            <a:ext cx="3484812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98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4" grpId="0" animBg="1"/>
      <p:bldP spid="35" grpId="0" animBg="1"/>
      <p:bldP spid="36" grpId="0" animBg="1"/>
      <p:bldP spid="37" grpId="0" animBg="1"/>
      <p:bldP spid="54" grpId="0" animBg="1"/>
      <p:bldP spid="54" grpId="1" animBg="1"/>
      <p:bldP spid="54" grpId="2" animBg="1"/>
      <p:bldP spid="54" grpId="3" animBg="1"/>
      <p:bldP spid="54" grpId="4" animBg="1"/>
      <p:bldP spid="54" grpId="5" animBg="1"/>
      <p:bldP spid="54" grpId="6" animBg="1"/>
      <p:bldP spid="54" grpId="7" animBg="1"/>
      <p:bldP spid="54" grpId="8" animBg="1"/>
      <p:bldP spid="55" grpId="0" animBg="1"/>
      <p:bldP spid="55" grpId="1" animBg="1"/>
      <p:bldP spid="55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7" name="Group 6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3521369" y="73488"/>
              <a:ext cx="702776" cy="9950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9" name="Group 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2289122" y="5228"/>
            <a:ext cx="1760569" cy="1372497"/>
            <a:chOff x="3352800" y="762000"/>
            <a:chExt cx="3581400" cy="3017520"/>
          </a:xfrm>
        </p:grpSpPr>
        <p:pic>
          <p:nvPicPr>
            <p:cNvPr id="40" name="Picture 39" descr="home-icon.jpg"/>
            <p:cNvPicPr>
              <a:picLocks noChangeAspect="1"/>
            </p:cNvPicPr>
            <p:nvPr/>
          </p:nvPicPr>
          <p:blipFill>
            <a:blip r:embed="rId4" cstate="print">
              <a:lum bright="40000" contrast="-4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41" name="Oval 40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3962234" y="155195"/>
            <a:ext cx="2504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2357" y="3037216"/>
            <a:ext cx="84664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শিশুদের প্রতি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বড়দের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 ধরনের আচরণ করা উচিত তা বিশ্লেষণ কর।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91490" y="5622925"/>
            <a:ext cx="8745504" cy="239976"/>
            <a:chOff x="186002" y="5767966"/>
            <a:chExt cx="8745504" cy="239976"/>
          </a:xfrm>
        </p:grpSpPr>
        <p:grpSp>
          <p:nvGrpSpPr>
            <p:cNvPr id="21" name="Group 20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4" name="Flowchart: Predefined Process 23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Predefined Process 24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Flowchart: Predefined Process 21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Predefined Process 22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27" name="Group 26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8274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41761" y="295870"/>
            <a:ext cx="2008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1313598" y="1828800"/>
            <a:ext cx="3227882" cy="3997644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3" name="Content Placeholder 12"/>
          <p:cNvSpPr txBox="1">
            <a:spLocks/>
          </p:cNvSpPr>
          <p:nvPr/>
        </p:nvSpPr>
        <p:spPr>
          <a:xfrm>
            <a:off x="4778048" y="1848340"/>
            <a:ext cx="3070552" cy="397810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rPr>
              <a:t>পাঠ 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শ্রেণীঃ </a:t>
            </a:r>
            <a:r>
              <a:rPr lang="en-US" sz="2800" b="1" dirty="0" err="1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যষ্ঠ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28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kumimoji="0" lang="bn-BD" sz="2800" b="1" i="0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8312" y="4013281"/>
            <a:ext cx="3934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মোহাম্মদ মাহবুব আলম সুমন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সহকারী শিক্ষক আইসিটি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নিজমেহার মডেল পাইলট  উচ্চ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বিদ্যালয়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শাহরাস্তি, চাঁদপুর।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মোবাইল: ০১৭৩২৫২৬৫২৫</a:t>
            </a:r>
            <a:endParaRPr lang="en-US" sz="1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9600" y="1193881"/>
            <a:ext cx="7942768" cy="5130719"/>
            <a:chOff x="-6929" y="51954"/>
            <a:chExt cx="9150929" cy="6830291"/>
          </a:xfrm>
        </p:grpSpPr>
        <p:pic>
          <p:nvPicPr>
            <p:cNvPr id="17" name="Picture 1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18" name="Picture 17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19" name="Picture 18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20" name="Picture 19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4972" y="3505200"/>
            <a:ext cx="1674760" cy="2108958"/>
          </a:xfrm>
          <a:prstGeom prst="rect">
            <a:avLst/>
          </a:prstGeom>
        </p:spPr>
      </p:pic>
      <p:pic>
        <p:nvPicPr>
          <p:cNvPr id="21" name="Picture 20" descr="ID_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2373922"/>
            <a:ext cx="1447800" cy="1670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1893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http://childrenvoice.com/wp-content/uploads/2011/12/child-rights-bg20111231152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7322" y="1177678"/>
            <a:ext cx="4869241" cy="45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9" name="Group 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2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25" name="Group 24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7" name="Flowchart: Predefined Process 36"/>
          <p:cNvSpPr/>
          <p:nvPr/>
        </p:nvSpPr>
        <p:spPr>
          <a:xfrm>
            <a:off x="186002" y="5771382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Predefined Process 37"/>
          <p:cNvSpPr/>
          <p:nvPr/>
        </p:nvSpPr>
        <p:spPr>
          <a:xfrm>
            <a:off x="2386482" y="5779342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Predefined Process 38"/>
          <p:cNvSpPr/>
          <p:nvPr/>
        </p:nvSpPr>
        <p:spPr>
          <a:xfrm>
            <a:off x="4600610" y="5773654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Predefined Process 39"/>
          <p:cNvSpPr/>
          <p:nvPr/>
        </p:nvSpPr>
        <p:spPr>
          <a:xfrm>
            <a:off x="6828386" y="5767966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2595356" y="2438400"/>
            <a:ext cx="3949236" cy="7918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as-IN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4000" b="1" kern="1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0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1692936" y="1407683"/>
            <a:ext cx="5537916" cy="4043966"/>
          </a:xfrm>
          <a:prstGeom prst="ellipse">
            <a:avLst/>
          </a:prstGeom>
          <a:solidFill>
            <a:schemeClr val="bg1">
              <a:lumMod val="85000"/>
              <a:alpha val="79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68945" y="219640"/>
            <a:ext cx="8619562" cy="654419"/>
            <a:chOff x="255497" y="219640"/>
            <a:chExt cx="9197787" cy="702779"/>
          </a:xfrm>
        </p:grpSpPr>
        <p:grpSp>
          <p:nvGrpSpPr>
            <p:cNvPr id="3" name="Group 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186002" y="5767966"/>
            <a:ext cx="8745504" cy="239976"/>
            <a:chOff x="186002" y="5767966"/>
            <a:chExt cx="8745504" cy="239976"/>
          </a:xfrm>
        </p:grpSpPr>
        <p:grpSp>
          <p:nvGrpSpPr>
            <p:cNvPr id="25" name="Group 24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8" name="Flowchart: Predefined Process 27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Predefined Process 28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lowchart: Predefined Process 25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Predefined Process 26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091724" y="237570"/>
            <a:ext cx="3028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ভিডিও দেখি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660214" y="3708791"/>
            <a:ext cx="2076880" cy="457200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32" name="Group 31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32984678"/>
              </p:ext>
            </p:extLst>
          </p:nvPr>
        </p:nvGraphicFramePr>
        <p:xfrm>
          <a:off x="3812864" y="2284690"/>
          <a:ext cx="914400" cy="771525"/>
        </p:xfrm>
        <a:graphic>
          <a:graphicData uri="http://schemas.openxmlformats.org/presentationml/2006/ole">
            <p:oleObj spid="_x0000_s1063" name="Packager Shell Object" showAsIcon="1" r:id="rId7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8838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makal.net/assets/images/news_images/2013/06/16/for_details/thumbnails/19200_6101_1_userupload_531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36088"/>
            <a:ext cx="4191000" cy="279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newsbd.com/wp-content/uploads/2014/05/%E0%A6%95%E0%A6%95%E0%A6%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554" y="4343398"/>
            <a:ext cx="2616200" cy="2155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3590884"/>
            <a:ext cx="6882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চিত্রটি কোন বয়সের বালক বালিকাদের?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1385" y="155278"/>
            <a:ext cx="1157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9074" y="154698"/>
            <a:ext cx="2130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62219" y="4849641"/>
            <a:ext cx="5854680" cy="1143000"/>
            <a:chOff x="2962219" y="4849641"/>
            <a:chExt cx="5854680" cy="1143000"/>
          </a:xfrm>
        </p:grpSpPr>
        <p:sp>
          <p:nvSpPr>
            <p:cNvPr id="7" name="TextBox 6"/>
            <p:cNvSpPr txBox="1"/>
            <p:nvPr/>
          </p:nvSpPr>
          <p:spPr>
            <a:xfrm>
              <a:off x="3276600" y="5128754"/>
              <a:ext cx="55402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চিত্রের শিশুদ্বয় কিসের জন্য সংগ্রাম করছে?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Left Arrow 1"/>
            <p:cNvSpPr/>
            <p:nvPr/>
          </p:nvSpPr>
          <p:spPr>
            <a:xfrm>
              <a:off x="2962219" y="4849641"/>
              <a:ext cx="5715000" cy="1143000"/>
            </a:xfrm>
            <a:prstGeom prst="leftArrow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3237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nbangla.org/wp-content/uploads/2013/11/child-righ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1483" y="1789772"/>
            <a:ext cx="4707658" cy="36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93182" y="1295400"/>
            <a:ext cx="8745504" cy="239976"/>
            <a:chOff x="186002" y="5767966"/>
            <a:chExt cx="8745504" cy="239976"/>
          </a:xfrm>
        </p:grpSpPr>
        <p:grpSp>
          <p:nvGrpSpPr>
            <p:cNvPr id="6" name="Group 5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9" name="Flowchart: Predefined Process 8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Predefined Process 9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lowchart: Predefined Process 6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edefined Process 7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7093" y="5473535"/>
            <a:ext cx="8745504" cy="247167"/>
            <a:chOff x="186002" y="5767966"/>
            <a:chExt cx="8745504" cy="247167"/>
          </a:xfrm>
        </p:grpSpPr>
        <p:grpSp>
          <p:nvGrpSpPr>
            <p:cNvPr id="12" name="Group 11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5" name="Flowchart: Predefined Process 14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Predefined Process 15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lowchart: Predefined Process 12"/>
            <p:cNvSpPr/>
            <p:nvPr/>
          </p:nvSpPr>
          <p:spPr>
            <a:xfrm>
              <a:off x="4600610" y="5786533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edefined Process 13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43437" y="280116"/>
            <a:ext cx="845526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শিশু অধিকার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98009" y="5791200"/>
            <a:ext cx="8619562" cy="654419"/>
            <a:chOff x="255497" y="219640"/>
            <a:chExt cx="9197787" cy="702779"/>
          </a:xfrm>
        </p:grpSpPr>
        <p:grpSp>
          <p:nvGrpSpPr>
            <p:cNvPr id="21" name="Group 20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87664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3" name="Group 2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186002" y="5767966"/>
            <a:ext cx="8745504" cy="239976"/>
            <a:chOff x="186002" y="5767966"/>
            <a:chExt cx="8745504" cy="239976"/>
          </a:xfrm>
        </p:grpSpPr>
        <p:grpSp>
          <p:nvGrpSpPr>
            <p:cNvPr id="25" name="Group 24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8" name="Flowchart: Predefined Process 27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Predefined Process 28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lowchart: Predefined Process 25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Predefined Process 26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99963" y="153124"/>
            <a:ext cx="429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শিক্ষাথীরা- </a:t>
            </a:r>
            <a:endParaRPr lang="en-US" sz="40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37" name="Group 36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728080" y="3280355"/>
            <a:ext cx="7523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◊শিশুদের সমাজ ও রাষ্ট্রের কাছে যে অধিকারগুলো রয়েছে তা বিশ্লেষণ করতে পারবে</a:t>
            </a:r>
            <a:r>
              <a:rPr lang="bn-BD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0889" y="2359788"/>
            <a:ext cx="6932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◊শিশু অধিকার কী তা বলতে পারবে</a:t>
            </a:r>
            <a:r>
              <a:rPr lang="bn-BD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9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09856" y="1245584"/>
            <a:ext cx="4191000" cy="3886200"/>
            <a:chOff x="457200" y="1524000"/>
            <a:chExt cx="4191000" cy="3886200"/>
          </a:xfrm>
        </p:grpSpPr>
        <p:sp>
          <p:nvSpPr>
            <p:cNvPr id="3" name="Oval 2"/>
            <p:cNvSpPr/>
            <p:nvPr/>
          </p:nvSpPr>
          <p:spPr>
            <a:xfrm>
              <a:off x="457200" y="1524000"/>
              <a:ext cx="4114800" cy="3886200"/>
            </a:xfrm>
            <a:prstGeom prst="ellipse">
              <a:avLst/>
            </a:prstGeom>
            <a:noFill/>
            <a:ln w="666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27508" y="1577681"/>
              <a:ext cx="1655674" cy="121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379120" y="2322492"/>
              <a:ext cx="1736665" cy="276085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07074" y="2261816"/>
              <a:ext cx="1941126" cy="28215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1438">
              <a:off x="736065" y="1774209"/>
              <a:ext cx="1207355" cy="278123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648200" y="1418319"/>
            <a:ext cx="4114800" cy="3886200"/>
            <a:chOff x="4724400" y="1600200"/>
            <a:chExt cx="4114800" cy="3886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81800" y="2345030"/>
              <a:ext cx="1523838" cy="2031784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4724400" y="1600200"/>
              <a:ext cx="4114800" cy="3886200"/>
            </a:xfrm>
            <a:prstGeom prst="ellipse">
              <a:avLst/>
            </a:prstGeom>
            <a:noFill/>
            <a:ln w="666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63111" y="2322492"/>
              <a:ext cx="1447800" cy="197110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25422" y="734327"/>
            <a:ext cx="3665578" cy="962408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 বছরের নিচে সবাই শিশু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828326"/>
            <a:ext cx="3665578" cy="962408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মাতা বা অভিভাবক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933886" y="5365195"/>
            <a:ext cx="733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শিশু হিসাবে সমাজ ও রাষ্ট্রের কাছে তার কী রয়েছে?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8197" y="5767882"/>
            <a:ext cx="1739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1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762000"/>
            <a:ext cx="3529263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6a00d8341bf90b53ef014e8956c0f097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762000"/>
            <a:ext cx="4631461" cy="3023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93335" y="4419600"/>
            <a:ext cx="4744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ছবি দু'টি দেখে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জীবনযাপনের পার্থক্যগুলো খাতায় লেখ।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55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dmonitor.net/records/feature/201403/259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7744"/>
            <a:ext cx="411828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biswanathnews24.com/files/uploads/2014/07/550x376_zpsa21d7aa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33482"/>
            <a:ext cx="4567092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4800600" y="1150513"/>
            <a:ext cx="3576492" cy="1447800"/>
          </a:xfrm>
          <a:prstGeom prst="lef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 পরিবারের শিশু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4038600"/>
            <a:ext cx="3505200" cy="1390382"/>
          </a:xfrm>
          <a:prstGeom prst="rightArrow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গরিব পরিবারের শিশু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1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85ce5b3e4a63687e1c2b03a9d3f92ea0eadf3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5715</TotalTime>
  <Words>502</Words>
  <Application>Microsoft Office PowerPoint</Application>
  <PresentationFormat>On-screen Show (4:3)</PresentationFormat>
  <Paragraphs>81</Paragraphs>
  <Slides>20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Dell</cp:lastModifiedBy>
  <cp:revision>769</cp:revision>
  <dcterms:created xsi:type="dcterms:W3CDTF">2013-12-31T09:34:21Z</dcterms:created>
  <dcterms:modified xsi:type="dcterms:W3CDTF">2020-04-26T11:55:33Z</dcterms:modified>
</cp:coreProperties>
</file>